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673" r:id="rId2"/>
    <p:sldMasterId id="2147483688" r:id="rId3"/>
  </p:sldMasterIdLst>
  <p:notesMasterIdLst>
    <p:notesMasterId r:id="rId161"/>
  </p:notesMasterIdLst>
  <p:sldIdLst>
    <p:sldId id="257" r:id="rId4"/>
    <p:sldId id="265" r:id="rId5"/>
    <p:sldId id="268" r:id="rId6"/>
    <p:sldId id="260" r:id="rId7"/>
    <p:sldId id="294" r:id="rId8"/>
    <p:sldId id="261" r:id="rId9"/>
    <p:sldId id="262" r:id="rId10"/>
    <p:sldId id="377" r:id="rId11"/>
    <p:sldId id="266" r:id="rId12"/>
    <p:sldId id="263" r:id="rId13"/>
    <p:sldId id="288" r:id="rId14"/>
    <p:sldId id="267" r:id="rId15"/>
    <p:sldId id="264" r:id="rId16"/>
    <p:sldId id="291" r:id="rId17"/>
    <p:sldId id="276" r:id="rId18"/>
    <p:sldId id="286" r:id="rId19"/>
    <p:sldId id="280" r:id="rId20"/>
    <p:sldId id="275" r:id="rId21"/>
    <p:sldId id="408" r:id="rId22"/>
    <p:sldId id="279" r:id="rId23"/>
    <p:sldId id="277" r:id="rId24"/>
    <p:sldId id="281" r:id="rId25"/>
    <p:sldId id="290" r:id="rId26"/>
    <p:sldId id="292" r:id="rId27"/>
    <p:sldId id="289" r:id="rId28"/>
    <p:sldId id="284" r:id="rId29"/>
    <p:sldId id="282" r:id="rId30"/>
    <p:sldId id="285" r:id="rId31"/>
    <p:sldId id="287" r:id="rId32"/>
    <p:sldId id="278" r:id="rId33"/>
    <p:sldId id="380" r:id="rId34"/>
    <p:sldId id="381" r:id="rId35"/>
    <p:sldId id="382" r:id="rId36"/>
    <p:sldId id="379" r:id="rId37"/>
    <p:sldId id="274" r:id="rId38"/>
    <p:sldId id="378" r:id="rId39"/>
    <p:sldId id="413" r:id="rId40"/>
    <p:sldId id="410" r:id="rId41"/>
    <p:sldId id="411" r:id="rId42"/>
    <p:sldId id="412" r:id="rId43"/>
    <p:sldId id="258" r:id="rId44"/>
    <p:sldId id="409" r:id="rId45"/>
    <p:sldId id="259" r:id="rId46"/>
    <p:sldId id="296" r:id="rId47"/>
    <p:sldId id="385" r:id="rId48"/>
    <p:sldId id="418" r:id="rId49"/>
    <p:sldId id="417" r:id="rId50"/>
    <p:sldId id="441" r:id="rId51"/>
    <p:sldId id="384" r:id="rId52"/>
    <p:sldId id="442" r:id="rId53"/>
    <p:sldId id="295" r:id="rId54"/>
    <p:sldId id="297" r:id="rId55"/>
    <p:sldId id="386" r:id="rId56"/>
    <p:sldId id="374" r:id="rId57"/>
    <p:sldId id="308" r:id="rId58"/>
    <p:sldId id="430" r:id="rId59"/>
    <p:sldId id="431" r:id="rId60"/>
    <p:sldId id="387" r:id="rId61"/>
    <p:sldId id="404" r:id="rId62"/>
    <p:sldId id="405" r:id="rId63"/>
    <p:sldId id="309" r:id="rId64"/>
    <p:sldId id="437" r:id="rId65"/>
    <p:sldId id="438" r:id="rId66"/>
    <p:sldId id="439" r:id="rId67"/>
    <p:sldId id="388" r:id="rId68"/>
    <p:sldId id="389" r:id="rId69"/>
    <p:sldId id="390" r:id="rId70"/>
    <p:sldId id="391" r:id="rId71"/>
    <p:sldId id="392" r:id="rId72"/>
    <p:sldId id="429" r:id="rId73"/>
    <p:sldId id="434" r:id="rId74"/>
    <p:sldId id="435" r:id="rId75"/>
    <p:sldId id="436" r:id="rId76"/>
    <p:sldId id="415" r:id="rId77"/>
    <p:sldId id="416" r:id="rId78"/>
    <p:sldId id="393" r:id="rId79"/>
    <p:sldId id="394" r:id="rId80"/>
    <p:sldId id="395" r:id="rId81"/>
    <p:sldId id="396" r:id="rId82"/>
    <p:sldId id="432" r:id="rId83"/>
    <p:sldId id="440" r:id="rId84"/>
    <p:sldId id="397" r:id="rId85"/>
    <p:sldId id="398" r:id="rId86"/>
    <p:sldId id="399" r:id="rId87"/>
    <p:sldId id="433" r:id="rId88"/>
    <p:sldId id="400" r:id="rId89"/>
    <p:sldId id="401" r:id="rId90"/>
    <p:sldId id="402" r:id="rId91"/>
    <p:sldId id="271" r:id="rId92"/>
    <p:sldId id="273" r:id="rId93"/>
    <p:sldId id="270" r:id="rId94"/>
    <p:sldId id="272" r:id="rId95"/>
    <p:sldId id="360" r:id="rId96"/>
    <p:sldId id="306" r:id="rId97"/>
    <p:sldId id="299" r:id="rId98"/>
    <p:sldId id="300" r:id="rId99"/>
    <p:sldId id="301" r:id="rId100"/>
    <p:sldId id="329" r:id="rId101"/>
    <p:sldId id="302" r:id="rId102"/>
    <p:sldId id="303" r:id="rId103"/>
    <p:sldId id="298" r:id="rId104"/>
    <p:sldId id="365" r:id="rId105"/>
    <p:sldId id="366" r:id="rId106"/>
    <p:sldId id="367" r:id="rId107"/>
    <p:sldId id="368" r:id="rId108"/>
    <p:sldId id="369" r:id="rId109"/>
    <p:sldId id="414" r:id="rId110"/>
    <p:sldId id="364" r:id="rId111"/>
    <p:sldId id="307" r:id="rId112"/>
    <p:sldId id="375" r:id="rId113"/>
    <p:sldId id="361" r:id="rId114"/>
    <p:sldId id="362" r:id="rId115"/>
    <p:sldId id="363" r:id="rId116"/>
    <p:sldId id="327" r:id="rId117"/>
    <p:sldId id="328" r:id="rId118"/>
    <p:sldId id="331" r:id="rId119"/>
    <p:sldId id="332" r:id="rId120"/>
    <p:sldId id="333" r:id="rId121"/>
    <p:sldId id="334" r:id="rId122"/>
    <p:sldId id="335" r:id="rId123"/>
    <p:sldId id="336" r:id="rId124"/>
    <p:sldId id="338" r:id="rId125"/>
    <p:sldId id="339" r:id="rId126"/>
    <p:sldId id="340" r:id="rId127"/>
    <p:sldId id="341" r:id="rId128"/>
    <p:sldId id="342" r:id="rId129"/>
    <p:sldId id="343" r:id="rId130"/>
    <p:sldId id="344" r:id="rId131"/>
    <p:sldId id="345" r:id="rId132"/>
    <p:sldId id="346" r:id="rId133"/>
    <p:sldId id="347" r:id="rId134"/>
    <p:sldId id="348" r:id="rId135"/>
    <p:sldId id="371" r:id="rId136"/>
    <p:sldId id="372" r:id="rId137"/>
    <p:sldId id="350" r:id="rId138"/>
    <p:sldId id="337" r:id="rId139"/>
    <p:sldId id="406" r:id="rId140"/>
    <p:sldId id="352" r:id="rId141"/>
    <p:sldId id="353" r:id="rId142"/>
    <p:sldId id="354" r:id="rId143"/>
    <p:sldId id="355" r:id="rId144"/>
    <p:sldId id="356" r:id="rId145"/>
    <p:sldId id="357" r:id="rId146"/>
    <p:sldId id="373" r:id="rId147"/>
    <p:sldId id="370" r:id="rId148"/>
    <p:sldId id="403" r:id="rId149"/>
    <p:sldId id="325" r:id="rId150"/>
    <p:sldId id="419" r:id="rId151"/>
    <p:sldId id="420" r:id="rId152"/>
    <p:sldId id="421" r:id="rId153"/>
    <p:sldId id="422" r:id="rId154"/>
    <p:sldId id="423" r:id="rId155"/>
    <p:sldId id="424" r:id="rId156"/>
    <p:sldId id="425" r:id="rId157"/>
    <p:sldId id="427" r:id="rId158"/>
    <p:sldId id="428" r:id="rId159"/>
    <p:sldId id="426" r:id="rId160"/>
  </p:sldIdLst>
  <p:sldSz cx="9144000" cy="6858000" type="screen4x3"/>
  <p:notesSz cx="6858000" cy="9144000"/>
  <p:defaultTextStyle>
    <a:defPPr>
      <a:defRPr lang="de-DE"/>
    </a:defPPr>
    <a:lvl1pPr algn="r" rtl="0" fontAlgn="base">
      <a:spcBef>
        <a:spcPct val="0"/>
      </a:spcBef>
      <a:spcAft>
        <a:spcPct val="0"/>
      </a:spcAft>
      <a:defRPr kern="1200">
        <a:solidFill>
          <a:schemeClr val="tx1"/>
        </a:solidFill>
        <a:latin typeface="Arial" charset="0"/>
        <a:ea typeface="ＭＳ Ｐゴシック" charset="-128"/>
        <a:cs typeface="+mn-cs"/>
        <a:sym typeface="Symbol" charset="2"/>
      </a:defRPr>
    </a:lvl1pPr>
    <a:lvl2pPr marL="457200" algn="r" rtl="0" fontAlgn="base">
      <a:spcBef>
        <a:spcPct val="0"/>
      </a:spcBef>
      <a:spcAft>
        <a:spcPct val="0"/>
      </a:spcAft>
      <a:defRPr kern="1200">
        <a:solidFill>
          <a:schemeClr val="tx1"/>
        </a:solidFill>
        <a:latin typeface="Arial" charset="0"/>
        <a:ea typeface="ＭＳ Ｐゴシック" charset="-128"/>
        <a:cs typeface="+mn-cs"/>
        <a:sym typeface="Symbol" charset="2"/>
      </a:defRPr>
    </a:lvl2pPr>
    <a:lvl3pPr marL="914400" algn="r" rtl="0" fontAlgn="base">
      <a:spcBef>
        <a:spcPct val="0"/>
      </a:spcBef>
      <a:spcAft>
        <a:spcPct val="0"/>
      </a:spcAft>
      <a:defRPr kern="1200">
        <a:solidFill>
          <a:schemeClr val="tx1"/>
        </a:solidFill>
        <a:latin typeface="Arial" charset="0"/>
        <a:ea typeface="ＭＳ Ｐゴシック" charset="-128"/>
        <a:cs typeface="+mn-cs"/>
        <a:sym typeface="Symbol" charset="2"/>
      </a:defRPr>
    </a:lvl3pPr>
    <a:lvl4pPr marL="1371600" algn="r" rtl="0" fontAlgn="base">
      <a:spcBef>
        <a:spcPct val="0"/>
      </a:spcBef>
      <a:spcAft>
        <a:spcPct val="0"/>
      </a:spcAft>
      <a:defRPr kern="1200">
        <a:solidFill>
          <a:schemeClr val="tx1"/>
        </a:solidFill>
        <a:latin typeface="Arial" charset="0"/>
        <a:ea typeface="ＭＳ Ｐゴシック" charset="-128"/>
        <a:cs typeface="+mn-cs"/>
        <a:sym typeface="Symbol" charset="2"/>
      </a:defRPr>
    </a:lvl4pPr>
    <a:lvl5pPr marL="1828800" algn="r" rtl="0" fontAlgn="base">
      <a:spcBef>
        <a:spcPct val="0"/>
      </a:spcBef>
      <a:spcAft>
        <a:spcPct val="0"/>
      </a:spcAft>
      <a:defRPr kern="1200">
        <a:solidFill>
          <a:schemeClr val="tx1"/>
        </a:solidFill>
        <a:latin typeface="Arial" charset="0"/>
        <a:ea typeface="ＭＳ Ｐゴシック" charset="-128"/>
        <a:cs typeface="+mn-cs"/>
        <a:sym typeface="Symbol" charset="2"/>
      </a:defRPr>
    </a:lvl5pPr>
    <a:lvl6pPr marL="2286000" algn="l" defTabSz="914400" rtl="0" eaLnBrk="1" latinLnBrk="0" hangingPunct="1">
      <a:defRPr kern="1200">
        <a:solidFill>
          <a:schemeClr val="tx1"/>
        </a:solidFill>
        <a:latin typeface="Arial" charset="0"/>
        <a:ea typeface="ＭＳ Ｐゴシック" charset="-128"/>
        <a:cs typeface="+mn-cs"/>
        <a:sym typeface="Symbol" charset="2"/>
      </a:defRPr>
    </a:lvl6pPr>
    <a:lvl7pPr marL="2743200" algn="l" defTabSz="914400" rtl="0" eaLnBrk="1" latinLnBrk="0" hangingPunct="1">
      <a:defRPr kern="1200">
        <a:solidFill>
          <a:schemeClr val="tx1"/>
        </a:solidFill>
        <a:latin typeface="Arial" charset="0"/>
        <a:ea typeface="ＭＳ Ｐゴシック" charset="-128"/>
        <a:cs typeface="+mn-cs"/>
        <a:sym typeface="Symbol" charset="2"/>
      </a:defRPr>
    </a:lvl7pPr>
    <a:lvl8pPr marL="3200400" algn="l" defTabSz="914400" rtl="0" eaLnBrk="1" latinLnBrk="0" hangingPunct="1">
      <a:defRPr kern="1200">
        <a:solidFill>
          <a:schemeClr val="tx1"/>
        </a:solidFill>
        <a:latin typeface="Arial" charset="0"/>
        <a:ea typeface="ＭＳ Ｐゴシック" charset="-128"/>
        <a:cs typeface="+mn-cs"/>
        <a:sym typeface="Symbol" charset="2"/>
      </a:defRPr>
    </a:lvl8pPr>
    <a:lvl9pPr marL="3657600" algn="l" defTabSz="914400" rtl="0" eaLnBrk="1" latinLnBrk="0" hangingPunct="1">
      <a:defRPr kern="1200">
        <a:solidFill>
          <a:schemeClr val="tx1"/>
        </a:solidFill>
        <a:latin typeface="Arial" charset="0"/>
        <a:ea typeface="ＭＳ Ｐゴシック" charset="-128"/>
        <a:cs typeface="+mn-cs"/>
        <a:sym typeface="Symbol" charset="2"/>
      </a:defRPr>
    </a:lvl9pPr>
  </p:defaultTextStyle>
  <p:extLst>
    <p:ext uri="{EFAFB233-063F-42B5-8137-9DF3F51BA10A}">
      <p15:sldGuideLst xmlns:p15="http://schemas.microsoft.com/office/powerpoint/2012/main">
        <p15:guide id="1" orient="horz" pos="4184">
          <p15:clr>
            <a:srgbClr val="A4A3A4"/>
          </p15:clr>
        </p15:guide>
        <p15:guide id="2" pos="558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F9900"/>
    <a:srgbClr val="0000FF"/>
    <a:srgbClr val="009900"/>
    <a:srgbClr val="CC6600"/>
    <a:srgbClr val="FFEA91"/>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5" autoAdjust="0"/>
    <p:restoredTop sz="90701" autoAdjust="0"/>
  </p:normalViewPr>
  <p:slideViewPr>
    <p:cSldViewPr snapToGrid="0">
      <p:cViewPr varScale="1">
        <p:scale>
          <a:sx n="87" d="100"/>
          <a:sy n="87" d="100"/>
        </p:scale>
        <p:origin x="1049" y="46"/>
      </p:cViewPr>
      <p:guideLst>
        <p:guide orient="horz" pos="4184"/>
        <p:guide pos="5589"/>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92"/>
    </p:cViewPr>
  </p:sorterViewPr>
  <p:notesViewPr>
    <p:cSldViewPr snapToGrid="0">
      <p:cViewPr>
        <p:scale>
          <a:sx n="100" d="100"/>
          <a:sy n="100" d="100"/>
        </p:scale>
        <p:origin x="-108" y="18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F3AA0-7355-4933-A083-8C49D1564C88}" type="doc">
      <dgm:prSet loTypeId="urn:microsoft.com/office/officeart/2005/8/layout/venn2" loCatId="relationship" qsTypeId="urn:microsoft.com/office/officeart/2005/8/quickstyle/3d2" qsCatId="3D" csTypeId="urn:microsoft.com/office/officeart/2005/8/colors/accent1_2" csCatId="accent1" phldr="1"/>
      <dgm:spPr/>
      <dgm:t>
        <a:bodyPr/>
        <a:lstStyle/>
        <a:p>
          <a:endParaRPr lang="de-DE"/>
        </a:p>
      </dgm:t>
    </dgm:pt>
    <dgm:pt modelId="{E2BC034B-E3C2-4F35-8C7E-A956C5F4EF51}">
      <dgm:prSet phldrT="[Text]"/>
      <dgm:spPr>
        <a:solidFill>
          <a:srgbClr val="009900"/>
        </a:solidFill>
      </dgm:spPr>
      <dgm:t>
        <a:bodyPr/>
        <a:lstStyle/>
        <a:p>
          <a:r>
            <a:rPr lang="de-DE" dirty="0"/>
            <a:t>öffentliche Informationen</a:t>
          </a:r>
        </a:p>
      </dgm:t>
    </dgm:pt>
    <dgm:pt modelId="{D605A226-67E0-43DA-89C8-F3807EA74B5A}" type="parTrans" cxnId="{B974F5F4-C5CF-4862-A661-EB797E78CCF7}">
      <dgm:prSet/>
      <dgm:spPr/>
      <dgm:t>
        <a:bodyPr/>
        <a:lstStyle/>
        <a:p>
          <a:endParaRPr lang="de-DE"/>
        </a:p>
      </dgm:t>
    </dgm:pt>
    <dgm:pt modelId="{0F3ADF3B-BCDC-4E26-B2C4-C518F3E3B7B4}" type="sibTrans" cxnId="{B974F5F4-C5CF-4862-A661-EB797E78CCF7}">
      <dgm:prSet/>
      <dgm:spPr/>
      <dgm:t>
        <a:bodyPr/>
        <a:lstStyle/>
        <a:p>
          <a:endParaRPr lang="de-DE"/>
        </a:p>
      </dgm:t>
    </dgm:pt>
    <dgm:pt modelId="{BA136219-E07E-4E8C-A77B-C9727926CD50}">
      <dgm:prSet phldrT="[Text]"/>
      <dgm:spPr>
        <a:solidFill>
          <a:srgbClr val="FFFF00"/>
        </a:solidFill>
      </dgm:spPr>
      <dgm:t>
        <a:bodyPr/>
        <a:lstStyle/>
        <a:p>
          <a:r>
            <a:rPr lang="de-DE" dirty="0">
              <a:solidFill>
                <a:schemeClr val="tx1"/>
              </a:solidFill>
            </a:rPr>
            <a:t>Privatsphäre</a:t>
          </a:r>
        </a:p>
      </dgm:t>
    </dgm:pt>
    <dgm:pt modelId="{2AC1A85F-9187-4846-ACB5-58CE28803041}" type="parTrans" cxnId="{85E92D03-0BAA-4AEB-9C2F-96CCE0CA27BA}">
      <dgm:prSet/>
      <dgm:spPr/>
      <dgm:t>
        <a:bodyPr/>
        <a:lstStyle/>
        <a:p>
          <a:endParaRPr lang="de-DE"/>
        </a:p>
      </dgm:t>
    </dgm:pt>
    <dgm:pt modelId="{52A1F7C0-DE79-43E1-BBE2-C3D6E7F07B75}" type="sibTrans" cxnId="{85E92D03-0BAA-4AEB-9C2F-96CCE0CA27BA}">
      <dgm:prSet/>
      <dgm:spPr/>
      <dgm:t>
        <a:bodyPr/>
        <a:lstStyle/>
        <a:p>
          <a:endParaRPr lang="de-DE"/>
        </a:p>
      </dgm:t>
    </dgm:pt>
    <dgm:pt modelId="{0BDED720-15D5-4F52-B050-C4BF94C2CCBD}">
      <dgm:prSet phldrT="[Text]"/>
      <dgm:spPr>
        <a:solidFill>
          <a:srgbClr val="FF0000"/>
        </a:solidFill>
      </dgm:spPr>
      <dgm:t>
        <a:bodyPr/>
        <a:lstStyle/>
        <a:p>
          <a:r>
            <a:rPr lang="de-DE" dirty="0"/>
            <a:t>Intimsphäre</a:t>
          </a:r>
        </a:p>
      </dgm:t>
    </dgm:pt>
    <dgm:pt modelId="{AFB100A8-D767-4802-99CE-E6D82AE150C7}" type="parTrans" cxnId="{520C7979-6BD6-4F64-9696-DC8AF8503494}">
      <dgm:prSet/>
      <dgm:spPr/>
      <dgm:t>
        <a:bodyPr/>
        <a:lstStyle/>
        <a:p>
          <a:endParaRPr lang="de-DE"/>
        </a:p>
      </dgm:t>
    </dgm:pt>
    <dgm:pt modelId="{FC667F13-5F7D-40DC-8A1D-FBE2ED2AA708}" type="sibTrans" cxnId="{520C7979-6BD6-4F64-9696-DC8AF8503494}">
      <dgm:prSet/>
      <dgm:spPr/>
      <dgm:t>
        <a:bodyPr/>
        <a:lstStyle/>
        <a:p>
          <a:endParaRPr lang="de-DE"/>
        </a:p>
      </dgm:t>
    </dgm:pt>
    <dgm:pt modelId="{452F0F16-32DB-49CC-B7D2-8A6D84DB56C7}" type="pres">
      <dgm:prSet presAssocID="{960F3AA0-7355-4933-A083-8C49D1564C88}" presName="Name0" presStyleCnt="0">
        <dgm:presLayoutVars>
          <dgm:chMax val="7"/>
          <dgm:resizeHandles val="exact"/>
        </dgm:presLayoutVars>
      </dgm:prSet>
      <dgm:spPr/>
    </dgm:pt>
    <dgm:pt modelId="{D1FA1036-BC26-4C21-AD11-7A3EDE1456C0}" type="pres">
      <dgm:prSet presAssocID="{960F3AA0-7355-4933-A083-8C49D1564C88}" presName="comp1" presStyleCnt="0"/>
      <dgm:spPr/>
    </dgm:pt>
    <dgm:pt modelId="{17741686-D2EF-40E5-AB3A-FE4C7EF94199}" type="pres">
      <dgm:prSet presAssocID="{960F3AA0-7355-4933-A083-8C49D1564C88}" presName="circle1" presStyleLbl="node1" presStyleIdx="0" presStyleCnt="3" custLinFactNeighborX="-520" custLinFactNeighborY="29003"/>
      <dgm:spPr/>
    </dgm:pt>
    <dgm:pt modelId="{33AFA11E-D9D4-4C56-B704-A08A892656DC}" type="pres">
      <dgm:prSet presAssocID="{960F3AA0-7355-4933-A083-8C49D1564C88}" presName="c1text" presStyleLbl="node1" presStyleIdx="0" presStyleCnt="3">
        <dgm:presLayoutVars>
          <dgm:bulletEnabled val="1"/>
        </dgm:presLayoutVars>
      </dgm:prSet>
      <dgm:spPr/>
    </dgm:pt>
    <dgm:pt modelId="{D7D7C986-00DC-43DF-A8F1-2E1341497FAC}" type="pres">
      <dgm:prSet presAssocID="{960F3AA0-7355-4933-A083-8C49D1564C88}" presName="comp2" presStyleCnt="0"/>
      <dgm:spPr/>
    </dgm:pt>
    <dgm:pt modelId="{B5F34FFC-9314-4108-8029-60AAB775AB33}" type="pres">
      <dgm:prSet presAssocID="{960F3AA0-7355-4933-A083-8C49D1564C88}" presName="circle2" presStyleLbl="node1" presStyleIdx="1" presStyleCnt="3"/>
      <dgm:spPr/>
    </dgm:pt>
    <dgm:pt modelId="{AB714D69-D628-4902-A03E-8D3A1170C405}" type="pres">
      <dgm:prSet presAssocID="{960F3AA0-7355-4933-A083-8C49D1564C88}" presName="c2text" presStyleLbl="node1" presStyleIdx="1" presStyleCnt="3">
        <dgm:presLayoutVars>
          <dgm:bulletEnabled val="1"/>
        </dgm:presLayoutVars>
      </dgm:prSet>
      <dgm:spPr/>
    </dgm:pt>
    <dgm:pt modelId="{57ED48F4-E2A5-4D26-BDA6-39BE21E60658}" type="pres">
      <dgm:prSet presAssocID="{960F3AA0-7355-4933-A083-8C49D1564C88}" presName="comp3" presStyleCnt="0"/>
      <dgm:spPr/>
    </dgm:pt>
    <dgm:pt modelId="{58E5607D-3437-4762-9B04-B9CEE9CD3E1A}" type="pres">
      <dgm:prSet presAssocID="{960F3AA0-7355-4933-A083-8C49D1564C88}" presName="circle3" presStyleLbl="node1" presStyleIdx="2" presStyleCnt="3"/>
      <dgm:spPr/>
    </dgm:pt>
    <dgm:pt modelId="{76C27092-7818-46C9-B6DF-9D512426FE00}" type="pres">
      <dgm:prSet presAssocID="{960F3AA0-7355-4933-A083-8C49D1564C88}" presName="c3text" presStyleLbl="node1" presStyleIdx="2" presStyleCnt="3">
        <dgm:presLayoutVars>
          <dgm:bulletEnabled val="1"/>
        </dgm:presLayoutVars>
      </dgm:prSet>
      <dgm:spPr/>
    </dgm:pt>
  </dgm:ptLst>
  <dgm:cxnLst>
    <dgm:cxn modelId="{85E92D03-0BAA-4AEB-9C2F-96CCE0CA27BA}" srcId="{960F3AA0-7355-4933-A083-8C49D1564C88}" destId="{BA136219-E07E-4E8C-A77B-C9727926CD50}" srcOrd="1" destOrd="0" parTransId="{2AC1A85F-9187-4846-ACB5-58CE28803041}" sibTransId="{52A1F7C0-DE79-43E1-BBE2-C3D6E7F07B75}"/>
    <dgm:cxn modelId="{789D290A-1315-4A11-9CCA-9DF712FE69BC}" type="presOf" srcId="{BA136219-E07E-4E8C-A77B-C9727926CD50}" destId="{B5F34FFC-9314-4108-8029-60AAB775AB33}" srcOrd="0" destOrd="0" presId="urn:microsoft.com/office/officeart/2005/8/layout/venn2"/>
    <dgm:cxn modelId="{1A9A4D1C-1776-4C08-B009-BB7EA7A7A356}" type="presOf" srcId="{E2BC034B-E3C2-4F35-8C7E-A956C5F4EF51}" destId="{33AFA11E-D9D4-4C56-B704-A08A892656DC}" srcOrd="1" destOrd="0" presId="urn:microsoft.com/office/officeart/2005/8/layout/venn2"/>
    <dgm:cxn modelId="{BB848E56-8239-4621-AE61-FC6AE42F15A4}" type="presOf" srcId="{E2BC034B-E3C2-4F35-8C7E-A956C5F4EF51}" destId="{17741686-D2EF-40E5-AB3A-FE4C7EF94199}" srcOrd="0" destOrd="0" presId="urn:microsoft.com/office/officeart/2005/8/layout/venn2"/>
    <dgm:cxn modelId="{520C7979-6BD6-4F64-9696-DC8AF8503494}" srcId="{960F3AA0-7355-4933-A083-8C49D1564C88}" destId="{0BDED720-15D5-4F52-B050-C4BF94C2CCBD}" srcOrd="2" destOrd="0" parTransId="{AFB100A8-D767-4802-99CE-E6D82AE150C7}" sibTransId="{FC667F13-5F7D-40DC-8A1D-FBE2ED2AA708}"/>
    <dgm:cxn modelId="{CD6E83BA-FC32-4695-8BCB-115B986B352C}" type="presOf" srcId="{0BDED720-15D5-4F52-B050-C4BF94C2CCBD}" destId="{58E5607D-3437-4762-9B04-B9CEE9CD3E1A}" srcOrd="0" destOrd="0" presId="urn:microsoft.com/office/officeart/2005/8/layout/venn2"/>
    <dgm:cxn modelId="{57891AD6-CE0D-46D5-9031-DD7913C5E067}" type="presOf" srcId="{BA136219-E07E-4E8C-A77B-C9727926CD50}" destId="{AB714D69-D628-4902-A03E-8D3A1170C405}" srcOrd="1" destOrd="0" presId="urn:microsoft.com/office/officeart/2005/8/layout/venn2"/>
    <dgm:cxn modelId="{608B58E2-F1DB-407D-8FA6-F7048FA03A8B}" type="presOf" srcId="{0BDED720-15D5-4F52-B050-C4BF94C2CCBD}" destId="{76C27092-7818-46C9-B6DF-9D512426FE00}" srcOrd="1" destOrd="0" presId="urn:microsoft.com/office/officeart/2005/8/layout/venn2"/>
    <dgm:cxn modelId="{F0B383F1-658A-4262-9A3D-095D31C62C31}" type="presOf" srcId="{960F3AA0-7355-4933-A083-8C49D1564C88}" destId="{452F0F16-32DB-49CC-B7D2-8A6D84DB56C7}" srcOrd="0" destOrd="0" presId="urn:microsoft.com/office/officeart/2005/8/layout/venn2"/>
    <dgm:cxn modelId="{B974F5F4-C5CF-4862-A661-EB797E78CCF7}" srcId="{960F3AA0-7355-4933-A083-8C49D1564C88}" destId="{E2BC034B-E3C2-4F35-8C7E-A956C5F4EF51}" srcOrd="0" destOrd="0" parTransId="{D605A226-67E0-43DA-89C8-F3807EA74B5A}" sibTransId="{0F3ADF3B-BCDC-4E26-B2C4-C518F3E3B7B4}"/>
    <dgm:cxn modelId="{6C69B007-935E-4B0D-9672-2FDDD480FFCF}" type="presParOf" srcId="{452F0F16-32DB-49CC-B7D2-8A6D84DB56C7}" destId="{D1FA1036-BC26-4C21-AD11-7A3EDE1456C0}" srcOrd="0" destOrd="0" presId="urn:microsoft.com/office/officeart/2005/8/layout/venn2"/>
    <dgm:cxn modelId="{F5E8C074-253A-4A8C-A4B6-C6809C61FFCF}" type="presParOf" srcId="{D1FA1036-BC26-4C21-AD11-7A3EDE1456C0}" destId="{17741686-D2EF-40E5-AB3A-FE4C7EF94199}" srcOrd="0" destOrd="0" presId="urn:microsoft.com/office/officeart/2005/8/layout/venn2"/>
    <dgm:cxn modelId="{B653B3D6-8BE5-4369-9796-1FEC2BD3E1E8}" type="presParOf" srcId="{D1FA1036-BC26-4C21-AD11-7A3EDE1456C0}" destId="{33AFA11E-D9D4-4C56-B704-A08A892656DC}" srcOrd="1" destOrd="0" presId="urn:microsoft.com/office/officeart/2005/8/layout/venn2"/>
    <dgm:cxn modelId="{60205CBD-B422-4FF2-9822-CE86C2E2874C}" type="presParOf" srcId="{452F0F16-32DB-49CC-B7D2-8A6D84DB56C7}" destId="{D7D7C986-00DC-43DF-A8F1-2E1341497FAC}" srcOrd="1" destOrd="0" presId="urn:microsoft.com/office/officeart/2005/8/layout/venn2"/>
    <dgm:cxn modelId="{388E820A-F29E-49E6-A8A4-C202ACD29CFA}" type="presParOf" srcId="{D7D7C986-00DC-43DF-A8F1-2E1341497FAC}" destId="{B5F34FFC-9314-4108-8029-60AAB775AB33}" srcOrd="0" destOrd="0" presId="urn:microsoft.com/office/officeart/2005/8/layout/venn2"/>
    <dgm:cxn modelId="{F77B74C4-209D-4DCD-8B38-4A14F87B8A78}" type="presParOf" srcId="{D7D7C986-00DC-43DF-A8F1-2E1341497FAC}" destId="{AB714D69-D628-4902-A03E-8D3A1170C405}" srcOrd="1" destOrd="0" presId="urn:microsoft.com/office/officeart/2005/8/layout/venn2"/>
    <dgm:cxn modelId="{062E2977-9ECD-4AB6-8935-56EFB8D0EEFE}" type="presParOf" srcId="{452F0F16-32DB-49CC-B7D2-8A6D84DB56C7}" destId="{57ED48F4-E2A5-4D26-BDA6-39BE21E60658}" srcOrd="2" destOrd="0" presId="urn:microsoft.com/office/officeart/2005/8/layout/venn2"/>
    <dgm:cxn modelId="{739F54C7-0F8B-4BF7-952E-0D4B7052A661}" type="presParOf" srcId="{57ED48F4-E2A5-4D26-BDA6-39BE21E60658}" destId="{58E5607D-3437-4762-9B04-B9CEE9CD3E1A}" srcOrd="0" destOrd="0" presId="urn:microsoft.com/office/officeart/2005/8/layout/venn2"/>
    <dgm:cxn modelId="{F51DC7BC-7943-4E13-A39D-5E6D25130CB4}" type="presParOf" srcId="{57ED48F4-E2A5-4D26-BDA6-39BE21E60658}" destId="{76C27092-7818-46C9-B6DF-9D512426FE0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41686-D2EF-40E5-AB3A-FE4C7EF94199}">
      <dsp:nvSpPr>
        <dsp:cNvPr id="0" name=""/>
        <dsp:cNvSpPr/>
      </dsp:nvSpPr>
      <dsp:spPr>
        <a:xfrm>
          <a:off x="283961" y="0"/>
          <a:ext cx="4064000" cy="4064000"/>
        </a:xfrm>
        <a:prstGeom prst="ellipse">
          <a:avLst/>
        </a:prstGeom>
        <a:solidFill>
          <a:srgbClr val="00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öffentliche Informationen</a:t>
          </a:r>
        </a:p>
      </dsp:txBody>
      <dsp:txXfrm>
        <a:off x="1605777" y="203199"/>
        <a:ext cx="1420368" cy="609600"/>
      </dsp:txXfrm>
    </dsp:sp>
    <dsp:sp modelId="{B5F34FFC-9314-4108-8029-60AAB775AB33}">
      <dsp:nvSpPr>
        <dsp:cNvPr id="0" name=""/>
        <dsp:cNvSpPr/>
      </dsp:nvSpPr>
      <dsp:spPr>
        <a:xfrm>
          <a:off x="813094" y="1015999"/>
          <a:ext cx="3048000" cy="3048000"/>
        </a:xfrm>
        <a:prstGeom prst="ellipse">
          <a:avLst/>
        </a:prstGeom>
        <a:solidFill>
          <a:srgbClr val="FFFF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Privatsphäre</a:t>
          </a:r>
        </a:p>
      </dsp:txBody>
      <dsp:txXfrm>
        <a:off x="1626910" y="1206499"/>
        <a:ext cx="1420368" cy="571500"/>
      </dsp:txXfrm>
    </dsp:sp>
    <dsp:sp modelId="{58E5607D-3437-4762-9B04-B9CEE9CD3E1A}">
      <dsp:nvSpPr>
        <dsp:cNvPr id="0" name=""/>
        <dsp:cNvSpPr/>
      </dsp:nvSpPr>
      <dsp:spPr>
        <a:xfrm>
          <a:off x="1321094" y="2032000"/>
          <a:ext cx="2032000" cy="2032000"/>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Intimsphäre</a:t>
          </a:r>
        </a:p>
      </dsp:txBody>
      <dsp:txXfrm>
        <a:off x="1618673" y="2540000"/>
        <a:ext cx="1436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ea typeface="+mn-ea"/>
              </a:defRPr>
            </a:lvl1pPr>
          </a:lstStyle>
          <a:p>
            <a:pPr>
              <a:defRPr/>
            </a:pPr>
            <a:endParaRPr lang="de-DE"/>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ea typeface="+mn-ea"/>
              </a:defRPr>
            </a:lvl1pPr>
          </a:lstStyle>
          <a:p>
            <a:pPr>
              <a:defRPr/>
            </a:pPr>
            <a:endParaRPr lang="de-DE"/>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fld id="{2276802C-22B1-451F-8C99-B6A6E6E3BAA6}" type="slidenum">
              <a:rPr lang="de-DE"/>
              <a:pPr/>
              <a:t>‹Nr.›</a:t>
            </a:fld>
            <a:endParaRPr lang="de-DE"/>
          </a:p>
        </p:txBody>
      </p:sp>
    </p:spTree>
    <p:extLst>
      <p:ext uri="{BB962C8B-B14F-4D97-AF65-F5344CB8AC3E}">
        <p14:creationId xmlns:p14="http://schemas.microsoft.com/office/powerpoint/2010/main" val="25003201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fld id="{B36A65DE-B32C-424B-8F16-690C2D174E86}" type="slidenum">
              <a:rPr lang="de-DE" sz="1200"/>
              <a:pPr/>
              <a:t>1</a:t>
            </a:fld>
            <a:endParaRPr lang="de-DE"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p>
        </p:txBody>
      </p:sp>
    </p:spTree>
    <p:extLst>
      <p:ext uri="{BB962C8B-B14F-4D97-AF65-F5344CB8AC3E}">
        <p14:creationId xmlns:p14="http://schemas.microsoft.com/office/powerpoint/2010/main" val="422327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a:t>
            </a:fld>
            <a:endParaRPr lang="de-DE"/>
          </a:p>
        </p:txBody>
      </p:sp>
    </p:spTree>
    <p:extLst>
      <p:ext uri="{BB962C8B-B14F-4D97-AF65-F5344CB8AC3E}">
        <p14:creationId xmlns:p14="http://schemas.microsoft.com/office/powerpoint/2010/main" val="22589583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111</a:t>
            </a:fld>
            <a:endParaRPr lang="de-DE"/>
          </a:p>
        </p:txBody>
      </p:sp>
    </p:spTree>
    <p:extLst>
      <p:ext uri="{BB962C8B-B14F-4D97-AF65-F5344CB8AC3E}">
        <p14:creationId xmlns:p14="http://schemas.microsoft.com/office/powerpoint/2010/main" val="26070724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112</a:t>
            </a:fld>
            <a:endParaRPr lang="de-DE"/>
          </a:p>
        </p:txBody>
      </p:sp>
    </p:spTree>
    <p:extLst>
      <p:ext uri="{BB962C8B-B14F-4D97-AF65-F5344CB8AC3E}">
        <p14:creationId xmlns:p14="http://schemas.microsoft.com/office/powerpoint/2010/main" val="28273591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113</a:t>
            </a:fld>
            <a:endParaRPr lang="de-DE"/>
          </a:p>
        </p:txBody>
      </p:sp>
    </p:spTree>
    <p:extLst>
      <p:ext uri="{BB962C8B-B14F-4D97-AF65-F5344CB8AC3E}">
        <p14:creationId xmlns:p14="http://schemas.microsoft.com/office/powerpoint/2010/main" val="29811660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114</a:t>
            </a:fld>
            <a:endParaRPr lang="de-DE"/>
          </a:p>
        </p:txBody>
      </p:sp>
    </p:spTree>
    <p:extLst>
      <p:ext uri="{BB962C8B-B14F-4D97-AF65-F5344CB8AC3E}">
        <p14:creationId xmlns:p14="http://schemas.microsoft.com/office/powerpoint/2010/main" val="4373150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115</a:t>
            </a:fld>
            <a:endParaRPr lang="de-DE"/>
          </a:p>
        </p:txBody>
      </p:sp>
    </p:spTree>
    <p:extLst>
      <p:ext uri="{BB962C8B-B14F-4D97-AF65-F5344CB8AC3E}">
        <p14:creationId xmlns:p14="http://schemas.microsoft.com/office/powerpoint/2010/main" val="32395944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116</a:t>
            </a:fld>
            <a:endParaRPr lang="de-DE"/>
          </a:p>
        </p:txBody>
      </p:sp>
    </p:spTree>
    <p:extLst>
      <p:ext uri="{BB962C8B-B14F-4D97-AF65-F5344CB8AC3E}">
        <p14:creationId xmlns:p14="http://schemas.microsoft.com/office/powerpoint/2010/main" val="33138139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117</a:t>
            </a:fld>
            <a:endParaRPr lang="de-DE"/>
          </a:p>
        </p:txBody>
      </p:sp>
    </p:spTree>
    <p:extLst>
      <p:ext uri="{BB962C8B-B14F-4D97-AF65-F5344CB8AC3E}">
        <p14:creationId xmlns:p14="http://schemas.microsoft.com/office/powerpoint/2010/main" val="21490684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118</a:t>
            </a:fld>
            <a:endParaRPr lang="de-DE"/>
          </a:p>
        </p:txBody>
      </p:sp>
    </p:spTree>
    <p:extLst>
      <p:ext uri="{BB962C8B-B14F-4D97-AF65-F5344CB8AC3E}">
        <p14:creationId xmlns:p14="http://schemas.microsoft.com/office/powerpoint/2010/main" val="28899257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119</a:t>
            </a:fld>
            <a:endParaRPr lang="de-DE"/>
          </a:p>
        </p:txBody>
      </p:sp>
    </p:spTree>
    <p:extLst>
      <p:ext uri="{BB962C8B-B14F-4D97-AF65-F5344CB8AC3E}">
        <p14:creationId xmlns:p14="http://schemas.microsoft.com/office/powerpoint/2010/main" val="29122183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120</a:t>
            </a:fld>
            <a:endParaRPr lang="de-DE"/>
          </a:p>
        </p:txBody>
      </p:sp>
    </p:spTree>
    <p:extLst>
      <p:ext uri="{BB962C8B-B14F-4D97-AF65-F5344CB8AC3E}">
        <p14:creationId xmlns:p14="http://schemas.microsoft.com/office/powerpoint/2010/main" val="213600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a:t>
            </a:fld>
            <a:endParaRPr lang="de-DE"/>
          </a:p>
        </p:txBody>
      </p:sp>
    </p:spTree>
    <p:extLst>
      <p:ext uri="{BB962C8B-B14F-4D97-AF65-F5344CB8AC3E}">
        <p14:creationId xmlns:p14="http://schemas.microsoft.com/office/powerpoint/2010/main" val="30629537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121</a:t>
            </a:fld>
            <a:endParaRPr lang="de-DE"/>
          </a:p>
        </p:txBody>
      </p:sp>
    </p:spTree>
    <p:extLst>
      <p:ext uri="{BB962C8B-B14F-4D97-AF65-F5344CB8AC3E}">
        <p14:creationId xmlns:p14="http://schemas.microsoft.com/office/powerpoint/2010/main" val="30993378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122</a:t>
            </a:fld>
            <a:endParaRPr lang="de-DE"/>
          </a:p>
        </p:txBody>
      </p:sp>
    </p:spTree>
    <p:extLst>
      <p:ext uri="{BB962C8B-B14F-4D97-AF65-F5344CB8AC3E}">
        <p14:creationId xmlns:p14="http://schemas.microsoft.com/office/powerpoint/2010/main" val="30464458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123</a:t>
            </a:fld>
            <a:endParaRPr lang="de-DE"/>
          </a:p>
        </p:txBody>
      </p:sp>
    </p:spTree>
    <p:extLst>
      <p:ext uri="{BB962C8B-B14F-4D97-AF65-F5344CB8AC3E}">
        <p14:creationId xmlns:p14="http://schemas.microsoft.com/office/powerpoint/2010/main" val="41895269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124</a:t>
            </a:fld>
            <a:endParaRPr lang="de-DE"/>
          </a:p>
        </p:txBody>
      </p:sp>
    </p:spTree>
    <p:extLst>
      <p:ext uri="{BB962C8B-B14F-4D97-AF65-F5344CB8AC3E}">
        <p14:creationId xmlns:p14="http://schemas.microsoft.com/office/powerpoint/2010/main" val="37280695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125</a:t>
            </a:fld>
            <a:endParaRPr lang="de-DE"/>
          </a:p>
        </p:txBody>
      </p:sp>
    </p:spTree>
    <p:extLst>
      <p:ext uri="{BB962C8B-B14F-4D97-AF65-F5344CB8AC3E}">
        <p14:creationId xmlns:p14="http://schemas.microsoft.com/office/powerpoint/2010/main" val="22681299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126</a:t>
            </a:fld>
            <a:endParaRPr lang="de-DE"/>
          </a:p>
        </p:txBody>
      </p:sp>
    </p:spTree>
    <p:extLst>
      <p:ext uri="{BB962C8B-B14F-4D97-AF65-F5344CB8AC3E}">
        <p14:creationId xmlns:p14="http://schemas.microsoft.com/office/powerpoint/2010/main" val="3053195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127</a:t>
            </a:fld>
            <a:endParaRPr lang="de-DE"/>
          </a:p>
        </p:txBody>
      </p:sp>
    </p:spTree>
    <p:extLst>
      <p:ext uri="{BB962C8B-B14F-4D97-AF65-F5344CB8AC3E}">
        <p14:creationId xmlns:p14="http://schemas.microsoft.com/office/powerpoint/2010/main" val="22404606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128</a:t>
            </a:fld>
            <a:endParaRPr lang="de-DE"/>
          </a:p>
        </p:txBody>
      </p:sp>
    </p:spTree>
    <p:extLst>
      <p:ext uri="{BB962C8B-B14F-4D97-AF65-F5344CB8AC3E}">
        <p14:creationId xmlns:p14="http://schemas.microsoft.com/office/powerpoint/2010/main" val="21896660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129</a:t>
            </a:fld>
            <a:endParaRPr lang="de-DE"/>
          </a:p>
        </p:txBody>
      </p:sp>
    </p:spTree>
    <p:extLst>
      <p:ext uri="{BB962C8B-B14F-4D97-AF65-F5344CB8AC3E}">
        <p14:creationId xmlns:p14="http://schemas.microsoft.com/office/powerpoint/2010/main" val="17306966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130</a:t>
            </a:fld>
            <a:endParaRPr lang="de-DE"/>
          </a:p>
        </p:txBody>
      </p:sp>
    </p:spTree>
    <p:extLst>
      <p:ext uri="{BB962C8B-B14F-4D97-AF65-F5344CB8AC3E}">
        <p14:creationId xmlns:p14="http://schemas.microsoft.com/office/powerpoint/2010/main" val="7138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12</a:t>
            </a:fld>
            <a:endParaRPr lang="de-DE"/>
          </a:p>
        </p:txBody>
      </p:sp>
    </p:spTree>
    <p:extLst>
      <p:ext uri="{BB962C8B-B14F-4D97-AF65-F5344CB8AC3E}">
        <p14:creationId xmlns:p14="http://schemas.microsoft.com/office/powerpoint/2010/main" val="8730284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131</a:t>
            </a:fld>
            <a:endParaRPr lang="de-DE"/>
          </a:p>
        </p:txBody>
      </p:sp>
    </p:spTree>
    <p:extLst>
      <p:ext uri="{BB962C8B-B14F-4D97-AF65-F5344CB8AC3E}">
        <p14:creationId xmlns:p14="http://schemas.microsoft.com/office/powerpoint/2010/main" val="3050970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132</a:t>
            </a:fld>
            <a:endParaRPr lang="de-DE"/>
          </a:p>
        </p:txBody>
      </p:sp>
    </p:spTree>
    <p:extLst>
      <p:ext uri="{BB962C8B-B14F-4D97-AF65-F5344CB8AC3E}">
        <p14:creationId xmlns:p14="http://schemas.microsoft.com/office/powerpoint/2010/main" val="37776499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katalogtat?</a:t>
            </a:r>
          </a:p>
        </p:txBody>
      </p:sp>
      <p:sp>
        <p:nvSpPr>
          <p:cNvPr id="4" name="Foliennummernplatzhalter 3"/>
          <p:cNvSpPr>
            <a:spLocks noGrp="1"/>
          </p:cNvSpPr>
          <p:nvPr>
            <p:ph type="sldNum" sz="quarter" idx="10"/>
          </p:nvPr>
        </p:nvSpPr>
        <p:spPr/>
        <p:txBody>
          <a:bodyPr/>
          <a:lstStyle/>
          <a:p>
            <a:fld id="{16B7245C-F8B6-46AD-ABF4-11875573A625}" type="slidenum">
              <a:rPr lang="de-DE" smtClean="0">
                <a:solidFill>
                  <a:srgbClr val="EEECE1"/>
                </a:solidFill>
              </a:rPr>
              <a:pPr/>
              <a:t>133</a:t>
            </a:fld>
            <a:endParaRPr lang="de-DE">
              <a:solidFill>
                <a:srgbClr val="EEECE1"/>
              </a:solidFill>
            </a:endParaRPr>
          </a:p>
        </p:txBody>
      </p:sp>
    </p:spTree>
    <p:extLst>
      <p:ext uri="{BB962C8B-B14F-4D97-AF65-F5344CB8AC3E}">
        <p14:creationId xmlns:p14="http://schemas.microsoft.com/office/powerpoint/2010/main" val="7985817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alle </a:t>
            </a:r>
            <a:r>
              <a:rPr lang="de-DE" dirty="0" err="1"/>
              <a:t>anonmyisierungsdienste</a:t>
            </a:r>
            <a:endParaRPr lang="de-DE" dirty="0"/>
          </a:p>
        </p:txBody>
      </p:sp>
      <p:sp>
        <p:nvSpPr>
          <p:cNvPr id="4" name="Foliennummernplatzhalter 3"/>
          <p:cNvSpPr>
            <a:spLocks noGrp="1"/>
          </p:cNvSpPr>
          <p:nvPr>
            <p:ph type="sldNum" sz="quarter" idx="10"/>
          </p:nvPr>
        </p:nvSpPr>
        <p:spPr/>
        <p:txBody>
          <a:bodyPr/>
          <a:lstStyle/>
          <a:p>
            <a:fld id="{16B7245C-F8B6-46AD-ABF4-11875573A625}" type="slidenum">
              <a:rPr lang="de-DE" smtClean="0">
                <a:solidFill>
                  <a:srgbClr val="EEECE1"/>
                </a:solidFill>
              </a:rPr>
              <a:pPr/>
              <a:t>134</a:t>
            </a:fld>
            <a:endParaRPr lang="de-DE">
              <a:solidFill>
                <a:srgbClr val="EEECE1"/>
              </a:solidFill>
            </a:endParaRPr>
          </a:p>
        </p:txBody>
      </p:sp>
    </p:spTree>
    <p:extLst>
      <p:ext uri="{BB962C8B-B14F-4D97-AF65-F5344CB8AC3E}">
        <p14:creationId xmlns:p14="http://schemas.microsoft.com/office/powerpoint/2010/main" val="39187927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135</a:t>
            </a:fld>
            <a:endParaRPr lang="de-DE"/>
          </a:p>
        </p:txBody>
      </p:sp>
    </p:spTree>
    <p:extLst>
      <p:ext uri="{BB962C8B-B14F-4D97-AF65-F5344CB8AC3E}">
        <p14:creationId xmlns:p14="http://schemas.microsoft.com/office/powerpoint/2010/main" val="38783262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136</a:t>
            </a:fld>
            <a:endParaRPr lang="de-DE"/>
          </a:p>
        </p:txBody>
      </p:sp>
    </p:spTree>
    <p:extLst>
      <p:ext uri="{BB962C8B-B14F-4D97-AF65-F5344CB8AC3E}">
        <p14:creationId xmlns:p14="http://schemas.microsoft.com/office/powerpoint/2010/main" val="2458733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137</a:t>
            </a:fld>
            <a:endParaRPr lang="de-DE"/>
          </a:p>
        </p:txBody>
      </p:sp>
    </p:spTree>
    <p:extLst>
      <p:ext uri="{BB962C8B-B14F-4D97-AF65-F5344CB8AC3E}">
        <p14:creationId xmlns:p14="http://schemas.microsoft.com/office/powerpoint/2010/main" val="28244922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DAECD8-054D-4B13-99F6-A0724A5E7B32}" type="slidenum">
              <a:rPr lang="en-GB">
                <a:solidFill>
                  <a:prstClr val="black"/>
                </a:solidFill>
              </a:rPr>
              <a:pPr/>
              <a:t>138</a:t>
            </a:fld>
            <a:endParaRPr lang="en-GB">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pPr eaLnBrk="0" hangingPunct="0">
              <a:spcBef>
                <a:spcPct val="0"/>
              </a:spcBef>
            </a:pPr>
            <a:r>
              <a:rPr lang="de-DE" sz="2400" dirty="0"/>
              <a:t>Zunächst ein Überblick über die</a:t>
            </a:r>
            <a:r>
              <a:rPr lang="de-DE" sz="2400" baseline="0" dirty="0"/>
              <a:t> wesentlichen Komponenten des AN.ON-System und deren Zusammenspiel.</a:t>
            </a:r>
          </a:p>
          <a:p>
            <a:pPr eaLnBrk="0" hangingPunct="0">
              <a:spcBef>
                <a:spcPct val="0"/>
              </a:spcBef>
            </a:pPr>
            <a:r>
              <a:rPr lang="de-DE" sz="2400" baseline="0" dirty="0"/>
              <a:t>Zentral sind die bereits erwähnten Mixe, die als eine Art Proxy aufgefaßt werden können, so daß die Kommunikation zwischen Sender und Empfänger nicht mehr direkt erfolgt. Im Vergleich zu einer einfachen Proxy-Lösung sind bei AN.ON mehrere Mixe hintereinandergeschaltet, wobei dies speziell in Form von festen Ketten sogenannten Kaskaden erfolgt.</a:t>
            </a:r>
          </a:p>
          <a:p>
            <a:pPr eaLnBrk="0" hangingPunct="0">
              <a:spcBef>
                <a:spcPct val="0"/>
              </a:spcBef>
            </a:pPr>
            <a:r>
              <a:rPr lang="de-DE" sz="2400" dirty="0"/>
              <a:t>Um den Anonymisierungsdienst nutzen zu können, müssen sich die Nutzer eine Client-Software</a:t>
            </a:r>
            <a:r>
              <a:rPr lang="de-DE" sz="2400" baseline="0" dirty="0"/>
              <a:t> installieren den JAP. Dieser bereite die Anfragen der Browser der Nutzer gemäß Anonymisierungsprotokoll auf und sendet sie über die Mixe an den jeweiligen Web-Server. Ebenso empfängt er die von den Web-Server über die Mix-Kaskade zurückgesendeten Antwort-Daten und </a:t>
            </a:r>
            <a:r>
              <a:rPr lang="de-DE" sz="2400" baseline="0"/>
              <a:t>leite diese </a:t>
            </a:r>
            <a:r>
              <a:rPr lang="de-DE" sz="2400" baseline="0" dirty="0"/>
              <a:t>an den Browser weiter. </a:t>
            </a:r>
          </a:p>
          <a:p>
            <a:pPr eaLnBrk="0" hangingPunct="0">
              <a:spcBef>
                <a:spcPct val="0"/>
              </a:spcBef>
            </a:pPr>
            <a:r>
              <a:rPr lang="de-DE" sz="2400" baseline="0" dirty="0"/>
              <a:t>Eine dritte Komponente ist der sogenannte </a:t>
            </a:r>
            <a:r>
              <a:rPr lang="de-DE" sz="2400" baseline="0" dirty="0" err="1"/>
              <a:t>InfoService</a:t>
            </a:r>
            <a:r>
              <a:rPr lang="de-DE" sz="2400" baseline="0" dirty="0"/>
              <a:t>….</a:t>
            </a:r>
          </a:p>
          <a:p>
            <a:pPr eaLnBrk="0" hangingPunct="0">
              <a:spcBef>
                <a:spcPct val="0"/>
              </a:spcBef>
            </a:pPr>
            <a:endParaRPr lang="de-DE" sz="2400" baseline="0" dirty="0"/>
          </a:p>
        </p:txBody>
      </p:sp>
    </p:spTree>
    <p:extLst>
      <p:ext uri="{BB962C8B-B14F-4D97-AF65-F5344CB8AC3E}">
        <p14:creationId xmlns:p14="http://schemas.microsoft.com/office/powerpoint/2010/main" val="9338364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CF6D02-3DB1-4FD6-8FAE-4BFC71A64A90}" type="slidenum">
              <a:rPr lang="de-DE">
                <a:solidFill>
                  <a:srgbClr val="EEECE1"/>
                </a:solidFill>
              </a:rPr>
              <a:pPr/>
              <a:t>139</a:t>
            </a:fld>
            <a:endParaRPr lang="de-DE">
              <a:solidFill>
                <a:srgbClr val="EEECE1"/>
              </a:solidFill>
            </a:endParaRPr>
          </a:p>
        </p:txBody>
      </p:sp>
      <p:sp>
        <p:nvSpPr>
          <p:cNvPr id="396290" name="Rectangle 2"/>
          <p:cNvSpPr>
            <a:spLocks noGrp="1" noRot="1" noChangeAspect="1" noChangeArrowheads="1" noTextEdit="1"/>
          </p:cNvSpPr>
          <p:nvPr>
            <p:ph type="sldImg"/>
          </p:nvPr>
        </p:nvSpPr>
        <p:spPr>
          <a:xfrm>
            <a:off x="-17114838" y="303213"/>
            <a:ext cx="34231263" cy="25673050"/>
          </a:xfrm>
          <a:solidFill>
            <a:srgbClr val="FFFFFF"/>
          </a:solidFill>
          <a:ln/>
        </p:spPr>
      </p:sp>
      <p:sp>
        <p:nvSpPr>
          <p:cNvPr id="396291" name="Rectangle 3"/>
          <p:cNvSpPr txBox="1">
            <a:spLocks noGrp="1" noChangeArrowheads="1"/>
          </p:cNvSpPr>
          <p:nvPr>
            <p:ph type="body" idx="1"/>
          </p:nvPr>
        </p:nvSpPr>
        <p:spPr>
          <a:xfrm>
            <a:off x="503239" y="4316415"/>
            <a:ext cx="5856287" cy="4060825"/>
          </a:xfrm>
          <a:ln/>
        </p:spPr>
        <p:txBody>
          <a:bodyPr wrap="none" anchor="ctr"/>
          <a:lstStyle/>
          <a:p>
            <a:pPr eaLnBrk="0" hangingPunct="0">
              <a:spcBef>
                <a:spcPct val="0"/>
              </a:spcBef>
            </a:pPr>
            <a:r>
              <a:rPr lang="de-DE" sz="2400" noProof="0" dirty="0"/>
              <a:t>Wesentliche Idee des Mix-Verfahrens ist die Gewährleistung der </a:t>
            </a:r>
            <a:r>
              <a:rPr lang="de-DE" sz="2400" noProof="0" dirty="0" err="1"/>
              <a:t>Unverkettbarkeit</a:t>
            </a:r>
            <a:r>
              <a:rPr lang="de-DE" sz="2400" noProof="0" dirty="0"/>
              <a:t> zwischen eingehenden und ausgehenden Nachrichten. </a:t>
            </a:r>
          </a:p>
          <a:p>
            <a:pPr eaLnBrk="0" hangingPunct="0">
              <a:spcBef>
                <a:spcPct val="0"/>
              </a:spcBef>
            </a:pPr>
            <a:endParaRPr lang="de-DE" sz="2400" noProof="0" dirty="0"/>
          </a:p>
          <a:p>
            <a:pPr eaLnBrk="0" hangingPunct="0">
              <a:spcBef>
                <a:spcPct val="0"/>
              </a:spcBef>
            </a:pPr>
            <a:r>
              <a:rPr lang="de-DE" sz="2400" noProof="0" dirty="0"/>
              <a:t>Um dies zu erreichen sind eine Reihe von Maßnahmen notwendig.</a:t>
            </a:r>
          </a:p>
          <a:p>
            <a:pPr eaLnBrk="0" hangingPunct="0">
              <a:spcBef>
                <a:spcPct val="0"/>
              </a:spcBef>
            </a:pPr>
            <a:endParaRPr lang="de-DE" sz="2400" noProof="0" dirty="0"/>
          </a:p>
          <a:p>
            <a:pPr eaLnBrk="0" hangingPunct="0">
              <a:spcBef>
                <a:spcPct val="0"/>
              </a:spcBef>
            </a:pPr>
            <a:r>
              <a:rPr lang="de-DE" sz="2400" noProof="0" dirty="0"/>
              <a:t>Eine wesentliche ist, daß ein Mix das durch einen Angreifer beobachtbare,</a:t>
            </a:r>
            <a:r>
              <a:rPr lang="de-DE" sz="2400" baseline="0" noProof="0" dirty="0"/>
              <a:t> auf den Leitungen übertragene Bitmuster von ein- und ausgehend Nachrichten mit Hilfe kryptographischer Mechanismen ändert. Dieses </a:t>
            </a:r>
            <a:r>
              <a:rPr lang="de-DE" sz="2400" baseline="0" noProof="0" dirty="0" err="1"/>
              <a:t>Umkodieren</a:t>
            </a:r>
            <a:r>
              <a:rPr lang="de-DE" sz="2400" baseline="0" noProof="0" dirty="0"/>
              <a:t> erfolgt durch </a:t>
            </a:r>
            <a:r>
              <a:rPr lang="de-DE" sz="2400" baseline="0" noProof="0" dirty="0" err="1"/>
              <a:t>Ver</a:t>
            </a:r>
            <a:r>
              <a:rPr lang="de-DE" sz="2400" baseline="0" noProof="0" dirty="0"/>
              <a:t>- bzw. Entschlüsselung der eingehenden Nachrichten. </a:t>
            </a:r>
          </a:p>
          <a:p>
            <a:pPr eaLnBrk="0" hangingPunct="0">
              <a:spcBef>
                <a:spcPct val="0"/>
              </a:spcBef>
            </a:pPr>
            <a:endParaRPr lang="de-DE" sz="2400" baseline="0" noProof="0" dirty="0"/>
          </a:p>
          <a:p>
            <a:pPr eaLnBrk="0" hangingPunct="0">
              <a:spcBef>
                <a:spcPct val="0"/>
              </a:spcBef>
            </a:pPr>
            <a:r>
              <a:rPr lang="de-DE" sz="2400" baseline="0" noProof="0" dirty="0"/>
              <a:t>Betrachtet man beispielhaft die in </a:t>
            </a:r>
            <a:r>
              <a:rPr lang="de-DE" sz="2400" baseline="0" noProof="0" dirty="0" err="1"/>
              <a:t>Upstream</a:t>
            </a:r>
            <a:r>
              <a:rPr lang="de-DE" sz="2400" baseline="0" noProof="0" dirty="0"/>
              <a:t> Richtung übertragenen Nachrichten, also vom Nutzer zum Web-Server, [klick] bedeutet dies, das ein Nutzer mehrfach verschlüsselte Nachrichten an einen Mix sendet [klick], und dieser die äußerste Verschlüsselungsschicht entfernt, und die Nachricht dann weitersendet.[klick]</a:t>
            </a:r>
          </a:p>
          <a:p>
            <a:pPr eaLnBrk="0" hangingPunct="0">
              <a:spcBef>
                <a:spcPct val="0"/>
              </a:spcBef>
            </a:pPr>
            <a:endParaRPr lang="de-DE" sz="2400" baseline="0" noProof="0" dirty="0"/>
          </a:p>
          <a:p>
            <a:pPr eaLnBrk="0" hangingPunct="0">
              <a:spcBef>
                <a:spcPct val="0"/>
              </a:spcBef>
            </a:pPr>
            <a:r>
              <a:rPr lang="de-DE" sz="2400" baseline="0" noProof="0" dirty="0"/>
              <a:t>Prinzipiell ist es bzgl. eines externen Angreifers, der nicht Teile des Anonymisierungsdienstes kontrolliert, ausreichend nur einen Mix zu verwenden. Allerdings muß dann diesem Mix vollständig vertraut werden – diese Lösung wäre also einer simplen Proxylösung vergleichbar. Ziel war es aber, Schutz auch gegenüber den Betreibern des Anonymisierungsdienstes zu erreichen. Dies ist der Grund dafür, daß mehrere Mixe hintereinandergeschaltet werden, wobei die einzelnen Betreiber möglichst unabhängig sein sollten. Anzumerken ist, daß auch in diesem Fall eine Deanonymisierung möglich ist, wenn alle Mixe einer gegeben Kaskade zusammenabreiten. Diese ist auch der Grund, warum bzgl. der Vorratsdatenspeicherung alle Mixe ihre eigenen Log-Daten speichern müssen.</a:t>
            </a:r>
            <a:endParaRPr lang="de-DE" sz="2400" noProof="0" dirty="0"/>
          </a:p>
        </p:txBody>
      </p:sp>
    </p:spTree>
    <p:extLst>
      <p:ext uri="{BB962C8B-B14F-4D97-AF65-F5344CB8AC3E}">
        <p14:creationId xmlns:p14="http://schemas.microsoft.com/office/powerpoint/2010/main" val="21948502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AE59E-3820-4E78-814E-FB4E276E8B78}" type="slidenum">
              <a:rPr lang="de-DE">
                <a:solidFill>
                  <a:srgbClr val="EEECE1"/>
                </a:solidFill>
              </a:rPr>
              <a:pPr/>
              <a:t>140</a:t>
            </a:fld>
            <a:endParaRPr lang="de-DE" dirty="0">
              <a:solidFill>
                <a:srgbClr val="EEECE1"/>
              </a:solidFill>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pPr eaLnBrk="0" hangingPunct="0">
              <a:spcBef>
                <a:spcPct val="0"/>
              </a:spcBef>
            </a:pPr>
            <a:endParaRPr lang="de-DE" sz="2400" dirty="0"/>
          </a:p>
        </p:txBody>
      </p:sp>
    </p:spTree>
    <p:extLst>
      <p:ext uri="{BB962C8B-B14F-4D97-AF65-F5344CB8AC3E}">
        <p14:creationId xmlns:p14="http://schemas.microsoft.com/office/powerpoint/2010/main" val="308892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13</a:t>
            </a:fld>
            <a:endParaRPr lang="de-DE"/>
          </a:p>
        </p:txBody>
      </p:sp>
    </p:spTree>
    <p:extLst>
      <p:ext uri="{BB962C8B-B14F-4D97-AF65-F5344CB8AC3E}">
        <p14:creationId xmlns:p14="http://schemas.microsoft.com/office/powerpoint/2010/main" val="40269174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Mir geht es hier nicht so sehr um die konkreten Zahlen – da</a:t>
            </a:r>
            <a:r>
              <a:rPr lang="de-DE" baseline="0" dirty="0"/>
              <a:t> beispielsweise nicht bekannt ist, wie groß die „Dunkelziffer“ ist, d.h. wie groß die Zahl der Mißbrauchsfälle ist, von den wir keine Kenntnis erlangten. </a:t>
            </a:r>
            <a:r>
              <a:rPr lang="de-DE" dirty="0"/>
              <a:t> Mir geht es hier eher um die Größenordnung des Mißbrauchs.</a:t>
            </a:r>
          </a:p>
          <a:p>
            <a:r>
              <a:rPr lang="de-DE" dirty="0"/>
              <a:t>Daraus ergeben sich meiner Meinung nach zwei Schlußfolgerungen:</a:t>
            </a:r>
          </a:p>
          <a:p>
            <a:pPr marL="228600" indent="-228600">
              <a:buAutoNum type="arabicPeriod"/>
            </a:pPr>
            <a:r>
              <a:rPr lang="de-DE" dirty="0"/>
              <a:t>Mißbrauch findet statt</a:t>
            </a:r>
          </a:p>
          <a:p>
            <a:pPr marL="228600" indent="-228600">
              <a:buAutoNum type="arabicPeriod"/>
            </a:pPr>
            <a:r>
              <a:rPr lang="de-DE" dirty="0"/>
              <a:t>Der</a:t>
            </a:r>
            <a:r>
              <a:rPr lang="de-DE" baseline="0" dirty="0"/>
              <a:t> Dienst wird jedoch nicht hauptsächlich für Mißbrauchszwecke benutzt.</a:t>
            </a:r>
            <a:endParaRPr lang="de-DE" dirty="0"/>
          </a:p>
          <a:p>
            <a:endParaRPr lang="de-DE" dirty="0"/>
          </a:p>
        </p:txBody>
      </p:sp>
      <p:sp>
        <p:nvSpPr>
          <p:cNvPr id="4" name="Foliennummernplatzhalter 3"/>
          <p:cNvSpPr>
            <a:spLocks noGrp="1"/>
          </p:cNvSpPr>
          <p:nvPr>
            <p:ph type="sldNum" sz="quarter" idx="10"/>
          </p:nvPr>
        </p:nvSpPr>
        <p:spPr/>
        <p:txBody>
          <a:bodyPr/>
          <a:lstStyle/>
          <a:p>
            <a:fld id="{16B7245C-F8B6-46AD-ABF4-11875573A625}" type="slidenum">
              <a:rPr lang="de-DE" smtClean="0">
                <a:solidFill>
                  <a:srgbClr val="EEECE1"/>
                </a:solidFill>
              </a:rPr>
              <a:pPr/>
              <a:t>141</a:t>
            </a:fld>
            <a:endParaRPr lang="de-DE">
              <a:solidFill>
                <a:srgbClr val="EEECE1"/>
              </a:solidFill>
            </a:endParaRPr>
          </a:p>
        </p:txBody>
      </p:sp>
    </p:spTree>
    <p:extLst>
      <p:ext uri="{BB962C8B-B14F-4D97-AF65-F5344CB8AC3E}">
        <p14:creationId xmlns:p14="http://schemas.microsoft.com/office/powerpoint/2010/main" val="33172006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142</a:t>
            </a:fld>
            <a:endParaRPr lang="de-DE"/>
          </a:p>
        </p:txBody>
      </p:sp>
    </p:spTree>
    <p:extLst>
      <p:ext uri="{BB962C8B-B14F-4D97-AF65-F5344CB8AC3E}">
        <p14:creationId xmlns:p14="http://schemas.microsoft.com/office/powerpoint/2010/main" val="36243843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143</a:t>
            </a:fld>
            <a:endParaRPr lang="de-DE"/>
          </a:p>
        </p:txBody>
      </p:sp>
    </p:spTree>
    <p:extLst>
      <p:ext uri="{BB962C8B-B14F-4D97-AF65-F5344CB8AC3E}">
        <p14:creationId xmlns:p14="http://schemas.microsoft.com/office/powerpoint/2010/main" val="41595401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144</a:t>
            </a:fld>
            <a:endParaRPr lang="de-DE"/>
          </a:p>
        </p:txBody>
      </p:sp>
    </p:spTree>
    <p:extLst>
      <p:ext uri="{BB962C8B-B14F-4D97-AF65-F5344CB8AC3E}">
        <p14:creationId xmlns:p14="http://schemas.microsoft.com/office/powerpoint/2010/main" val="398314895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145</a:t>
            </a:fld>
            <a:endParaRPr lang="de-DE"/>
          </a:p>
        </p:txBody>
      </p:sp>
    </p:spTree>
    <p:extLst>
      <p:ext uri="{BB962C8B-B14F-4D97-AF65-F5344CB8AC3E}">
        <p14:creationId xmlns:p14="http://schemas.microsoft.com/office/powerpoint/2010/main" val="19140941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146</a:t>
            </a:fld>
            <a:endParaRPr lang="de-DE"/>
          </a:p>
        </p:txBody>
      </p:sp>
    </p:spTree>
    <p:extLst>
      <p:ext uri="{BB962C8B-B14F-4D97-AF65-F5344CB8AC3E}">
        <p14:creationId xmlns:p14="http://schemas.microsoft.com/office/powerpoint/2010/main" val="7418798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147</a:t>
            </a:fld>
            <a:endParaRPr lang="de-DE"/>
          </a:p>
        </p:txBody>
      </p:sp>
    </p:spTree>
    <p:extLst>
      <p:ext uri="{BB962C8B-B14F-4D97-AF65-F5344CB8AC3E}">
        <p14:creationId xmlns:p14="http://schemas.microsoft.com/office/powerpoint/2010/main" val="71554670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148</a:t>
            </a:fld>
            <a:endParaRPr lang="de-DE"/>
          </a:p>
        </p:txBody>
      </p:sp>
    </p:spTree>
    <p:extLst>
      <p:ext uri="{BB962C8B-B14F-4D97-AF65-F5344CB8AC3E}">
        <p14:creationId xmlns:p14="http://schemas.microsoft.com/office/powerpoint/2010/main" val="39268947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149</a:t>
            </a:fld>
            <a:endParaRPr lang="de-DE"/>
          </a:p>
        </p:txBody>
      </p:sp>
    </p:spTree>
    <p:extLst>
      <p:ext uri="{BB962C8B-B14F-4D97-AF65-F5344CB8AC3E}">
        <p14:creationId xmlns:p14="http://schemas.microsoft.com/office/powerpoint/2010/main" val="33979141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150</a:t>
            </a:fld>
            <a:endParaRPr lang="de-DE"/>
          </a:p>
        </p:txBody>
      </p:sp>
    </p:spTree>
    <p:extLst>
      <p:ext uri="{BB962C8B-B14F-4D97-AF65-F5344CB8AC3E}">
        <p14:creationId xmlns:p14="http://schemas.microsoft.com/office/powerpoint/2010/main" val="309328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14</a:t>
            </a:fld>
            <a:endParaRPr lang="de-DE"/>
          </a:p>
        </p:txBody>
      </p:sp>
    </p:spTree>
    <p:extLst>
      <p:ext uri="{BB962C8B-B14F-4D97-AF65-F5344CB8AC3E}">
        <p14:creationId xmlns:p14="http://schemas.microsoft.com/office/powerpoint/2010/main" val="28386753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151</a:t>
            </a:fld>
            <a:endParaRPr lang="de-DE"/>
          </a:p>
        </p:txBody>
      </p:sp>
    </p:spTree>
    <p:extLst>
      <p:ext uri="{BB962C8B-B14F-4D97-AF65-F5344CB8AC3E}">
        <p14:creationId xmlns:p14="http://schemas.microsoft.com/office/powerpoint/2010/main" val="39143442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152</a:t>
            </a:fld>
            <a:endParaRPr lang="de-DE"/>
          </a:p>
        </p:txBody>
      </p:sp>
    </p:spTree>
    <p:extLst>
      <p:ext uri="{BB962C8B-B14F-4D97-AF65-F5344CB8AC3E}">
        <p14:creationId xmlns:p14="http://schemas.microsoft.com/office/powerpoint/2010/main" val="64403231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153</a:t>
            </a:fld>
            <a:endParaRPr lang="de-DE"/>
          </a:p>
        </p:txBody>
      </p:sp>
    </p:spTree>
    <p:extLst>
      <p:ext uri="{BB962C8B-B14F-4D97-AF65-F5344CB8AC3E}">
        <p14:creationId xmlns:p14="http://schemas.microsoft.com/office/powerpoint/2010/main" val="12764078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154</a:t>
            </a:fld>
            <a:endParaRPr lang="de-DE"/>
          </a:p>
        </p:txBody>
      </p:sp>
    </p:spTree>
    <p:extLst>
      <p:ext uri="{BB962C8B-B14F-4D97-AF65-F5344CB8AC3E}">
        <p14:creationId xmlns:p14="http://schemas.microsoft.com/office/powerpoint/2010/main" val="20021872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155</a:t>
            </a:fld>
            <a:endParaRPr lang="de-DE"/>
          </a:p>
        </p:txBody>
      </p:sp>
    </p:spTree>
    <p:extLst>
      <p:ext uri="{BB962C8B-B14F-4D97-AF65-F5344CB8AC3E}">
        <p14:creationId xmlns:p14="http://schemas.microsoft.com/office/powerpoint/2010/main" val="34024117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156</a:t>
            </a:fld>
            <a:endParaRPr lang="de-DE"/>
          </a:p>
        </p:txBody>
      </p:sp>
    </p:spTree>
    <p:extLst>
      <p:ext uri="{BB962C8B-B14F-4D97-AF65-F5344CB8AC3E}">
        <p14:creationId xmlns:p14="http://schemas.microsoft.com/office/powerpoint/2010/main" val="41938514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157</a:t>
            </a:fld>
            <a:endParaRPr lang="de-DE"/>
          </a:p>
        </p:txBody>
      </p:sp>
    </p:spTree>
    <p:extLst>
      <p:ext uri="{BB962C8B-B14F-4D97-AF65-F5344CB8AC3E}">
        <p14:creationId xmlns:p14="http://schemas.microsoft.com/office/powerpoint/2010/main" val="2096587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15</a:t>
            </a:fld>
            <a:endParaRPr lang="de-DE"/>
          </a:p>
        </p:txBody>
      </p:sp>
    </p:spTree>
    <p:extLst>
      <p:ext uri="{BB962C8B-B14F-4D97-AF65-F5344CB8AC3E}">
        <p14:creationId xmlns:p14="http://schemas.microsoft.com/office/powerpoint/2010/main" val="78724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16</a:t>
            </a:fld>
            <a:endParaRPr lang="de-DE"/>
          </a:p>
        </p:txBody>
      </p:sp>
    </p:spTree>
    <p:extLst>
      <p:ext uri="{BB962C8B-B14F-4D97-AF65-F5344CB8AC3E}">
        <p14:creationId xmlns:p14="http://schemas.microsoft.com/office/powerpoint/2010/main" val="560447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17</a:t>
            </a:fld>
            <a:endParaRPr lang="de-DE"/>
          </a:p>
        </p:txBody>
      </p:sp>
    </p:spTree>
    <p:extLst>
      <p:ext uri="{BB962C8B-B14F-4D97-AF65-F5344CB8AC3E}">
        <p14:creationId xmlns:p14="http://schemas.microsoft.com/office/powerpoint/2010/main" val="382389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18</a:t>
            </a:fld>
            <a:endParaRPr lang="de-DE"/>
          </a:p>
        </p:txBody>
      </p:sp>
    </p:spTree>
    <p:extLst>
      <p:ext uri="{BB962C8B-B14F-4D97-AF65-F5344CB8AC3E}">
        <p14:creationId xmlns:p14="http://schemas.microsoft.com/office/powerpoint/2010/main" val="675523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19</a:t>
            </a:fld>
            <a:endParaRPr lang="de-DE"/>
          </a:p>
        </p:txBody>
      </p:sp>
    </p:spTree>
    <p:extLst>
      <p:ext uri="{BB962C8B-B14F-4D97-AF65-F5344CB8AC3E}">
        <p14:creationId xmlns:p14="http://schemas.microsoft.com/office/powerpoint/2010/main" val="393595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a:t>
            </a:fld>
            <a:endParaRPr lang="de-DE"/>
          </a:p>
        </p:txBody>
      </p:sp>
    </p:spTree>
    <p:extLst>
      <p:ext uri="{BB962C8B-B14F-4D97-AF65-F5344CB8AC3E}">
        <p14:creationId xmlns:p14="http://schemas.microsoft.com/office/powerpoint/2010/main" val="71218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Gameifikation</a:t>
            </a:r>
            <a:r>
              <a:rPr lang="en-GB" dirty="0"/>
              <a:t> </a:t>
            </a:r>
            <a:r>
              <a:rPr lang="en-GB" dirty="0" err="1"/>
              <a:t>einzeln</a:t>
            </a:r>
            <a:r>
              <a:rPr lang="en-GB" dirty="0"/>
              <a:t> + </a:t>
            </a:r>
            <a:r>
              <a:rPr lang="en-GB" dirty="0" err="1"/>
              <a:t>Bildungsefekke</a:t>
            </a:r>
            <a:endParaRPr lang="en-GB"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20</a:t>
            </a:fld>
            <a:endParaRPr lang="de-DE"/>
          </a:p>
        </p:txBody>
      </p:sp>
    </p:spTree>
    <p:extLst>
      <p:ext uri="{BB962C8B-B14F-4D97-AF65-F5344CB8AC3E}">
        <p14:creationId xmlns:p14="http://schemas.microsoft.com/office/powerpoint/2010/main" val="2783701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21</a:t>
            </a:fld>
            <a:endParaRPr lang="de-DE"/>
          </a:p>
        </p:txBody>
      </p:sp>
    </p:spTree>
    <p:extLst>
      <p:ext uri="{BB962C8B-B14F-4D97-AF65-F5344CB8AC3E}">
        <p14:creationId xmlns:p14="http://schemas.microsoft.com/office/powerpoint/2010/main" val="276617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22</a:t>
            </a:fld>
            <a:endParaRPr lang="de-DE"/>
          </a:p>
        </p:txBody>
      </p:sp>
    </p:spTree>
    <p:extLst>
      <p:ext uri="{BB962C8B-B14F-4D97-AF65-F5344CB8AC3E}">
        <p14:creationId xmlns:p14="http://schemas.microsoft.com/office/powerpoint/2010/main" val="2674545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23</a:t>
            </a:fld>
            <a:endParaRPr lang="de-DE"/>
          </a:p>
        </p:txBody>
      </p:sp>
    </p:spTree>
    <p:extLst>
      <p:ext uri="{BB962C8B-B14F-4D97-AF65-F5344CB8AC3E}">
        <p14:creationId xmlns:p14="http://schemas.microsoft.com/office/powerpoint/2010/main" val="275622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24</a:t>
            </a:fld>
            <a:endParaRPr lang="de-DE"/>
          </a:p>
        </p:txBody>
      </p:sp>
    </p:spTree>
    <p:extLst>
      <p:ext uri="{BB962C8B-B14F-4D97-AF65-F5344CB8AC3E}">
        <p14:creationId xmlns:p14="http://schemas.microsoft.com/office/powerpoint/2010/main" val="1985483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25</a:t>
            </a:fld>
            <a:endParaRPr lang="de-DE"/>
          </a:p>
        </p:txBody>
      </p:sp>
    </p:spTree>
    <p:extLst>
      <p:ext uri="{BB962C8B-B14F-4D97-AF65-F5344CB8AC3E}">
        <p14:creationId xmlns:p14="http://schemas.microsoft.com/office/powerpoint/2010/main" val="404512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26</a:t>
            </a:fld>
            <a:endParaRPr lang="de-DE"/>
          </a:p>
        </p:txBody>
      </p:sp>
    </p:spTree>
    <p:extLst>
      <p:ext uri="{BB962C8B-B14F-4D97-AF65-F5344CB8AC3E}">
        <p14:creationId xmlns:p14="http://schemas.microsoft.com/office/powerpoint/2010/main" val="3438161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27</a:t>
            </a:fld>
            <a:endParaRPr lang="de-DE"/>
          </a:p>
        </p:txBody>
      </p:sp>
    </p:spTree>
    <p:extLst>
      <p:ext uri="{BB962C8B-B14F-4D97-AF65-F5344CB8AC3E}">
        <p14:creationId xmlns:p14="http://schemas.microsoft.com/office/powerpoint/2010/main" val="2112847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28</a:t>
            </a:fld>
            <a:endParaRPr lang="de-DE"/>
          </a:p>
        </p:txBody>
      </p:sp>
    </p:spTree>
    <p:extLst>
      <p:ext uri="{BB962C8B-B14F-4D97-AF65-F5344CB8AC3E}">
        <p14:creationId xmlns:p14="http://schemas.microsoft.com/office/powerpoint/2010/main" val="2158022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29</a:t>
            </a:fld>
            <a:endParaRPr lang="de-DE"/>
          </a:p>
        </p:txBody>
      </p:sp>
    </p:spTree>
    <p:extLst>
      <p:ext uri="{BB962C8B-B14F-4D97-AF65-F5344CB8AC3E}">
        <p14:creationId xmlns:p14="http://schemas.microsoft.com/office/powerpoint/2010/main" val="393235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a:t>
            </a:fld>
            <a:endParaRPr lang="de-DE"/>
          </a:p>
        </p:txBody>
      </p:sp>
    </p:spTree>
    <p:extLst>
      <p:ext uri="{BB962C8B-B14F-4D97-AF65-F5344CB8AC3E}">
        <p14:creationId xmlns:p14="http://schemas.microsoft.com/office/powerpoint/2010/main" val="4262187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30</a:t>
            </a:fld>
            <a:endParaRPr lang="de-DE"/>
          </a:p>
        </p:txBody>
      </p:sp>
    </p:spTree>
    <p:extLst>
      <p:ext uri="{BB962C8B-B14F-4D97-AF65-F5344CB8AC3E}">
        <p14:creationId xmlns:p14="http://schemas.microsoft.com/office/powerpoint/2010/main" val="1339124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31</a:t>
            </a:fld>
            <a:endParaRPr lang="de-DE"/>
          </a:p>
        </p:txBody>
      </p:sp>
    </p:spTree>
    <p:extLst>
      <p:ext uri="{BB962C8B-B14F-4D97-AF65-F5344CB8AC3E}">
        <p14:creationId xmlns:p14="http://schemas.microsoft.com/office/powerpoint/2010/main" val="1296359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32</a:t>
            </a:fld>
            <a:endParaRPr lang="de-DE"/>
          </a:p>
        </p:txBody>
      </p:sp>
    </p:spTree>
    <p:extLst>
      <p:ext uri="{BB962C8B-B14F-4D97-AF65-F5344CB8AC3E}">
        <p14:creationId xmlns:p14="http://schemas.microsoft.com/office/powerpoint/2010/main" val="3095469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33</a:t>
            </a:fld>
            <a:endParaRPr lang="de-DE"/>
          </a:p>
        </p:txBody>
      </p:sp>
    </p:spTree>
    <p:extLst>
      <p:ext uri="{BB962C8B-B14F-4D97-AF65-F5344CB8AC3E}">
        <p14:creationId xmlns:p14="http://schemas.microsoft.com/office/powerpoint/2010/main" val="1878327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34</a:t>
            </a:fld>
            <a:endParaRPr lang="de-DE"/>
          </a:p>
        </p:txBody>
      </p:sp>
    </p:spTree>
    <p:extLst>
      <p:ext uri="{BB962C8B-B14F-4D97-AF65-F5344CB8AC3E}">
        <p14:creationId xmlns:p14="http://schemas.microsoft.com/office/powerpoint/2010/main" val="2777319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35</a:t>
            </a:fld>
            <a:endParaRPr lang="de-DE"/>
          </a:p>
        </p:txBody>
      </p:sp>
    </p:spTree>
    <p:extLst>
      <p:ext uri="{BB962C8B-B14F-4D97-AF65-F5344CB8AC3E}">
        <p14:creationId xmlns:p14="http://schemas.microsoft.com/office/powerpoint/2010/main" val="4178161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36</a:t>
            </a:fld>
            <a:endParaRPr lang="de-DE"/>
          </a:p>
        </p:txBody>
      </p:sp>
    </p:spTree>
    <p:extLst>
      <p:ext uri="{BB962C8B-B14F-4D97-AF65-F5344CB8AC3E}">
        <p14:creationId xmlns:p14="http://schemas.microsoft.com/office/powerpoint/2010/main" val="10052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37</a:t>
            </a:fld>
            <a:endParaRPr lang="de-DE"/>
          </a:p>
        </p:txBody>
      </p:sp>
    </p:spTree>
    <p:extLst>
      <p:ext uri="{BB962C8B-B14F-4D97-AF65-F5344CB8AC3E}">
        <p14:creationId xmlns:p14="http://schemas.microsoft.com/office/powerpoint/2010/main" val="388325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38</a:t>
            </a:fld>
            <a:endParaRPr lang="de-DE"/>
          </a:p>
        </p:txBody>
      </p:sp>
    </p:spTree>
    <p:extLst>
      <p:ext uri="{BB962C8B-B14F-4D97-AF65-F5344CB8AC3E}">
        <p14:creationId xmlns:p14="http://schemas.microsoft.com/office/powerpoint/2010/main" val="1586823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39</a:t>
            </a:fld>
            <a:endParaRPr lang="de-DE"/>
          </a:p>
        </p:txBody>
      </p:sp>
    </p:spTree>
    <p:extLst>
      <p:ext uri="{BB962C8B-B14F-4D97-AF65-F5344CB8AC3E}">
        <p14:creationId xmlns:p14="http://schemas.microsoft.com/office/powerpoint/2010/main" val="270539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a:t>
            </a:fld>
            <a:endParaRPr lang="de-DE"/>
          </a:p>
        </p:txBody>
      </p:sp>
    </p:spTree>
    <p:extLst>
      <p:ext uri="{BB962C8B-B14F-4D97-AF65-F5344CB8AC3E}">
        <p14:creationId xmlns:p14="http://schemas.microsoft.com/office/powerpoint/2010/main" val="28629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40</a:t>
            </a:fld>
            <a:endParaRPr lang="de-DE"/>
          </a:p>
        </p:txBody>
      </p:sp>
    </p:spTree>
    <p:extLst>
      <p:ext uri="{BB962C8B-B14F-4D97-AF65-F5344CB8AC3E}">
        <p14:creationId xmlns:p14="http://schemas.microsoft.com/office/powerpoint/2010/main" val="3526687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fld id="{F661EC7F-5AF2-4A49-A5BF-458051A255CB}" type="slidenum">
              <a:rPr lang="de-DE" sz="1200"/>
              <a:pPr/>
              <a:t>41</a:t>
            </a:fld>
            <a:endParaRPr lang="de-DE"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a:t> Modelle:</a:t>
            </a:r>
            <a:r>
              <a:rPr lang="de-DE" baseline="0" dirty="0"/>
              <a:t> ungenauer Ausschnitt der Wirklichkeit gebildet für einen bestimmten Zweck</a:t>
            </a:r>
            <a:endParaRPr lang="de-DE" dirty="0"/>
          </a:p>
          <a:p>
            <a:pPr eaLnBrk="1" hangingPunct="1"/>
            <a:endParaRPr lang="de-DE" dirty="0"/>
          </a:p>
          <a:p>
            <a:pPr eaLnBrk="1" hangingPunct="1"/>
            <a:r>
              <a:rPr lang="de-DE" dirty="0"/>
              <a:t>Eine Funktion f zwischen zwei Strukturen heißt Isomorphismus, wenn:</a:t>
            </a:r>
          </a:p>
          <a:p>
            <a:pPr eaLnBrk="1" hangingPunct="1"/>
            <a:r>
              <a:rPr lang="de-DE" dirty="0"/>
              <a:t>f </a:t>
            </a:r>
            <a:r>
              <a:rPr lang="de-DE" dirty="0" err="1"/>
              <a:t>bijektiv</a:t>
            </a:r>
            <a:r>
              <a:rPr lang="de-DE" dirty="0"/>
              <a:t> ist,</a:t>
            </a:r>
          </a:p>
          <a:p>
            <a:pPr eaLnBrk="1" hangingPunct="1"/>
            <a:r>
              <a:rPr lang="de-DE" dirty="0"/>
              <a:t>f ein Homomorphismus ist,</a:t>
            </a:r>
          </a:p>
          <a:p>
            <a:pPr eaLnBrk="1" hangingPunct="1"/>
            <a:r>
              <a:rPr lang="de-DE" dirty="0"/>
              <a:t>die Umkehrfunktion f </a:t>
            </a:r>
            <a:r>
              <a:rPr lang="de-DE" baseline="30000" dirty="0"/>
              <a:t>− 1</a:t>
            </a:r>
            <a:r>
              <a:rPr lang="de-DE" dirty="0"/>
              <a:t> ein Homomorphismus ist.</a:t>
            </a:r>
          </a:p>
          <a:p>
            <a:pPr eaLnBrk="1" hangingPunct="1"/>
            <a:endParaRPr lang="de-DE" dirty="0"/>
          </a:p>
          <a:p>
            <a:pPr eaLnBrk="1" hangingPunct="1"/>
            <a:r>
              <a:rPr lang="de-DE" dirty="0" err="1"/>
              <a:t>bijektiv</a:t>
            </a:r>
            <a:r>
              <a:rPr lang="de-DE" dirty="0"/>
              <a:t>:</a:t>
            </a:r>
            <a:r>
              <a:rPr lang="de-DE" baseline="0" dirty="0"/>
              <a:t> </a:t>
            </a:r>
            <a:r>
              <a:rPr lang="de-DE" baseline="0" dirty="0" err="1"/>
              <a:t>injektiv</a:t>
            </a:r>
            <a:r>
              <a:rPr lang="de-DE" baseline="0" dirty="0"/>
              <a:t> (linkseindeutig) + </a:t>
            </a:r>
            <a:r>
              <a:rPr lang="de-DE" baseline="0" dirty="0" err="1"/>
              <a:t>surjektiv</a:t>
            </a:r>
            <a:r>
              <a:rPr lang="de-DE" baseline="0" dirty="0"/>
              <a:t> (jedes y hat mindestens ein x)</a:t>
            </a:r>
          </a:p>
          <a:p>
            <a:pPr eaLnBrk="1" hangingPunct="1"/>
            <a:r>
              <a:rPr lang="de-DE" baseline="0" dirty="0"/>
              <a:t>Homomorphismus: f(A+B)=f(A)+f(B)</a:t>
            </a:r>
          </a:p>
          <a:p>
            <a:pPr eaLnBrk="1" hangingPunct="1"/>
            <a:endParaRPr lang="de-DE" baseline="0" dirty="0"/>
          </a:p>
          <a:p>
            <a:pPr eaLnBrk="1" hangingPunct="1"/>
            <a:r>
              <a:rPr lang="de-DE" baseline="0" dirty="0"/>
              <a:t>modellieren erfolgt für einen zweck</a:t>
            </a:r>
          </a:p>
          <a:p>
            <a:pPr eaLnBrk="1" hangingPunct="1"/>
            <a:endParaRPr lang="de-DE" baseline="0" dirty="0"/>
          </a:p>
          <a:p>
            <a:pPr eaLnBrk="1" hangingPunct="1"/>
            <a:r>
              <a:rPr lang="de-DE" baseline="0" dirty="0" err="1"/>
              <a:t>beispiel</a:t>
            </a:r>
            <a:r>
              <a:rPr lang="de-DE" baseline="0" dirty="0"/>
              <a:t>: </a:t>
            </a:r>
            <a:r>
              <a:rPr lang="de-DE" baseline="0" dirty="0" err="1"/>
              <a:t>feuer</a:t>
            </a:r>
            <a:r>
              <a:rPr lang="de-DE" baseline="0" dirty="0"/>
              <a:t> , holz , </a:t>
            </a:r>
            <a:r>
              <a:rPr lang="de-DE" baseline="0" dirty="0" err="1"/>
              <a:t>wasser</a:t>
            </a:r>
            <a:endParaRPr lang="de-DE" dirty="0"/>
          </a:p>
        </p:txBody>
      </p:sp>
    </p:spTree>
    <p:extLst>
      <p:ext uri="{BB962C8B-B14F-4D97-AF65-F5344CB8AC3E}">
        <p14:creationId xmlns:p14="http://schemas.microsoft.com/office/powerpoint/2010/main" val="3222779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fld id="{F661EC7F-5AF2-4A49-A5BF-458051A255CB}" type="slidenum">
              <a:rPr lang="de-DE" sz="1200"/>
              <a:pPr/>
              <a:t>42</a:t>
            </a:fld>
            <a:endParaRPr lang="de-DE"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a:t> Modelle:</a:t>
            </a:r>
            <a:r>
              <a:rPr lang="de-DE" baseline="0" dirty="0"/>
              <a:t> ungenauer Ausschnitt der Wirklichkeit gebildet für einen bestimmten Zweck</a:t>
            </a:r>
            <a:endParaRPr lang="de-DE" dirty="0"/>
          </a:p>
          <a:p>
            <a:pPr eaLnBrk="1" hangingPunct="1"/>
            <a:endParaRPr lang="de-DE" dirty="0"/>
          </a:p>
          <a:p>
            <a:pPr eaLnBrk="1" hangingPunct="1"/>
            <a:r>
              <a:rPr lang="de-DE" dirty="0"/>
              <a:t>Eine Funktion f zwischen zwei Strukturen heißt Isomorphismus, wenn:</a:t>
            </a:r>
          </a:p>
          <a:p>
            <a:pPr eaLnBrk="1" hangingPunct="1"/>
            <a:r>
              <a:rPr lang="de-DE" dirty="0"/>
              <a:t>f </a:t>
            </a:r>
            <a:r>
              <a:rPr lang="de-DE" dirty="0" err="1"/>
              <a:t>bijektiv</a:t>
            </a:r>
            <a:r>
              <a:rPr lang="de-DE" dirty="0"/>
              <a:t> ist,</a:t>
            </a:r>
          </a:p>
          <a:p>
            <a:pPr eaLnBrk="1" hangingPunct="1"/>
            <a:r>
              <a:rPr lang="de-DE" dirty="0"/>
              <a:t>f ein Homomorphismus ist,</a:t>
            </a:r>
          </a:p>
          <a:p>
            <a:pPr eaLnBrk="1" hangingPunct="1"/>
            <a:r>
              <a:rPr lang="de-DE" dirty="0"/>
              <a:t>die Umkehrfunktion f </a:t>
            </a:r>
            <a:r>
              <a:rPr lang="de-DE" baseline="30000" dirty="0"/>
              <a:t>− 1</a:t>
            </a:r>
            <a:r>
              <a:rPr lang="de-DE" dirty="0"/>
              <a:t> ein Homomorphismus ist.</a:t>
            </a:r>
          </a:p>
          <a:p>
            <a:pPr eaLnBrk="1" hangingPunct="1"/>
            <a:endParaRPr lang="de-DE" dirty="0"/>
          </a:p>
          <a:p>
            <a:pPr eaLnBrk="1" hangingPunct="1"/>
            <a:r>
              <a:rPr lang="de-DE" dirty="0" err="1"/>
              <a:t>bijektiv</a:t>
            </a:r>
            <a:r>
              <a:rPr lang="de-DE" dirty="0"/>
              <a:t>:</a:t>
            </a:r>
            <a:r>
              <a:rPr lang="de-DE" baseline="0" dirty="0"/>
              <a:t> </a:t>
            </a:r>
            <a:r>
              <a:rPr lang="de-DE" baseline="0" dirty="0" err="1"/>
              <a:t>injektiv</a:t>
            </a:r>
            <a:r>
              <a:rPr lang="de-DE" baseline="0" dirty="0"/>
              <a:t> (linkseindeutig) + </a:t>
            </a:r>
            <a:r>
              <a:rPr lang="de-DE" baseline="0" dirty="0" err="1"/>
              <a:t>surjektiv</a:t>
            </a:r>
            <a:r>
              <a:rPr lang="de-DE" baseline="0" dirty="0"/>
              <a:t> (jedes y hat mindestens ein x)</a:t>
            </a:r>
          </a:p>
          <a:p>
            <a:pPr eaLnBrk="1" hangingPunct="1"/>
            <a:r>
              <a:rPr lang="de-DE" baseline="0" dirty="0"/>
              <a:t>Homomorphismus: f(A+B)=f(A)+f(B)</a:t>
            </a:r>
          </a:p>
          <a:p>
            <a:pPr eaLnBrk="1" hangingPunct="1"/>
            <a:endParaRPr lang="de-DE" baseline="0" dirty="0"/>
          </a:p>
          <a:p>
            <a:pPr eaLnBrk="1" hangingPunct="1"/>
            <a:r>
              <a:rPr lang="de-DE" baseline="0" dirty="0"/>
              <a:t>modellieren erfolgt für einen zweck</a:t>
            </a:r>
          </a:p>
          <a:p>
            <a:pPr eaLnBrk="1" hangingPunct="1"/>
            <a:endParaRPr lang="de-DE" baseline="0" dirty="0"/>
          </a:p>
          <a:p>
            <a:pPr eaLnBrk="1" hangingPunct="1"/>
            <a:r>
              <a:rPr lang="de-DE" baseline="0" dirty="0" err="1"/>
              <a:t>beispiel</a:t>
            </a:r>
            <a:r>
              <a:rPr lang="de-DE" baseline="0" dirty="0"/>
              <a:t>: </a:t>
            </a:r>
            <a:r>
              <a:rPr lang="de-DE" baseline="0" dirty="0" err="1"/>
              <a:t>feuer</a:t>
            </a:r>
            <a:r>
              <a:rPr lang="de-DE" baseline="0" dirty="0"/>
              <a:t> , holz , </a:t>
            </a:r>
            <a:r>
              <a:rPr lang="de-DE" baseline="0" dirty="0" err="1"/>
              <a:t>wasser</a:t>
            </a:r>
            <a:endParaRPr lang="de-DE" dirty="0"/>
          </a:p>
        </p:txBody>
      </p:sp>
    </p:spTree>
    <p:extLst>
      <p:ext uri="{BB962C8B-B14F-4D97-AF65-F5344CB8AC3E}">
        <p14:creationId xmlns:p14="http://schemas.microsoft.com/office/powerpoint/2010/main" val="444126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fld id="{D074174A-46A9-4F19-9B54-18A48CC40184}" type="slidenum">
              <a:rPr lang="de-DE" sz="1200"/>
              <a:pPr/>
              <a:t>43</a:t>
            </a:fld>
            <a:endParaRPr lang="de-DE"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p>
        </p:txBody>
      </p:sp>
    </p:spTree>
    <p:extLst>
      <p:ext uri="{BB962C8B-B14F-4D97-AF65-F5344CB8AC3E}">
        <p14:creationId xmlns:p14="http://schemas.microsoft.com/office/powerpoint/2010/main" val="3291544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44</a:t>
            </a:fld>
            <a:endParaRPr lang="de-DE"/>
          </a:p>
        </p:txBody>
      </p:sp>
    </p:spTree>
    <p:extLst>
      <p:ext uri="{BB962C8B-B14F-4D97-AF65-F5344CB8AC3E}">
        <p14:creationId xmlns:p14="http://schemas.microsoft.com/office/powerpoint/2010/main" val="781545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45</a:t>
            </a:fld>
            <a:endParaRPr lang="de-DE"/>
          </a:p>
        </p:txBody>
      </p:sp>
    </p:spTree>
    <p:extLst>
      <p:ext uri="{BB962C8B-B14F-4D97-AF65-F5344CB8AC3E}">
        <p14:creationId xmlns:p14="http://schemas.microsoft.com/office/powerpoint/2010/main" val="2296252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46</a:t>
            </a:fld>
            <a:endParaRPr lang="de-DE"/>
          </a:p>
        </p:txBody>
      </p:sp>
    </p:spTree>
    <p:extLst>
      <p:ext uri="{BB962C8B-B14F-4D97-AF65-F5344CB8AC3E}">
        <p14:creationId xmlns:p14="http://schemas.microsoft.com/office/powerpoint/2010/main" val="4207966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47</a:t>
            </a:fld>
            <a:endParaRPr lang="de-DE"/>
          </a:p>
        </p:txBody>
      </p:sp>
    </p:spTree>
    <p:extLst>
      <p:ext uri="{BB962C8B-B14F-4D97-AF65-F5344CB8AC3E}">
        <p14:creationId xmlns:p14="http://schemas.microsoft.com/office/powerpoint/2010/main" val="4049604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48</a:t>
            </a:fld>
            <a:endParaRPr lang="de-DE"/>
          </a:p>
        </p:txBody>
      </p:sp>
    </p:spTree>
    <p:extLst>
      <p:ext uri="{BB962C8B-B14F-4D97-AF65-F5344CB8AC3E}">
        <p14:creationId xmlns:p14="http://schemas.microsoft.com/office/powerpoint/2010/main" val="383248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49</a:t>
            </a:fld>
            <a:endParaRPr lang="de-DE"/>
          </a:p>
        </p:txBody>
      </p:sp>
    </p:spTree>
    <p:extLst>
      <p:ext uri="{BB962C8B-B14F-4D97-AF65-F5344CB8AC3E}">
        <p14:creationId xmlns:p14="http://schemas.microsoft.com/office/powerpoint/2010/main" val="133279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5</a:t>
            </a:fld>
            <a:endParaRPr lang="de-DE"/>
          </a:p>
        </p:txBody>
      </p:sp>
    </p:spTree>
    <p:extLst>
      <p:ext uri="{BB962C8B-B14F-4D97-AF65-F5344CB8AC3E}">
        <p14:creationId xmlns:p14="http://schemas.microsoft.com/office/powerpoint/2010/main" val="1771576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51</a:t>
            </a:fld>
            <a:endParaRPr lang="de-DE"/>
          </a:p>
        </p:txBody>
      </p:sp>
    </p:spTree>
    <p:extLst>
      <p:ext uri="{BB962C8B-B14F-4D97-AF65-F5344CB8AC3E}">
        <p14:creationId xmlns:p14="http://schemas.microsoft.com/office/powerpoint/2010/main" val="1576787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52</a:t>
            </a:fld>
            <a:endParaRPr lang="de-DE"/>
          </a:p>
        </p:txBody>
      </p:sp>
    </p:spTree>
    <p:extLst>
      <p:ext uri="{BB962C8B-B14F-4D97-AF65-F5344CB8AC3E}">
        <p14:creationId xmlns:p14="http://schemas.microsoft.com/office/powerpoint/2010/main" val="965852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10: </a:t>
            </a:r>
            <a:r>
              <a:rPr lang="de-DE" sz="1200" b="0" i="0" u="none" strike="noStrike" kern="1200" baseline="0" dirty="0">
                <a:solidFill>
                  <a:schemeClr val="tx1"/>
                </a:solidFill>
                <a:latin typeface="Times New Roman" charset="0"/>
                <a:ea typeface="ＭＳ Ｐゴシック" charset="-128"/>
                <a:cs typeface="+mn-cs"/>
              </a:rPr>
              <a:t>Die sichere 'Informationsgesellschaft' ist rigide, geschlossen, unfrei und autoritär.</a:t>
            </a:r>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53</a:t>
            </a:fld>
            <a:endParaRPr lang="de-DE"/>
          </a:p>
        </p:txBody>
      </p:sp>
    </p:spTree>
    <p:extLst>
      <p:ext uri="{BB962C8B-B14F-4D97-AF65-F5344CB8AC3E}">
        <p14:creationId xmlns:p14="http://schemas.microsoft.com/office/powerpoint/2010/main" val="3466889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55</a:t>
            </a:fld>
            <a:endParaRPr lang="de-DE"/>
          </a:p>
        </p:txBody>
      </p:sp>
    </p:spTree>
    <p:extLst>
      <p:ext uri="{BB962C8B-B14F-4D97-AF65-F5344CB8AC3E}">
        <p14:creationId xmlns:p14="http://schemas.microsoft.com/office/powerpoint/2010/main" val="780064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58</a:t>
            </a:fld>
            <a:endParaRPr lang="de-DE"/>
          </a:p>
        </p:txBody>
      </p:sp>
    </p:spTree>
    <p:extLst>
      <p:ext uri="{BB962C8B-B14F-4D97-AF65-F5344CB8AC3E}">
        <p14:creationId xmlns:p14="http://schemas.microsoft.com/office/powerpoint/2010/main" val="957212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Times New Roman" charset="0"/>
                <a:ea typeface="ＭＳ Ｐゴシック" charset="-128"/>
                <a:cs typeface="+mn-cs"/>
              </a:rPr>
              <a:t>„Der Begriff ‚Verantwortung‘ erweist sich als eine mindestens dreistellige Relation, die Verantwortungssubjekt, Verantwortungsbereich und Verantwortungsinstanz verknüpft. Nun haben sich alle drei, Instanz, Bereich und Subjekt, in der Geschichte der neuzeitlichen Säkularisierung entscheidend verändert: An die Stelle Gottes als Verantwortungsinstanz tritt die Gesamtheit aller vernünftigen Wesen in Gegenwart und Zukunft und ggf. auch die außermenschliche Natur, der Verantwortungsbereich wird um die Menge aller neuen Technologien erweitert, zumal jene, bei denen eine grundsätzliche Nichtvorhersehbarkeit ihrer Folgen dem Menschen bewußt ist, was eng mit der grundsätzlichen Veränderung des Verantwortungssubjekts zusammenhängt, das ganz offenkundig sowohl seine Begrenzung auf das Individuum als auch seine Einschränkung auf jene Handlungen, für die es selbst in bewußtem Sinne steuernd verantwortlich war, aufgeben muß.“</a:t>
            </a:r>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59</a:t>
            </a:fld>
            <a:endParaRPr lang="de-DE"/>
          </a:p>
        </p:txBody>
      </p:sp>
    </p:spTree>
    <p:extLst>
      <p:ext uri="{BB962C8B-B14F-4D97-AF65-F5344CB8AC3E}">
        <p14:creationId xmlns:p14="http://schemas.microsoft.com/office/powerpoint/2010/main" val="1640009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Moral: </a:t>
            </a:r>
            <a:r>
              <a:rPr lang="de-DE" sz="1200" b="0" i="0" kern="1200" dirty="0">
                <a:solidFill>
                  <a:schemeClr val="tx1"/>
                </a:solidFill>
                <a:effectLst/>
                <a:latin typeface="Times New Roman" charset="0"/>
                <a:ea typeface="ＭＳ Ｐゴシック" charset="-128"/>
                <a:cs typeface="+mn-cs"/>
              </a:rPr>
              <a:t>wie Menschen </a:t>
            </a:r>
            <a:r>
              <a:rPr lang="de-DE" sz="1200" b="0" i="1" kern="1200" dirty="0">
                <a:solidFill>
                  <a:schemeClr val="tx1"/>
                </a:solidFill>
                <a:effectLst/>
                <a:latin typeface="Times New Roman" charset="0"/>
                <a:ea typeface="ＭＳ Ｐゴシック" charset="-128"/>
                <a:cs typeface="+mn-cs"/>
              </a:rPr>
              <a:t>faktisch</a:t>
            </a:r>
            <a:r>
              <a:rPr lang="de-DE" sz="1200" b="0" i="0" kern="1200" dirty="0">
                <a:solidFill>
                  <a:schemeClr val="tx1"/>
                </a:solidFill>
                <a:effectLst/>
                <a:latin typeface="Times New Roman" charset="0"/>
                <a:ea typeface="ＭＳ Ｐゴシック" charset="-128"/>
                <a:cs typeface="+mn-cs"/>
              </a:rPr>
              <a:t> handeln und welches Handeln in bestimmten Situationen erwartet wird bzw. für richtig gehalten wird</a:t>
            </a:r>
            <a:endParaRPr lang="en-US"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60</a:t>
            </a:fld>
            <a:endParaRPr lang="de-DE"/>
          </a:p>
        </p:txBody>
      </p:sp>
    </p:spTree>
    <p:extLst>
      <p:ext uri="{BB962C8B-B14F-4D97-AF65-F5344CB8AC3E}">
        <p14:creationId xmlns:p14="http://schemas.microsoft.com/office/powerpoint/2010/main" val="1961517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Bombe gefunden: -&gt; Parallelen Security:</a:t>
            </a:r>
            <a:r>
              <a:rPr lang="de-DE" baseline="0" dirty="0"/>
              <a:t> Sicherheitslücken veröffentlichen?</a:t>
            </a:r>
            <a:endParaRPr lang="de-DE" dirty="0"/>
          </a:p>
        </p:txBody>
      </p:sp>
      <p:sp>
        <p:nvSpPr>
          <p:cNvPr id="4" name="Foliennummernplatzhalter 3"/>
          <p:cNvSpPr>
            <a:spLocks noGrp="1"/>
          </p:cNvSpPr>
          <p:nvPr>
            <p:ph type="sldNum" sz="quarter" idx="10"/>
          </p:nvPr>
        </p:nvSpPr>
        <p:spPr/>
        <p:txBody>
          <a:bodyPr/>
          <a:lstStyle/>
          <a:p>
            <a:fld id="{2276802C-22B1-451F-8C99-B6A6E6E3BAA6}" type="slidenum">
              <a:rPr lang="de-DE" smtClean="0"/>
              <a:pPr/>
              <a:t>61</a:t>
            </a:fld>
            <a:endParaRPr lang="de-DE"/>
          </a:p>
        </p:txBody>
      </p:sp>
    </p:spTree>
    <p:extLst>
      <p:ext uri="{BB962C8B-B14F-4D97-AF65-F5344CB8AC3E}">
        <p14:creationId xmlns:p14="http://schemas.microsoft.com/office/powerpoint/2010/main" val="5647356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65</a:t>
            </a:fld>
            <a:endParaRPr lang="de-DE"/>
          </a:p>
        </p:txBody>
      </p:sp>
    </p:spTree>
    <p:extLst>
      <p:ext uri="{BB962C8B-B14F-4D97-AF65-F5344CB8AC3E}">
        <p14:creationId xmlns:p14="http://schemas.microsoft.com/office/powerpoint/2010/main" val="41985339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66</a:t>
            </a:fld>
            <a:endParaRPr lang="de-DE"/>
          </a:p>
        </p:txBody>
      </p:sp>
    </p:spTree>
    <p:extLst>
      <p:ext uri="{BB962C8B-B14F-4D97-AF65-F5344CB8AC3E}">
        <p14:creationId xmlns:p14="http://schemas.microsoft.com/office/powerpoint/2010/main" val="253455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6</a:t>
            </a:fld>
            <a:endParaRPr lang="de-DE"/>
          </a:p>
        </p:txBody>
      </p:sp>
    </p:spTree>
    <p:extLst>
      <p:ext uri="{BB962C8B-B14F-4D97-AF65-F5344CB8AC3E}">
        <p14:creationId xmlns:p14="http://schemas.microsoft.com/office/powerpoint/2010/main" val="19112727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67</a:t>
            </a:fld>
            <a:endParaRPr lang="de-DE"/>
          </a:p>
        </p:txBody>
      </p:sp>
    </p:spTree>
    <p:extLst>
      <p:ext uri="{BB962C8B-B14F-4D97-AF65-F5344CB8AC3E}">
        <p14:creationId xmlns:p14="http://schemas.microsoft.com/office/powerpoint/2010/main" val="4034273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68</a:t>
            </a:fld>
            <a:endParaRPr lang="de-DE"/>
          </a:p>
        </p:txBody>
      </p:sp>
    </p:spTree>
    <p:extLst>
      <p:ext uri="{BB962C8B-B14F-4D97-AF65-F5344CB8AC3E}">
        <p14:creationId xmlns:p14="http://schemas.microsoft.com/office/powerpoint/2010/main" val="1956139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69</a:t>
            </a:fld>
            <a:endParaRPr lang="de-DE"/>
          </a:p>
        </p:txBody>
      </p:sp>
    </p:spTree>
    <p:extLst>
      <p:ext uri="{BB962C8B-B14F-4D97-AF65-F5344CB8AC3E}">
        <p14:creationId xmlns:p14="http://schemas.microsoft.com/office/powerpoint/2010/main" val="23312983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70</a:t>
            </a:fld>
            <a:endParaRPr lang="de-DE"/>
          </a:p>
        </p:txBody>
      </p:sp>
    </p:spTree>
    <p:extLst>
      <p:ext uri="{BB962C8B-B14F-4D97-AF65-F5344CB8AC3E}">
        <p14:creationId xmlns:p14="http://schemas.microsoft.com/office/powerpoint/2010/main" val="3338580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74</a:t>
            </a:fld>
            <a:endParaRPr lang="de-DE"/>
          </a:p>
        </p:txBody>
      </p:sp>
    </p:spTree>
    <p:extLst>
      <p:ext uri="{BB962C8B-B14F-4D97-AF65-F5344CB8AC3E}">
        <p14:creationId xmlns:p14="http://schemas.microsoft.com/office/powerpoint/2010/main" val="32232735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75</a:t>
            </a:fld>
            <a:endParaRPr lang="de-DE"/>
          </a:p>
        </p:txBody>
      </p:sp>
    </p:spTree>
    <p:extLst>
      <p:ext uri="{BB962C8B-B14F-4D97-AF65-F5344CB8AC3E}">
        <p14:creationId xmlns:p14="http://schemas.microsoft.com/office/powerpoint/2010/main" val="12156530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76</a:t>
            </a:fld>
            <a:endParaRPr lang="de-DE"/>
          </a:p>
        </p:txBody>
      </p:sp>
    </p:spTree>
    <p:extLst>
      <p:ext uri="{BB962C8B-B14F-4D97-AF65-F5344CB8AC3E}">
        <p14:creationId xmlns:p14="http://schemas.microsoft.com/office/powerpoint/2010/main" val="7478533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77</a:t>
            </a:fld>
            <a:endParaRPr lang="de-DE"/>
          </a:p>
        </p:txBody>
      </p:sp>
    </p:spTree>
    <p:extLst>
      <p:ext uri="{BB962C8B-B14F-4D97-AF65-F5344CB8AC3E}">
        <p14:creationId xmlns:p14="http://schemas.microsoft.com/office/powerpoint/2010/main" val="32946465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78</a:t>
            </a:fld>
            <a:endParaRPr lang="de-DE"/>
          </a:p>
        </p:txBody>
      </p:sp>
    </p:spTree>
    <p:extLst>
      <p:ext uri="{BB962C8B-B14F-4D97-AF65-F5344CB8AC3E}">
        <p14:creationId xmlns:p14="http://schemas.microsoft.com/office/powerpoint/2010/main" val="4025897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79</a:t>
            </a:fld>
            <a:endParaRPr lang="de-DE"/>
          </a:p>
        </p:txBody>
      </p:sp>
    </p:spTree>
    <p:extLst>
      <p:ext uri="{BB962C8B-B14F-4D97-AF65-F5344CB8AC3E}">
        <p14:creationId xmlns:p14="http://schemas.microsoft.com/office/powerpoint/2010/main" val="332316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Bermerkenswert</a:t>
            </a:r>
            <a:r>
              <a:rPr lang="de-DE" dirty="0"/>
              <a:t>: Informatik enthält bereits Einfluß auf Gesellschaft; was fehlt: Einfluß der Gesellschaft auf Informatik</a:t>
            </a:r>
          </a:p>
        </p:txBody>
      </p:sp>
      <p:sp>
        <p:nvSpPr>
          <p:cNvPr id="4" name="Foliennummernplatzhalter 3"/>
          <p:cNvSpPr>
            <a:spLocks noGrp="1"/>
          </p:cNvSpPr>
          <p:nvPr>
            <p:ph type="sldNum" sz="quarter" idx="10"/>
          </p:nvPr>
        </p:nvSpPr>
        <p:spPr/>
        <p:txBody>
          <a:bodyPr/>
          <a:lstStyle/>
          <a:p>
            <a:fld id="{2276802C-22B1-451F-8C99-B6A6E6E3BAA6}" type="slidenum">
              <a:rPr lang="de-DE" smtClean="0"/>
              <a:pPr/>
              <a:t>7</a:t>
            </a:fld>
            <a:endParaRPr lang="de-DE"/>
          </a:p>
        </p:txBody>
      </p:sp>
    </p:spTree>
    <p:extLst>
      <p:ext uri="{BB962C8B-B14F-4D97-AF65-F5344CB8AC3E}">
        <p14:creationId xmlns:p14="http://schemas.microsoft.com/office/powerpoint/2010/main" val="405167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80</a:t>
            </a:fld>
            <a:endParaRPr lang="de-DE"/>
          </a:p>
        </p:txBody>
      </p:sp>
    </p:spTree>
    <p:extLst>
      <p:ext uri="{BB962C8B-B14F-4D97-AF65-F5344CB8AC3E}">
        <p14:creationId xmlns:p14="http://schemas.microsoft.com/office/powerpoint/2010/main" val="1103578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82</a:t>
            </a:fld>
            <a:endParaRPr lang="de-DE"/>
          </a:p>
        </p:txBody>
      </p:sp>
    </p:spTree>
    <p:extLst>
      <p:ext uri="{BB962C8B-B14F-4D97-AF65-F5344CB8AC3E}">
        <p14:creationId xmlns:p14="http://schemas.microsoft.com/office/powerpoint/2010/main" val="3943490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83</a:t>
            </a:fld>
            <a:endParaRPr lang="de-DE"/>
          </a:p>
        </p:txBody>
      </p:sp>
    </p:spTree>
    <p:extLst>
      <p:ext uri="{BB962C8B-B14F-4D97-AF65-F5344CB8AC3E}">
        <p14:creationId xmlns:p14="http://schemas.microsoft.com/office/powerpoint/2010/main" val="4138964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84</a:t>
            </a:fld>
            <a:endParaRPr lang="de-DE"/>
          </a:p>
        </p:txBody>
      </p:sp>
    </p:spTree>
    <p:extLst>
      <p:ext uri="{BB962C8B-B14F-4D97-AF65-F5344CB8AC3E}">
        <p14:creationId xmlns:p14="http://schemas.microsoft.com/office/powerpoint/2010/main" val="1434825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85</a:t>
            </a:fld>
            <a:endParaRPr lang="de-DE"/>
          </a:p>
        </p:txBody>
      </p:sp>
    </p:spTree>
    <p:extLst>
      <p:ext uri="{BB962C8B-B14F-4D97-AF65-F5344CB8AC3E}">
        <p14:creationId xmlns:p14="http://schemas.microsoft.com/office/powerpoint/2010/main" val="14250931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86</a:t>
            </a:fld>
            <a:endParaRPr lang="de-DE"/>
          </a:p>
        </p:txBody>
      </p:sp>
    </p:spTree>
    <p:extLst>
      <p:ext uri="{BB962C8B-B14F-4D97-AF65-F5344CB8AC3E}">
        <p14:creationId xmlns:p14="http://schemas.microsoft.com/office/powerpoint/2010/main" val="12904433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87</a:t>
            </a:fld>
            <a:endParaRPr lang="de-DE"/>
          </a:p>
        </p:txBody>
      </p:sp>
    </p:spTree>
    <p:extLst>
      <p:ext uri="{BB962C8B-B14F-4D97-AF65-F5344CB8AC3E}">
        <p14:creationId xmlns:p14="http://schemas.microsoft.com/office/powerpoint/2010/main" val="7642210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88</a:t>
            </a:fld>
            <a:endParaRPr lang="de-DE"/>
          </a:p>
        </p:txBody>
      </p:sp>
    </p:spTree>
    <p:extLst>
      <p:ext uri="{BB962C8B-B14F-4D97-AF65-F5344CB8AC3E}">
        <p14:creationId xmlns:p14="http://schemas.microsoft.com/office/powerpoint/2010/main" val="23919621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89</a:t>
            </a:fld>
            <a:endParaRPr lang="de-DE"/>
          </a:p>
        </p:txBody>
      </p:sp>
    </p:spTree>
    <p:extLst>
      <p:ext uri="{BB962C8B-B14F-4D97-AF65-F5344CB8AC3E}">
        <p14:creationId xmlns:p14="http://schemas.microsoft.com/office/powerpoint/2010/main" val="14667559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90</a:t>
            </a:fld>
            <a:endParaRPr lang="de-DE"/>
          </a:p>
        </p:txBody>
      </p:sp>
    </p:spTree>
    <p:extLst>
      <p:ext uri="{BB962C8B-B14F-4D97-AF65-F5344CB8AC3E}">
        <p14:creationId xmlns:p14="http://schemas.microsoft.com/office/powerpoint/2010/main" val="56769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Bermerkenswert</a:t>
            </a:r>
            <a:r>
              <a:rPr lang="de-DE" dirty="0"/>
              <a:t>: Informatik enthält bereits Einfluß auf Gesellschaft; was fehlt: Einfluß der Gesellschaft auf Informatik</a:t>
            </a:r>
          </a:p>
        </p:txBody>
      </p:sp>
      <p:sp>
        <p:nvSpPr>
          <p:cNvPr id="4" name="Foliennummernplatzhalter 3"/>
          <p:cNvSpPr>
            <a:spLocks noGrp="1"/>
          </p:cNvSpPr>
          <p:nvPr>
            <p:ph type="sldNum" sz="quarter" idx="10"/>
          </p:nvPr>
        </p:nvSpPr>
        <p:spPr/>
        <p:txBody>
          <a:bodyPr/>
          <a:lstStyle/>
          <a:p>
            <a:fld id="{2276802C-22B1-451F-8C99-B6A6E6E3BAA6}" type="slidenum">
              <a:rPr lang="de-DE" smtClean="0"/>
              <a:pPr/>
              <a:t>8</a:t>
            </a:fld>
            <a:endParaRPr lang="de-DE"/>
          </a:p>
        </p:txBody>
      </p:sp>
    </p:spTree>
    <p:extLst>
      <p:ext uri="{BB962C8B-B14F-4D97-AF65-F5344CB8AC3E}">
        <p14:creationId xmlns:p14="http://schemas.microsoft.com/office/powerpoint/2010/main" val="40516799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91</a:t>
            </a:fld>
            <a:endParaRPr lang="de-DE"/>
          </a:p>
        </p:txBody>
      </p:sp>
    </p:spTree>
    <p:extLst>
      <p:ext uri="{BB962C8B-B14F-4D97-AF65-F5344CB8AC3E}">
        <p14:creationId xmlns:p14="http://schemas.microsoft.com/office/powerpoint/2010/main" val="4599315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92</a:t>
            </a:fld>
            <a:endParaRPr lang="de-DE"/>
          </a:p>
        </p:txBody>
      </p:sp>
    </p:spTree>
    <p:extLst>
      <p:ext uri="{BB962C8B-B14F-4D97-AF65-F5344CB8AC3E}">
        <p14:creationId xmlns:p14="http://schemas.microsoft.com/office/powerpoint/2010/main" val="10870891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93</a:t>
            </a:fld>
            <a:endParaRPr lang="de-DE"/>
          </a:p>
        </p:txBody>
      </p:sp>
    </p:spTree>
    <p:extLst>
      <p:ext uri="{BB962C8B-B14F-4D97-AF65-F5344CB8AC3E}">
        <p14:creationId xmlns:p14="http://schemas.microsoft.com/office/powerpoint/2010/main" val="12777725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94</a:t>
            </a:fld>
            <a:endParaRPr lang="de-DE"/>
          </a:p>
        </p:txBody>
      </p:sp>
    </p:spTree>
    <p:extLst>
      <p:ext uri="{BB962C8B-B14F-4D97-AF65-F5344CB8AC3E}">
        <p14:creationId xmlns:p14="http://schemas.microsoft.com/office/powerpoint/2010/main" val="1580237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95</a:t>
            </a:fld>
            <a:endParaRPr lang="de-DE"/>
          </a:p>
        </p:txBody>
      </p:sp>
    </p:spTree>
    <p:extLst>
      <p:ext uri="{BB962C8B-B14F-4D97-AF65-F5344CB8AC3E}">
        <p14:creationId xmlns:p14="http://schemas.microsoft.com/office/powerpoint/2010/main" val="28140999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96</a:t>
            </a:fld>
            <a:endParaRPr lang="de-DE"/>
          </a:p>
        </p:txBody>
      </p:sp>
    </p:spTree>
    <p:extLst>
      <p:ext uri="{BB962C8B-B14F-4D97-AF65-F5344CB8AC3E}">
        <p14:creationId xmlns:p14="http://schemas.microsoft.com/office/powerpoint/2010/main" val="37882835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97</a:t>
            </a:fld>
            <a:endParaRPr lang="de-DE"/>
          </a:p>
        </p:txBody>
      </p:sp>
    </p:spTree>
    <p:extLst>
      <p:ext uri="{BB962C8B-B14F-4D97-AF65-F5344CB8AC3E}">
        <p14:creationId xmlns:p14="http://schemas.microsoft.com/office/powerpoint/2010/main" val="42083233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98</a:t>
            </a:fld>
            <a:endParaRPr lang="de-DE"/>
          </a:p>
        </p:txBody>
      </p:sp>
    </p:spTree>
    <p:extLst>
      <p:ext uri="{BB962C8B-B14F-4D97-AF65-F5344CB8AC3E}">
        <p14:creationId xmlns:p14="http://schemas.microsoft.com/office/powerpoint/2010/main" val="33930636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99</a:t>
            </a:fld>
            <a:endParaRPr lang="de-DE"/>
          </a:p>
        </p:txBody>
      </p:sp>
    </p:spTree>
    <p:extLst>
      <p:ext uri="{BB962C8B-B14F-4D97-AF65-F5344CB8AC3E}">
        <p14:creationId xmlns:p14="http://schemas.microsoft.com/office/powerpoint/2010/main" val="21181966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100</a:t>
            </a:fld>
            <a:endParaRPr lang="de-DE"/>
          </a:p>
        </p:txBody>
      </p:sp>
    </p:spTree>
    <p:extLst>
      <p:ext uri="{BB962C8B-B14F-4D97-AF65-F5344CB8AC3E}">
        <p14:creationId xmlns:p14="http://schemas.microsoft.com/office/powerpoint/2010/main" val="261202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9</a:t>
            </a:fld>
            <a:endParaRPr lang="de-DE"/>
          </a:p>
        </p:txBody>
      </p:sp>
    </p:spTree>
    <p:extLst>
      <p:ext uri="{BB962C8B-B14F-4D97-AF65-F5344CB8AC3E}">
        <p14:creationId xmlns:p14="http://schemas.microsoft.com/office/powerpoint/2010/main" val="3160552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101</a:t>
            </a:fld>
            <a:endParaRPr lang="de-DE"/>
          </a:p>
        </p:txBody>
      </p:sp>
    </p:spTree>
    <p:extLst>
      <p:ext uri="{BB962C8B-B14F-4D97-AF65-F5344CB8AC3E}">
        <p14:creationId xmlns:p14="http://schemas.microsoft.com/office/powerpoint/2010/main" val="3092245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102</a:t>
            </a:fld>
            <a:endParaRPr lang="de-DE"/>
          </a:p>
        </p:txBody>
      </p:sp>
    </p:spTree>
    <p:extLst>
      <p:ext uri="{BB962C8B-B14F-4D97-AF65-F5344CB8AC3E}">
        <p14:creationId xmlns:p14="http://schemas.microsoft.com/office/powerpoint/2010/main" val="14816855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103</a:t>
            </a:fld>
            <a:endParaRPr lang="de-DE"/>
          </a:p>
        </p:txBody>
      </p:sp>
    </p:spTree>
    <p:extLst>
      <p:ext uri="{BB962C8B-B14F-4D97-AF65-F5344CB8AC3E}">
        <p14:creationId xmlns:p14="http://schemas.microsoft.com/office/powerpoint/2010/main" val="39043441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104</a:t>
            </a:fld>
            <a:endParaRPr lang="de-DE"/>
          </a:p>
        </p:txBody>
      </p:sp>
    </p:spTree>
    <p:extLst>
      <p:ext uri="{BB962C8B-B14F-4D97-AF65-F5344CB8AC3E}">
        <p14:creationId xmlns:p14="http://schemas.microsoft.com/office/powerpoint/2010/main" val="29010565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105</a:t>
            </a:fld>
            <a:endParaRPr lang="de-DE"/>
          </a:p>
        </p:txBody>
      </p:sp>
    </p:spTree>
    <p:extLst>
      <p:ext uri="{BB962C8B-B14F-4D97-AF65-F5344CB8AC3E}">
        <p14:creationId xmlns:p14="http://schemas.microsoft.com/office/powerpoint/2010/main" val="25367274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106</a:t>
            </a:fld>
            <a:endParaRPr lang="de-DE"/>
          </a:p>
        </p:txBody>
      </p:sp>
    </p:spTree>
    <p:extLst>
      <p:ext uri="{BB962C8B-B14F-4D97-AF65-F5344CB8AC3E}">
        <p14:creationId xmlns:p14="http://schemas.microsoft.com/office/powerpoint/2010/main" val="16447963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http://eur-lex.europa.eu/legal-content/DE/TXT/?uri=uriserv:OJ.L_.2016.119.01.0001.01.DEU&amp;toc=OJ:L:2016:119:TOC</a:t>
            </a:r>
          </a:p>
        </p:txBody>
      </p:sp>
      <p:sp>
        <p:nvSpPr>
          <p:cNvPr id="4" name="Foliennummernplatzhalter 3"/>
          <p:cNvSpPr>
            <a:spLocks noGrp="1"/>
          </p:cNvSpPr>
          <p:nvPr>
            <p:ph type="sldNum" sz="quarter" idx="10"/>
          </p:nvPr>
        </p:nvSpPr>
        <p:spPr/>
        <p:txBody>
          <a:bodyPr/>
          <a:lstStyle/>
          <a:p>
            <a:fld id="{2276802C-22B1-451F-8C99-B6A6E6E3BAA6}" type="slidenum">
              <a:rPr lang="de-DE" smtClean="0"/>
              <a:pPr/>
              <a:t>107</a:t>
            </a:fld>
            <a:endParaRPr lang="de-DE"/>
          </a:p>
        </p:txBody>
      </p:sp>
    </p:spTree>
    <p:extLst>
      <p:ext uri="{BB962C8B-B14F-4D97-AF65-F5344CB8AC3E}">
        <p14:creationId xmlns:p14="http://schemas.microsoft.com/office/powerpoint/2010/main" val="13016487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108</a:t>
            </a:fld>
            <a:endParaRPr lang="de-DE"/>
          </a:p>
        </p:txBody>
      </p:sp>
    </p:spTree>
    <p:extLst>
      <p:ext uri="{BB962C8B-B14F-4D97-AF65-F5344CB8AC3E}">
        <p14:creationId xmlns:p14="http://schemas.microsoft.com/office/powerpoint/2010/main" val="27895302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109</a:t>
            </a:fld>
            <a:endParaRPr lang="de-DE"/>
          </a:p>
        </p:txBody>
      </p:sp>
    </p:spTree>
    <p:extLst>
      <p:ext uri="{BB962C8B-B14F-4D97-AF65-F5344CB8AC3E}">
        <p14:creationId xmlns:p14="http://schemas.microsoft.com/office/powerpoint/2010/main" val="9196052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76802C-22B1-451F-8C99-B6A6E6E3BAA6}" type="slidenum">
              <a:rPr lang="de-DE" smtClean="0"/>
              <a:pPr/>
              <a:t>110</a:t>
            </a:fld>
            <a:endParaRPr lang="de-DE"/>
          </a:p>
        </p:txBody>
      </p:sp>
    </p:spTree>
    <p:extLst>
      <p:ext uri="{BB962C8B-B14F-4D97-AF65-F5344CB8AC3E}">
        <p14:creationId xmlns:p14="http://schemas.microsoft.com/office/powerpoint/2010/main" val="293671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
        <p:nvSpPr>
          <p:cNvPr id="4" name="Rectangle 6"/>
          <p:cNvSpPr>
            <a:spLocks noGrp="1" noChangeArrowheads="1"/>
          </p:cNvSpPr>
          <p:nvPr>
            <p:ph type="sldNum" sz="quarter" idx="10"/>
          </p:nvPr>
        </p:nvSpPr>
        <p:spPr>
          <a:ln/>
        </p:spPr>
        <p:txBody>
          <a:bodyPr/>
          <a:lstStyle>
            <a:lvl1pPr>
              <a:defRPr/>
            </a:lvl1pPr>
          </a:lstStyle>
          <a:p>
            <a:fld id="{D2ABEBFA-65E2-47B7-929A-321465450EAD}" type="slidenum">
              <a:rPr lang="en-US"/>
              <a:pPr/>
              <a:t>‹Nr.›</a:t>
            </a:fld>
            <a:endParaRPr lang="en-US"/>
          </a:p>
        </p:txBody>
      </p:sp>
    </p:spTree>
    <p:extLst>
      <p:ext uri="{BB962C8B-B14F-4D97-AF65-F5344CB8AC3E}">
        <p14:creationId xmlns:p14="http://schemas.microsoft.com/office/powerpoint/2010/main" val="377432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sldNum" sz="quarter" idx="10"/>
          </p:nvPr>
        </p:nvSpPr>
        <p:spPr>
          <a:ln/>
        </p:spPr>
        <p:txBody>
          <a:bodyPr/>
          <a:lstStyle>
            <a:lvl1pPr>
              <a:defRPr/>
            </a:lvl1pPr>
          </a:lstStyle>
          <a:p>
            <a:fld id="{120A4A2F-8BC0-490E-A500-647FE6F54356}" type="slidenum">
              <a:rPr lang="en-US"/>
              <a:pPr/>
              <a:t>‹Nr.›</a:t>
            </a:fld>
            <a:endParaRPr lang="en-US"/>
          </a:p>
        </p:txBody>
      </p:sp>
    </p:spTree>
    <p:extLst>
      <p:ext uri="{BB962C8B-B14F-4D97-AF65-F5344CB8AC3E}">
        <p14:creationId xmlns:p14="http://schemas.microsoft.com/office/powerpoint/2010/main" val="321022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152400"/>
            <a:ext cx="2286000" cy="6172200"/>
          </a:xfrm>
        </p:spPr>
        <p:txBody>
          <a:bodyPr vert="eaVert"/>
          <a:lstStyle/>
          <a:p>
            <a:r>
              <a:rPr lang="de-DE"/>
              <a:t>Mastertitelformat bearbeiten</a:t>
            </a:r>
          </a:p>
        </p:txBody>
      </p:sp>
      <p:sp>
        <p:nvSpPr>
          <p:cNvPr id="3" name="Vertikaler Textplatzhalter 2"/>
          <p:cNvSpPr>
            <a:spLocks noGrp="1"/>
          </p:cNvSpPr>
          <p:nvPr>
            <p:ph type="body" orient="vert" idx="1"/>
          </p:nvPr>
        </p:nvSpPr>
        <p:spPr>
          <a:xfrm>
            <a:off x="0" y="152400"/>
            <a:ext cx="6705600" cy="6172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sldNum" sz="quarter" idx="10"/>
          </p:nvPr>
        </p:nvSpPr>
        <p:spPr>
          <a:ln/>
        </p:spPr>
        <p:txBody>
          <a:bodyPr/>
          <a:lstStyle>
            <a:lvl1pPr>
              <a:defRPr/>
            </a:lvl1pPr>
          </a:lstStyle>
          <a:p>
            <a:fld id="{2ADA09F1-D45E-4538-A789-1B5C1C043D73}" type="slidenum">
              <a:rPr lang="en-US"/>
              <a:pPr/>
              <a:t>‹Nr.›</a:t>
            </a:fld>
            <a:endParaRPr lang="en-US"/>
          </a:p>
        </p:txBody>
      </p:sp>
    </p:spTree>
    <p:extLst>
      <p:ext uri="{BB962C8B-B14F-4D97-AF65-F5344CB8AC3E}">
        <p14:creationId xmlns:p14="http://schemas.microsoft.com/office/powerpoint/2010/main" val="1210145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471696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C88C8A62-F7D8-4E9B-BBF4-748C8BB3383E}"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29819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sldNum" sz="quarter" idx="10"/>
          </p:nvPr>
        </p:nvSpPr>
        <p:spPr>
          <a:ln/>
        </p:spPr>
        <p:txBody>
          <a:bodyPr/>
          <a:lstStyle>
            <a:lvl1pPr>
              <a:defRPr/>
            </a:lvl1pPr>
          </a:lstStyle>
          <a:p>
            <a:pPr>
              <a:defRPr/>
            </a:pPr>
            <a:fld id="{C4518FBA-A406-4811-B27B-440CBB7974B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2462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BDAE2CDE-F81E-41CD-91FB-53E881FF2EF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75378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352425" y="1371600"/>
            <a:ext cx="41433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371600"/>
            <a:ext cx="41433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sldNum" sz="quarter" idx="10"/>
          </p:nvPr>
        </p:nvSpPr>
        <p:spPr>
          <a:ln/>
        </p:spPr>
        <p:txBody>
          <a:bodyPr/>
          <a:lstStyle>
            <a:lvl1pPr>
              <a:defRPr/>
            </a:lvl1pPr>
          </a:lstStyle>
          <a:p>
            <a:pPr>
              <a:defRPr/>
            </a:pPr>
            <a:fld id="{48C4105A-AE9C-4241-8F5F-0EE4AC12BDB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31995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sldNum" sz="quarter" idx="10"/>
          </p:nvPr>
        </p:nvSpPr>
        <p:spPr>
          <a:ln/>
        </p:spPr>
        <p:txBody>
          <a:bodyPr/>
          <a:lstStyle>
            <a:lvl1pPr>
              <a:defRPr/>
            </a:lvl1pPr>
          </a:lstStyle>
          <a:p>
            <a:pPr>
              <a:defRPr/>
            </a:pPr>
            <a:fld id="{17D5DB3D-C1C9-4BC1-9A88-D20D7733641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733112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6"/>
          <p:cNvSpPr>
            <a:spLocks noGrp="1" noChangeArrowheads="1"/>
          </p:cNvSpPr>
          <p:nvPr>
            <p:ph type="sldNum" sz="quarter" idx="10"/>
          </p:nvPr>
        </p:nvSpPr>
        <p:spPr>
          <a:ln/>
        </p:spPr>
        <p:txBody>
          <a:bodyPr/>
          <a:lstStyle>
            <a:lvl1pPr>
              <a:defRPr/>
            </a:lvl1pPr>
          </a:lstStyle>
          <a:p>
            <a:pPr>
              <a:defRPr/>
            </a:pPr>
            <a:fld id="{BAF8A304-59C4-4E14-BC03-8173657F7A7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53026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AA48A9E-D4C6-4523-ACCF-728E18D4269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53559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sldNum" sz="quarter" idx="10"/>
          </p:nvPr>
        </p:nvSpPr>
        <p:spPr>
          <a:ln/>
        </p:spPr>
        <p:txBody>
          <a:bodyPr/>
          <a:lstStyle>
            <a:lvl1pPr>
              <a:defRPr/>
            </a:lvl1pPr>
          </a:lstStyle>
          <a:p>
            <a:fld id="{99EFB5D9-D76C-4118-8EB0-8B589541B4B8}" type="slidenum">
              <a:rPr lang="en-US"/>
              <a:pPr/>
              <a:t>‹Nr.›</a:t>
            </a:fld>
            <a:endParaRPr lang="en-US"/>
          </a:p>
        </p:txBody>
      </p:sp>
    </p:spTree>
    <p:extLst>
      <p:ext uri="{BB962C8B-B14F-4D97-AF65-F5344CB8AC3E}">
        <p14:creationId xmlns:p14="http://schemas.microsoft.com/office/powerpoint/2010/main" val="3747818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1E49083E-D0B2-42EF-82BB-0BCDD23F083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1766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AFAD8AE8-8EB6-42B6-8EF4-642431925118}"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879134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sldNum" sz="quarter" idx="10"/>
          </p:nvPr>
        </p:nvSpPr>
        <p:spPr>
          <a:ln/>
        </p:spPr>
        <p:txBody>
          <a:bodyPr/>
          <a:lstStyle>
            <a:lvl1pPr>
              <a:defRPr/>
            </a:lvl1pPr>
          </a:lstStyle>
          <a:p>
            <a:pPr>
              <a:defRPr/>
            </a:pPr>
            <a:fld id="{91868C68-467D-4624-BED2-4F21246EA73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129984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152400"/>
            <a:ext cx="2286000" cy="6172200"/>
          </a:xfrm>
        </p:spPr>
        <p:txBody>
          <a:bodyPr vert="eaVert"/>
          <a:lstStyle/>
          <a:p>
            <a:r>
              <a:rPr lang="de-DE"/>
              <a:t>Mastertitelformat bearbeiten</a:t>
            </a:r>
          </a:p>
        </p:txBody>
      </p:sp>
      <p:sp>
        <p:nvSpPr>
          <p:cNvPr id="3" name="Vertikaler Textplatzhalter 2"/>
          <p:cNvSpPr>
            <a:spLocks noGrp="1"/>
          </p:cNvSpPr>
          <p:nvPr>
            <p:ph type="body" orient="vert" idx="1"/>
          </p:nvPr>
        </p:nvSpPr>
        <p:spPr>
          <a:xfrm>
            <a:off x="0" y="152400"/>
            <a:ext cx="6705600" cy="6172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sldNum" sz="quarter" idx="10"/>
          </p:nvPr>
        </p:nvSpPr>
        <p:spPr>
          <a:ln/>
        </p:spPr>
        <p:txBody>
          <a:bodyPr/>
          <a:lstStyle>
            <a:lvl1pPr>
              <a:defRPr/>
            </a:lvl1pPr>
          </a:lstStyle>
          <a:p>
            <a:pPr>
              <a:defRPr/>
            </a:pPr>
            <a:fld id="{DDE1A7E5-C707-4358-8BC6-19A64F881A0E}"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40595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609600"/>
          </a:xfrm>
        </p:spPr>
        <p:txBody>
          <a:bodyPr/>
          <a:lstStyle/>
          <a:p>
            <a:r>
              <a:rPr lang="de-DE"/>
              <a:t>Mastertitelformat bearbeiten</a:t>
            </a:r>
          </a:p>
        </p:txBody>
      </p:sp>
      <p:sp>
        <p:nvSpPr>
          <p:cNvPr id="3" name="Tabellenplatzhalter 2"/>
          <p:cNvSpPr>
            <a:spLocks noGrp="1"/>
          </p:cNvSpPr>
          <p:nvPr>
            <p:ph type="tbl" idx="1"/>
          </p:nvPr>
        </p:nvSpPr>
        <p:spPr>
          <a:xfrm>
            <a:off x="352425" y="1371600"/>
            <a:ext cx="8439150" cy="4953000"/>
          </a:xfrm>
        </p:spPr>
        <p:txBody>
          <a:bodyPr/>
          <a:lstStyle/>
          <a:p>
            <a:pPr lvl="0"/>
            <a:endParaRPr lang="de-DE" noProof="0"/>
          </a:p>
        </p:txBody>
      </p:sp>
      <p:sp>
        <p:nvSpPr>
          <p:cNvPr id="4" name="Rectangle 6"/>
          <p:cNvSpPr>
            <a:spLocks noGrp="1" noChangeArrowheads="1"/>
          </p:cNvSpPr>
          <p:nvPr>
            <p:ph type="sldNum" sz="quarter" idx="10"/>
          </p:nvPr>
        </p:nvSpPr>
        <p:spPr>
          <a:ln/>
        </p:spPr>
        <p:txBody>
          <a:bodyPr/>
          <a:lstStyle>
            <a:lvl1pPr>
              <a:defRPr/>
            </a:lvl1pPr>
          </a:lstStyle>
          <a:p>
            <a:pPr>
              <a:defRPr/>
            </a:pPr>
            <a:fld id="{12C7DB69-F80D-430A-83ED-69D1E06F691D}"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21302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Rectangle 6"/>
          <p:cNvSpPr>
            <a:spLocks noGrp="1" noChangeArrowheads="1"/>
          </p:cNvSpPr>
          <p:nvPr>
            <p:ph type="sldNum" sz="quarter" idx="10"/>
          </p:nvPr>
        </p:nvSpPr>
        <p:spPr>
          <a:ln/>
        </p:spPr>
        <p:txBody>
          <a:bodyPr/>
          <a:lstStyle>
            <a:lvl1pPr>
              <a:defRPr/>
            </a:lvl1pPr>
          </a:lstStyle>
          <a:p>
            <a:fld id="{F4BFC8E6-3142-46DF-B75F-CBF2AA81F2D5}" type="slidenum">
              <a:rPr lang="en-US"/>
              <a:pPr/>
              <a:t>‹Nr.›</a:t>
            </a:fld>
            <a:endParaRPr lang="en-US"/>
          </a:p>
        </p:txBody>
      </p:sp>
    </p:spTree>
    <p:extLst>
      <p:ext uri="{BB962C8B-B14F-4D97-AF65-F5344CB8AC3E}">
        <p14:creationId xmlns:p14="http://schemas.microsoft.com/office/powerpoint/2010/main" val="1117308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352425" y="1371600"/>
            <a:ext cx="41433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371600"/>
            <a:ext cx="41433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sldNum" sz="quarter" idx="10"/>
          </p:nvPr>
        </p:nvSpPr>
        <p:spPr>
          <a:ln/>
        </p:spPr>
        <p:txBody>
          <a:bodyPr/>
          <a:lstStyle>
            <a:lvl1pPr>
              <a:defRPr/>
            </a:lvl1pPr>
          </a:lstStyle>
          <a:p>
            <a:fld id="{CAFCEED7-09EE-4D79-9543-F7322F83CB4B}" type="slidenum">
              <a:rPr lang="en-US"/>
              <a:pPr/>
              <a:t>‹Nr.›</a:t>
            </a:fld>
            <a:endParaRPr lang="en-US"/>
          </a:p>
        </p:txBody>
      </p:sp>
    </p:spTree>
    <p:extLst>
      <p:ext uri="{BB962C8B-B14F-4D97-AF65-F5344CB8AC3E}">
        <p14:creationId xmlns:p14="http://schemas.microsoft.com/office/powerpoint/2010/main" val="73280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sldNum" sz="quarter" idx="10"/>
          </p:nvPr>
        </p:nvSpPr>
        <p:spPr>
          <a:ln/>
        </p:spPr>
        <p:txBody>
          <a:bodyPr/>
          <a:lstStyle>
            <a:lvl1pPr>
              <a:defRPr/>
            </a:lvl1pPr>
          </a:lstStyle>
          <a:p>
            <a:fld id="{EF4D5BCB-AA0F-4779-845E-25BAB6558490}" type="slidenum">
              <a:rPr lang="en-US"/>
              <a:pPr/>
              <a:t>‹Nr.›</a:t>
            </a:fld>
            <a:endParaRPr lang="en-US"/>
          </a:p>
        </p:txBody>
      </p:sp>
    </p:spTree>
    <p:extLst>
      <p:ext uri="{BB962C8B-B14F-4D97-AF65-F5344CB8AC3E}">
        <p14:creationId xmlns:p14="http://schemas.microsoft.com/office/powerpoint/2010/main" val="162006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6"/>
          <p:cNvSpPr>
            <a:spLocks noGrp="1" noChangeArrowheads="1"/>
          </p:cNvSpPr>
          <p:nvPr>
            <p:ph type="sldNum" sz="quarter" idx="10"/>
          </p:nvPr>
        </p:nvSpPr>
        <p:spPr>
          <a:ln/>
        </p:spPr>
        <p:txBody>
          <a:bodyPr/>
          <a:lstStyle>
            <a:lvl1pPr>
              <a:defRPr/>
            </a:lvl1pPr>
          </a:lstStyle>
          <a:p>
            <a:fld id="{E1CDF61C-6525-45E7-A39D-932C700396FC}" type="slidenum">
              <a:rPr lang="en-US"/>
              <a:pPr/>
              <a:t>‹Nr.›</a:t>
            </a:fld>
            <a:endParaRPr lang="en-US"/>
          </a:p>
        </p:txBody>
      </p:sp>
    </p:spTree>
    <p:extLst>
      <p:ext uri="{BB962C8B-B14F-4D97-AF65-F5344CB8AC3E}">
        <p14:creationId xmlns:p14="http://schemas.microsoft.com/office/powerpoint/2010/main" val="369637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9DC8CDB-EFD8-4845-9BAB-5AFB70D2C6FE}" type="slidenum">
              <a:rPr lang="en-US"/>
              <a:pPr/>
              <a:t>‹Nr.›</a:t>
            </a:fld>
            <a:endParaRPr lang="en-US"/>
          </a:p>
        </p:txBody>
      </p:sp>
    </p:spTree>
    <p:extLst>
      <p:ext uri="{BB962C8B-B14F-4D97-AF65-F5344CB8AC3E}">
        <p14:creationId xmlns:p14="http://schemas.microsoft.com/office/powerpoint/2010/main" val="310563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6"/>
          <p:cNvSpPr>
            <a:spLocks noGrp="1" noChangeArrowheads="1"/>
          </p:cNvSpPr>
          <p:nvPr>
            <p:ph type="sldNum" sz="quarter" idx="10"/>
          </p:nvPr>
        </p:nvSpPr>
        <p:spPr>
          <a:ln/>
        </p:spPr>
        <p:txBody>
          <a:bodyPr/>
          <a:lstStyle>
            <a:lvl1pPr>
              <a:defRPr/>
            </a:lvl1pPr>
          </a:lstStyle>
          <a:p>
            <a:fld id="{9FCD5738-A06F-4FA3-887B-3965C468D97E}" type="slidenum">
              <a:rPr lang="en-US"/>
              <a:pPr/>
              <a:t>‹Nr.›</a:t>
            </a:fld>
            <a:endParaRPr lang="en-US"/>
          </a:p>
        </p:txBody>
      </p:sp>
    </p:spTree>
    <p:extLst>
      <p:ext uri="{BB962C8B-B14F-4D97-AF65-F5344CB8AC3E}">
        <p14:creationId xmlns:p14="http://schemas.microsoft.com/office/powerpoint/2010/main" val="97665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6"/>
          <p:cNvSpPr>
            <a:spLocks noGrp="1" noChangeArrowheads="1"/>
          </p:cNvSpPr>
          <p:nvPr>
            <p:ph type="sldNum" sz="quarter" idx="10"/>
          </p:nvPr>
        </p:nvSpPr>
        <p:spPr>
          <a:ln/>
        </p:spPr>
        <p:txBody>
          <a:bodyPr/>
          <a:lstStyle>
            <a:lvl1pPr>
              <a:defRPr/>
            </a:lvl1pPr>
          </a:lstStyle>
          <a:p>
            <a:fld id="{6390A283-8DF8-4D26-946D-76BDAD3CE3A0}" type="slidenum">
              <a:rPr lang="en-US"/>
              <a:pPr/>
              <a:t>‹Nr.›</a:t>
            </a:fld>
            <a:endParaRPr lang="en-US"/>
          </a:p>
        </p:txBody>
      </p:sp>
    </p:spTree>
    <p:extLst>
      <p:ext uri="{BB962C8B-B14F-4D97-AF65-F5344CB8AC3E}">
        <p14:creationId xmlns:p14="http://schemas.microsoft.com/office/powerpoint/2010/main" val="201801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ChangeArrowheads="1"/>
          </p:cNvSpPr>
          <p:nvPr userDrawn="1"/>
        </p:nvSpPr>
        <p:spPr bwMode="auto">
          <a:xfrm>
            <a:off x="0" y="0"/>
            <a:ext cx="9144000" cy="762000"/>
          </a:xfrm>
          <a:prstGeom prst="rect">
            <a:avLst/>
          </a:prstGeom>
          <a:gradFill rotWithShape="0">
            <a:gsLst>
              <a:gs pos="0">
                <a:srgbClr val="EAE402"/>
              </a:gs>
              <a:gs pos="100000">
                <a:schemeClr val="bg1"/>
              </a:gs>
            </a:gsLst>
            <a:lin ang="5400000" scaled="1"/>
          </a:gradFill>
          <a:ln w="12700">
            <a:noFill/>
            <a:miter lim="800000"/>
            <a:headEnd/>
            <a:tailEnd/>
          </a:ln>
          <a:effectLst/>
        </p:spPr>
        <p:txBody>
          <a:bodyPr wrap="none" anchor="ctr"/>
          <a:lstStyle/>
          <a:p>
            <a:pPr>
              <a:defRPr/>
            </a:pPr>
            <a:endParaRPr lang="de-DE">
              <a:ea typeface="+mn-ea"/>
            </a:endParaRPr>
          </a:p>
        </p:txBody>
      </p:sp>
      <p:sp>
        <p:nvSpPr>
          <p:cNvPr id="1027" name="Rectangle 2"/>
          <p:cNvSpPr>
            <a:spLocks noGrp="1" noChangeArrowheads="1"/>
          </p:cNvSpPr>
          <p:nvPr>
            <p:ph type="title"/>
          </p:nvPr>
        </p:nvSpPr>
        <p:spPr bwMode="auto">
          <a:xfrm>
            <a:off x="0" y="152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de-DE"/>
              <a:t>Mastertitelformat bearbeiten</a:t>
            </a:r>
          </a:p>
        </p:txBody>
      </p:sp>
      <p:sp>
        <p:nvSpPr>
          <p:cNvPr id="1028" name="Rectangle 3"/>
          <p:cNvSpPr>
            <a:spLocks noGrp="1" noChangeArrowheads="1"/>
          </p:cNvSpPr>
          <p:nvPr>
            <p:ph type="body" idx="1"/>
          </p:nvPr>
        </p:nvSpPr>
        <p:spPr bwMode="auto">
          <a:xfrm>
            <a:off x="352425" y="1371600"/>
            <a:ext cx="84391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076" name="Line 4"/>
          <p:cNvSpPr>
            <a:spLocks noChangeShapeType="1"/>
          </p:cNvSpPr>
          <p:nvPr userDrawn="1"/>
        </p:nvSpPr>
        <p:spPr bwMode="auto">
          <a:xfrm>
            <a:off x="0" y="762000"/>
            <a:ext cx="9144000" cy="0"/>
          </a:xfrm>
          <a:prstGeom prst="line">
            <a:avLst/>
          </a:prstGeom>
          <a:noFill/>
          <a:ln w="28575">
            <a:solidFill>
              <a:schemeClr val="tx1"/>
            </a:solidFill>
            <a:round/>
            <a:headEnd/>
            <a:tailEnd/>
          </a:ln>
          <a:effectLst/>
        </p:spPr>
        <p:txBody>
          <a:bodyPr/>
          <a:lstStyle/>
          <a:p>
            <a:pPr>
              <a:defRPr/>
            </a:pPr>
            <a:endParaRPr lang="de-DE">
              <a:ea typeface="+mn-ea"/>
            </a:endParaRPr>
          </a:p>
        </p:txBody>
      </p:sp>
      <p:sp>
        <p:nvSpPr>
          <p:cNvPr id="3078" name="Rectangle 6"/>
          <p:cNvSpPr>
            <a:spLocks noGrp="1" noChangeArrowheads="1"/>
          </p:cNvSpPr>
          <p:nvPr>
            <p:ph type="sldNum" sz="quarter" idx="4"/>
          </p:nvPr>
        </p:nvSpPr>
        <p:spPr bwMode="auto">
          <a:xfrm>
            <a:off x="7264400" y="0"/>
            <a:ext cx="1905000" cy="298450"/>
          </a:xfrm>
          <a:prstGeom prst="rect">
            <a:avLst/>
          </a:prstGeom>
          <a:noFill/>
          <a:ln w="28575">
            <a:noFill/>
            <a:miter lim="800000"/>
            <a:headEnd/>
            <a:tailEnd/>
          </a:ln>
          <a:effectLst/>
        </p:spPr>
        <p:txBody>
          <a:bodyPr vert="horz" wrap="square" lIns="90000" tIns="43200" rIns="90000" bIns="43200" numCol="1" anchor="t" anchorCtr="0" compatLnSpc="1">
            <a:prstTxWarp prst="textNoShape">
              <a:avLst/>
            </a:prstTxWarp>
            <a:spAutoFit/>
          </a:bodyPr>
          <a:lstStyle>
            <a:lvl1pPr>
              <a:defRPr sz="1400"/>
            </a:lvl1pPr>
          </a:lstStyle>
          <a:p>
            <a:fld id="{A60CAE11-5D29-468E-8AF9-63ACD4C82E24}" type="slidenum">
              <a:rPr lang="en-US"/>
              <a:pPr/>
              <a:t>‹Nr.›</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ctr" rtl="0" eaLnBrk="0" fontAlgn="base" hangingPunct="0">
        <a:spcBef>
          <a:spcPct val="0"/>
        </a:spcBef>
        <a:spcAft>
          <a:spcPct val="0"/>
        </a:spcAft>
        <a:defRPr sz="2400" b="1">
          <a:solidFill>
            <a:schemeClr val="tx1"/>
          </a:solidFill>
          <a:latin typeface="+mj-lt"/>
          <a:ea typeface="ＭＳ Ｐゴシック" charset="-128"/>
          <a:cs typeface="+mj-cs"/>
        </a:defRPr>
      </a:lvl1pPr>
      <a:lvl2pPr algn="ctr" rtl="0" eaLnBrk="0" fontAlgn="base" hangingPunct="0">
        <a:spcBef>
          <a:spcPct val="0"/>
        </a:spcBef>
        <a:spcAft>
          <a:spcPct val="0"/>
        </a:spcAft>
        <a:defRPr sz="2400" b="1">
          <a:solidFill>
            <a:schemeClr val="tx1"/>
          </a:solidFill>
          <a:latin typeface="Arial" charset="0"/>
          <a:ea typeface="ＭＳ Ｐゴシック" charset="-128"/>
        </a:defRPr>
      </a:lvl2pPr>
      <a:lvl3pPr algn="ctr" rtl="0" eaLnBrk="0" fontAlgn="base" hangingPunct="0">
        <a:spcBef>
          <a:spcPct val="0"/>
        </a:spcBef>
        <a:spcAft>
          <a:spcPct val="0"/>
        </a:spcAft>
        <a:defRPr sz="2400" b="1">
          <a:solidFill>
            <a:schemeClr val="tx1"/>
          </a:solidFill>
          <a:latin typeface="Arial" charset="0"/>
          <a:ea typeface="ＭＳ Ｐゴシック" charset="-128"/>
        </a:defRPr>
      </a:lvl3pPr>
      <a:lvl4pPr algn="ctr" rtl="0" eaLnBrk="0" fontAlgn="base" hangingPunct="0">
        <a:spcBef>
          <a:spcPct val="0"/>
        </a:spcBef>
        <a:spcAft>
          <a:spcPct val="0"/>
        </a:spcAft>
        <a:defRPr sz="2400" b="1">
          <a:solidFill>
            <a:schemeClr val="tx1"/>
          </a:solidFill>
          <a:latin typeface="Arial" charset="0"/>
          <a:ea typeface="ＭＳ Ｐゴシック" charset="-128"/>
        </a:defRPr>
      </a:lvl4pPr>
      <a:lvl5pPr algn="ctr" rtl="0" eaLnBrk="0" fontAlgn="base" hangingPunct="0">
        <a:spcBef>
          <a:spcPct val="0"/>
        </a:spcBef>
        <a:spcAft>
          <a:spcPct val="0"/>
        </a:spcAft>
        <a:defRPr sz="2400" b="1">
          <a:solidFill>
            <a:schemeClr val="tx1"/>
          </a:solidFill>
          <a:latin typeface="Arial" charset="0"/>
          <a:ea typeface="ＭＳ Ｐゴシック" charset="-128"/>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p:titleStyle>
    <p:bodyStyle>
      <a:lvl1pPr marL="342900" indent="-342900" algn="l" rtl="0" eaLnBrk="0" fontAlgn="base" hangingPunct="0">
        <a:spcBef>
          <a:spcPct val="20000"/>
        </a:spcBef>
        <a:spcAft>
          <a:spcPct val="0"/>
        </a:spcAft>
        <a:buClr>
          <a:schemeClr val="hlink"/>
        </a:buClr>
        <a:buSzPct val="10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4101" name="Picture 5"/>
          <p:cNvPicPr>
            <a:picLocks noChangeAspect="1" noChangeArrowheads="1"/>
          </p:cNvPicPr>
          <p:nvPr/>
        </p:nvPicPr>
        <p:blipFill>
          <a:blip r:embed="rId4">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algn="l" eaLnBrk="0" hangingPunct="0"/>
            <a:endParaRPr lang="de-DE" sz="2400">
              <a:solidFill>
                <a:srgbClr val="000000"/>
              </a:solidFill>
              <a:latin typeface="Verdana" pitchFamily="34" charset="0"/>
              <a:ea typeface="+mn-ea"/>
            </a:endParaRPr>
          </a:p>
        </p:txBody>
      </p:sp>
      <p:sp>
        <p:nvSpPr>
          <p:cNvPr id="4103" name="Text Box 7"/>
          <p:cNvSpPr txBox="1">
            <a:spLocks noChangeArrowheads="1"/>
          </p:cNvSpPr>
          <p:nvPr/>
        </p:nvSpPr>
        <p:spPr bwMode="auto">
          <a:xfrm>
            <a:off x="4214813" y="6453188"/>
            <a:ext cx="497252" cy="246221"/>
          </a:xfrm>
          <a:prstGeom prst="rect">
            <a:avLst/>
          </a:prstGeom>
          <a:noFill/>
          <a:ln w="9525">
            <a:noFill/>
            <a:miter lim="800000"/>
            <a:headEnd/>
            <a:tailEnd/>
          </a:ln>
          <a:effectLst/>
        </p:spPr>
        <p:txBody>
          <a:bodyPr wrap="none">
            <a:spAutoFit/>
          </a:bodyPr>
          <a:lstStyle/>
          <a:p>
            <a:pPr algn="l" eaLnBrk="0" hangingPunct="0"/>
            <a:fld id="{2CBFD2C6-6CF3-4DC6-8F66-0BDD3D749E07}" type="slidenum">
              <a:rPr lang="de-DE" sz="1000" smtClean="0">
                <a:solidFill>
                  <a:schemeClr val="tx1"/>
                </a:solidFill>
                <a:latin typeface="Verdana" pitchFamily="34" charset="0"/>
                <a:ea typeface="+mn-ea"/>
              </a:rPr>
              <a:pPr algn="l" eaLnBrk="0" hangingPunct="0"/>
              <a:t>‹Nr.›</a:t>
            </a:fld>
            <a:endParaRPr lang="de-DE" sz="1000" dirty="0">
              <a:solidFill>
                <a:schemeClr val="tx1"/>
              </a:solidFill>
              <a:latin typeface="Verdana" pitchFamily="34" charset="0"/>
              <a:ea typeface="+mn-ea"/>
            </a:endParaRPr>
          </a:p>
        </p:txBody>
      </p:sp>
      <p:pic>
        <p:nvPicPr>
          <p:cNvPr id="4104" name="Picture 8" descr="TU_Logo_90_HKS4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2297737034"/>
      </p:ext>
    </p:extLst>
  </p:cSld>
  <p:clrMap bg1="lt1" tx1="dk1" bg2="lt2" tx2="dk2" accent1="accent1" accent2="accent2" accent3="accent3" accent4="accent4" accent5="accent5" accent6="accent6" hlink="hlink" folHlink="folHlink"/>
  <p:sldLayoutIdLst>
    <p:sldLayoutId id="2147483674" r:id="rId1"/>
  </p:sldLayoutIdLst>
  <p:transition/>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ChangeArrowheads="1"/>
          </p:cNvSpPr>
          <p:nvPr/>
        </p:nvSpPr>
        <p:spPr bwMode="auto">
          <a:xfrm>
            <a:off x="0" y="0"/>
            <a:ext cx="9144000" cy="762000"/>
          </a:xfrm>
          <a:prstGeom prst="rect">
            <a:avLst/>
          </a:prstGeom>
          <a:gradFill rotWithShape="0">
            <a:gsLst>
              <a:gs pos="0">
                <a:srgbClr val="EAE402"/>
              </a:gs>
              <a:gs pos="100000">
                <a:schemeClr val="bg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de-DE">
              <a:solidFill>
                <a:srgbClr val="000000"/>
              </a:solidFill>
              <a:ea typeface="ＭＳ Ｐゴシック" pitchFamily="34" charset="-128"/>
              <a:sym typeface="Symbol" pitchFamily="18" charset="2"/>
            </a:endParaRPr>
          </a:p>
        </p:txBody>
      </p:sp>
      <p:sp>
        <p:nvSpPr>
          <p:cNvPr id="1027" name="Rectangle 2"/>
          <p:cNvSpPr>
            <a:spLocks noGrp="1" noChangeArrowheads="1"/>
          </p:cNvSpPr>
          <p:nvPr>
            <p:ph type="title"/>
          </p:nvPr>
        </p:nvSpPr>
        <p:spPr bwMode="auto">
          <a:xfrm>
            <a:off x="0" y="152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de-DE"/>
              <a:t>Mastertitelformat bearbeiten</a:t>
            </a:r>
          </a:p>
        </p:txBody>
      </p:sp>
      <p:sp>
        <p:nvSpPr>
          <p:cNvPr id="1028" name="Rectangle 3"/>
          <p:cNvSpPr>
            <a:spLocks noGrp="1" noChangeArrowheads="1"/>
          </p:cNvSpPr>
          <p:nvPr>
            <p:ph type="body" idx="1"/>
          </p:nvPr>
        </p:nvSpPr>
        <p:spPr bwMode="auto">
          <a:xfrm>
            <a:off x="352425" y="1371600"/>
            <a:ext cx="84391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9" name="Line 4"/>
          <p:cNvSpPr>
            <a:spLocks noChangeShapeType="1"/>
          </p:cNvSpPr>
          <p:nvPr/>
        </p:nvSpPr>
        <p:spPr bwMode="auto">
          <a:xfrm>
            <a:off x="0" y="7620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de-DE">
              <a:solidFill>
                <a:srgbClr val="000000"/>
              </a:solidFill>
              <a:ea typeface="ＭＳ Ｐゴシック" pitchFamily="34" charset="-128"/>
              <a:sym typeface="Symbol" pitchFamily="18" charset="2"/>
            </a:endParaRPr>
          </a:p>
        </p:txBody>
      </p:sp>
      <p:sp>
        <p:nvSpPr>
          <p:cNvPr id="3078" name="Rectangle 6"/>
          <p:cNvSpPr>
            <a:spLocks noGrp="1" noChangeArrowheads="1"/>
          </p:cNvSpPr>
          <p:nvPr>
            <p:ph type="sldNum" sz="quarter" idx="4"/>
          </p:nvPr>
        </p:nvSpPr>
        <p:spPr bwMode="auto">
          <a:xfrm>
            <a:off x="7264400" y="0"/>
            <a:ext cx="1905000" cy="298450"/>
          </a:xfrm>
          <a:prstGeom prst="rect">
            <a:avLst/>
          </a:prstGeom>
          <a:noFill/>
          <a:ln w="28575">
            <a:noFill/>
            <a:miter lim="800000"/>
            <a:headEnd/>
            <a:tailEnd/>
          </a:ln>
          <a:effectLst/>
        </p:spPr>
        <p:txBody>
          <a:bodyPr vert="horz" wrap="square" lIns="90000" tIns="43200" rIns="90000" bIns="43200" numCol="1" anchor="t" anchorCtr="0" compatLnSpc="1">
            <a:prstTxWarp prst="textNoShape">
              <a:avLst/>
            </a:prstTxWarp>
            <a:spAutoFit/>
          </a:bodyPr>
          <a:lstStyle>
            <a:lvl1pPr algn="r">
              <a:defRPr sz="1400">
                <a:ea typeface="ＭＳ Ｐゴシック" charset="-128"/>
                <a:sym typeface="Symbol" charset="2"/>
              </a:defRPr>
            </a:lvl1pPr>
          </a:lstStyle>
          <a:p>
            <a:pPr>
              <a:defRPr/>
            </a:pPr>
            <a:fld id="{67022F78-BE6B-4209-8552-456D2D93337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8721363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rtl="0" eaLnBrk="0" fontAlgn="base" hangingPunct="0">
        <a:spcBef>
          <a:spcPct val="0"/>
        </a:spcBef>
        <a:spcAft>
          <a:spcPct val="0"/>
        </a:spcAft>
        <a:defRPr sz="2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p:titleStyle>
    <p:bodyStyle>
      <a:lvl1pPr marL="342900" indent="-342900" algn="l" rtl="0" eaLnBrk="0" fontAlgn="base" hangingPunct="0">
        <a:spcBef>
          <a:spcPct val="20000"/>
        </a:spcBef>
        <a:spcAft>
          <a:spcPct val="0"/>
        </a:spcAft>
        <a:buClr>
          <a:schemeClr val="hlink"/>
        </a:buClr>
        <a:buSzPct val="10000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fitza@inf.tu-dresden.d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dud.inf.tu-dresden.d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hyperlink" Target="http://ec.europa.eu/justice/data-protection/document/review2012/com_2012_11_de.pdf" TargetMode="External"/><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hyperlink" Target="http://www.heise.de/newsticker/meldung/Britischer-Medienoekonom-schlaegt-Boersenplatz-fuer-Rechtehandel-vor-1245905.html"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hyperlink" Target="http://www.heise.de/newsticker/meldung/Copyright-Forscher-Das-Urheberrecht-passt-nicht-mehr-1135978.html" TargetMode="External"/><Relationship Id="rId5" Type="http://schemas.openxmlformats.org/officeDocument/2006/relationships/hyperlink" Target="http://www.heise.de/newsticker/meldung/Googles-Think-Tank-stoesst-Debatte-um-neues-Urheberrecht-an-1209532.html" TargetMode="External"/><Relationship Id="rId4" Type="http://schemas.openxmlformats.org/officeDocument/2006/relationships/hyperlink" Target="http://www.heise.de/newsticker/meldung/USA-Amazon-verkauft-mehr-digitale-als-gedruckte-Buecher-1246227.html" TargetMode="Externa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heise.de/tr/artikel/Die-Ethik-Debatte-ist-unnoetig-963020.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cc.gatech.edu/classes/AY2010/cs4002_spri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gi.de/ueber-uns/organisation/unsere-ethischen-leitlinie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acm.org/code-of-ethic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nummernplatzhalter 1"/>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fld id="{5B62AA80-C87C-4401-B53E-DC11EEE93034}" type="slidenum">
              <a:rPr lang="en-US" sz="1400"/>
              <a:pPr eaLnBrk="1" hangingPunct="1"/>
              <a:t>1</a:t>
            </a:fld>
            <a:endParaRPr lang="en-US" sz="1400"/>
          </a:p>
        </p:txBody>
      </p:sp>
      <p:sp>
        <p:nvSpPr>
          <p:cNvPr id="14339" name="Rectangle 9"/>
          <p:cNvSpPr>
            <a:spLocks noChangeArrowheads="1"/>
          </p:cNvSpPr>
          <p:nvPr/>
        </p:nvSpPr>
        <p:spPr bwMode="auto">
          <a:xfrm>
            <a:off x="325438" y="2308225"/>
            <a:ext cx="843915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lgn="ctr" eaLnBrk="0" hangingPunct="0">
              <a:spcBef>
                <a:spcPct val="20000"/>
              </a:spcBef>
              <a:buClr>
                <a:schemeClr val="hlink"/>
              </a:buClr>
              <a:buSzPct val="100000"/>
            </a:pPr>
            <a:r>
              <a:rPr lang="de-DE" sz="3200" b="1" dirty="0"/>
              <a:t>Informatik und Gesellschaft</a:t>
            </a:r>
          </a:p>
          <a:p>
            <a:pPr marL="342900" indent="-342900" algn="ctr" eaLnBrk="0" hangingPunct="0">
              <a:spcBef>
                <a:spcPct val="20000"/>
              </a:spcBef>
              <a:buClr>
                <a:schemeClr val="hlink"/>
              </a:buClr>
              <a:buSzPct val="100000"/>
            </a:pPr>
            <a:r>
              <a:rPr lang="de-DE" sz="3200" b="1" dirty="0"/>
              <a:t>[Computers </a:t>
            </a:r>
            <a:r>
              <a:rPr lang="de-DE" sz="3200" b="1" dirty="0" err="1"/>
              <a:t>and</a:t>
            </a:r>
            <a:r>
              <a:rPr lang="de-DE" sz="3200" b="1" dirty="0"/>
              <a:t> Society]</a:t>
            </a:r>
          </a:p>
        </p:txBody>
      </p:sp>
      <p:sp>
        <p:nvSpPr>
          <p:cNvPr id="14340" name="Text Box 10"/>
          <p:cNvSpPr txBox="1">
            <a:spLocks noChangeArrowheads="1"/>
          </p:cNvSpPr>
          <p:nvPr/>
        </p:nvSpPr>
        <p:spPr bwMode="auto">
          <a:xfrm>
            <a:off x="2498725" y="2982913"/>
            <a:ext cx="16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a:endParaRPr lang="en-US" sz="2000">
              <a:latin typeface="Helvetica" charset="0"/>
            </a:endParaRPr>
          </a:p>
        </p:txBody>
      </p:sp>
      <p:sp>
        <p:nvSpPr>
          <p:cNvPr id="14341" name="Text Box 12"/>
          <p:cNvSpPr txBox="1">
            <a:spLocks noChangeArrowheads="1"/>
          </p:cNvSpPr>
          <p:nvPr/>
        </p:nvSpPr>
        <p:spPr bwMode="auto">
          <a:xfrm>
            <a:off x="460781" y="4756150"/>
            <a:ext cx="815736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a:r>
              <a:rPr lang="de-DE" sz="1800" dirty="0"/>
              <a:t>Stefan Köpsell</a:t>
            </a:r>
          </a:p>
          <a:p>
            <a:pPr algn="ctr"/>
            <a:r>
              <a:rPr lang="de-DE" sz="1400" dirty="0"/>
              <a:t>TU Dresden, Fakultät Informatik, Lehrstuhl Datenschutz &amp; Datensicherheit</a:t>
            </a:r>
          </a:p>
          <a:p>
            <a:pPr algn="ctr"/>
            <a:r>
              <a:rPr lang="en-US" sz="1400" dirty="0"/>
              <a:t>Dresden, </a:t>
            </a:r>
            <a:r>
              <a:rPr lang="en-US" sz="1400" dirty="0" err="1"/>
              <a:t>Nöthnitzer</a:t>
            </a:r>
            <a:r>
              <a:rPr lang="en-US" sz="1400" dirty="0"/>
              <a:t> Str. 46,  </a:t>
            </a:r>
            <a:r>
              <a:rPr lang="en-US" sz="1400" dirty="0" err="1"/>
              <a:t>Raum</a:t>
            </a:r>
            <a:r>
              <a:rPr lang="en-US" sz="1400" dirty="0"/>
              <a:t> 3062</a:t>
            </a:r>
            <a:br>
              <a:rPr lang="de-DE" sz="1400" dirty="0"/>
            </a:br>
            <a:r>
              <a:rPr lang="de-DE" sz="1400" dirty="0"/>
              <a:t>Tel.: +49 351 463-38272, E-Mail: </a:t>
            </a:r>
            <a:r>
              <a:rPr lang="de-DE" sz="1400" dirty="0">
                <a:hlinkClick r:id="rId3"/>
              </a:rPr>
              <a:t>stefan.koepsell@tu-dresden.de</a:t>
            </a:r>
            <a:r>
              <a:rPr lang="de-DE" sz="1400" dirty="0"/>
              <a:t>, </a:t>
            </a:r>
            <a:r>
              <a:rPr lang="de-DE" sz="1400" dirty="0">
                <a:hlinkClick r:id="rId4"/>
              </a:rPr>
              <a:t>https://</a:t>
            </a:r>
            <a:r>
              <a:rPr lang="de-DE" sz="1400" u="sng" dirty="0">
                <a:solidFill>
                  <a:srgbClr val="FF0000"/>
                </a:solidFill>
                <a:hlinkClick r:id="rId4"/>
              </a:rPr>
              <a:t>dud.inf.tu-dresden.de/</a:t>
            </a:r>
            <a:r>
              <a:rPr lang="de-DE" sz="1400" u="sng" dirty="0">
                <a:solidFill>
                  <a:srgbClr val="FF0000"/>
                </a:solidFill>
              </a:rPr>
              <a:t>iug</a:t>
            </a:r>
          </a:p>
          <a:p>
            <a:pPr algn="ctr"/>
            <a:r>
              <a:rPr lang="de-DE" sz="1400" dirty="0"/>
              <a:t>(Folien zur Modellbildung von Andreas Pfitzmann)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Zum Begriff „Gesellschaft“</a:t>
            </a:r>
          </a:p>
        </p:txBody>
      </p:sp>
      <p:sp>
        <p:nvSpPr>
          <p:cNvPr id="3" name="Inhaltsplatzhalter 2"/>
          <p:cNvSpPr>
            <a:spLocks noGrp="1"/>
          </p:cNvSpPr>
          <p:nvPr>
            <p:ph idx="1"/>
          </p:nvPr>
        </p:nvSpPr>
        <p:spPr/>
        <p:txBody>
          <a:bodyPr/>
          <a:lstStyle/>
          <a:p>
            <a:r>
              <a:rPr lang="de-DE" dirty="0"/>
              <a:t>„</a:t>
            </a:r>
            <a:r>
              <a:rPr lang="de-DE" i="1" dirty="0"/>
              <a:t>Die Chance oder der Alptraum, wie Menschen, in ihrer Basisfunktionalität also höhere Säugetiere, human hoffentlich mehr mit als gegeneinander leben können.</a:t>
            </a:r>
            <a:r>
              <a:rPr lang="de-DE" dirty="0"/>
              <a:t>“ [Andreas Pfitzmann, </a:t>
            </a:r>
            <a:r>
              <a:rPr lang="de-DE" dirty="0" err="1"/>
              <a:t>IuG</a:t>
            </a:r>
            <a:r>
              <a:rPr lang="de-DE" dirty="0"/>
              <a:t> Skript]</a:t>
            </a:r>
          </a:p>
          <a:p>
            <a:r>
              <a:rPr lang="de-DE" dirty="0"/>
              <a:t>„</a:t>
            </a:r>
            <a:r>
              <a:rPr lang="de-DE" i="1" dirty="0"/>
              <a:t>zweckgebundene, aus Nützlichkeitserwägungen entstandene, meist in sich gegliederte Gruppe von Menschen, die zusammen leben und arbeiten.</a:t>
            </a:r>
            <a:r>
              <a:rPr lang="de-DE" dirty="0"/>
              <a:t>“ [Großes dt. Wörterbuch, 1973]</a:t>
            </a:r>
          </a:p>
          <a:p>
            <a:r>
              <a:rPr lang="de-DE" dirty="0"/>
              <a:t>Begriffe &amp; Konzepte:</a:t>
            </a:r>
          </a:p>
          <a:p>
            <a:pPr lvl="1"/>
            <a:r>
              <a:rPr lang="de-DE" dirty="0"/>
              <a:t>Gesellschaftssysteme, Gesellschaftsstruktur, Sozialstruktur, Gesellschaftsordnung, pluralistische Gesellschaft, Interessenausgleich, Weltanschauung, Religion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a:t>
            </a:fld>
            <a:endParaRPr lang="en-US"/>
          </a:p>
        </p:txBody>
      </p:sp>
    </p:spTree>
    <p:extLst>
      <p:ext uri="{BB962C8B-B14F-4D97-AF65-F5344CB8AC3E}">
        <p14:creationId xmlns:p14="http://schemas.microsoft.com/office/powerpoint/2010/main" val="11986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Rechtliche Regelungen</a:t>
            </a:r>
          </a:p>
        </p:txBody>
      </p:sp>
      <p:sp>
        <p:nvSpPr>
          <p:cNvPr id="3" name="Inhaltsplatzhalter 2"/>
          <p:cNvSpPr>
            <a:spLocks noGrp="1"/>
          </p:cNvSpPr>
          <p:nvPr>
            <p:ph idx="1"/>
          </p:nvPr>
        </p:nvSpPr>
        <p:spPr>
          <a:xfrm>
            <a:off x="352425" y="925009"/>
            <a:ext cx="8439150" cy="5932991"/>
          </a:xfrm>
        </p:spPr>
        <p:txBody>
          <a:bodyPr/>
          <a:lstStyle/>
          <a:p>
            <a:r>
              <a:rPr lang="de-DE" sz="2000" dirty="0"/>
              <a:t>EG-Richtlinien</a:t>
            </a:r>
          </a:p>
          <a:p>
            <a:pPr lvl="1"/>
            <a:r>
              <a:rPr lang="de-DE" sz="1800" dirty="0"/>
              <a:t>Richtlinie 95/46/EG vom 24. Oktober 1995 zum Schutz natürlicher Personen bei der Verarbeitung personenbezogener Daten und zum freien Datenverkehr (Datenschutzrichtlinie)</a:t>
            </a:r>
          </a:p>
          <a:p>
            <a:pPr lvl="2">
              <a:buFont typeface="Wingdings" panose="05000000000000000000" pitchFamily="2" charset="2"/>
              <a:buChar char="è"/>
            </a:pPr>
            <a:r>
              <a:rPr lang="de-DE" sz="1600" b="1" dirty="0">
                <a:solidFill>
                  <a:srgbClr val="0000FF"/>
                </a:solidFill>
                <a:sym typeface="Wingdings" pitchFamily="2" charset="2"/>
              </a:rPr>
              <a:t>Neuregelung 2011 geplant!</a:t>
            </a:r>
          </a:p>
          <a:p>
            <a:pPr lvl="3">
              <a:buFont typeface="Wingdings" panose="05000000000000000000" pitchFamily="2" charset="2"/>
              <a:buChar char="è"/>
            </a:pPr>
            <a:r>
              <a:rPr lang="de-DE" sz="1400" b="1" dirty="0">
                <a:solidFill>
                  <a:srgbClr val="0000FF"/>
                </a:solidFill>
                <a:sym typeface="Wingdings" pitchFamily="2" charset="2"/>
              </a:rPr>
              <a:t>2016 umgesetzt</a:t>
            </a:r>
          </a:p>
          <a:p>
            <a:pPr lvl="4">
              <a:buFont typeface="Wingdings" panose="05000000000000000000" pitchFamily="2" charset="2"/>
              <a:buChar char="è"/>
            </a:pPr>
            <a:r>
              <a:rPr lang="de-DE" sz="1400" b="1" dirty="0">
                <a:solidFill>
                  <a:srgbClr val="0000FF"/>
                </a:solidFill>
                <a:sym typeface="Wingdings" pitchFamily="2" charset="2"/>
              </a:rPr>
              <a:t>gültig seit 25. Mai 2018</a:t>
            </a:r>
            <a:endParaRPr lang="de-DE" sz="1400" b="1" dirty="0">
              <a:solidFill>
                <a:srgbClr val="0000FF"/>
              </a:solidFill>
            </a:endParaRPr>
          </a:p>
          <a:p>
            <a:pPr lvl="1"/>
            <a:r>
              <a:rPr lang="de-DE" sz="1800" dirty="0"/>
              <a:t>Richtlinie 2002/58/EG vom 12. Juli 2002 über die Verarbeitung personenbezogener Daten und den Schutz der Privatsphäre in der elektronischen Kommunikation</a:t>
            </a:r>
          </a:p>
          <a:p>
            <a:r>
              <a:rPr lang="de-DE" sz="2000" dirty="0"/>
              <a:t>Bundesdatenschutzgesetz</a:t>
            </a:r>
          </a:p>
          <a:p>
            <a:pPr lvl="1"/>
            <a:r>
              <a:rPr lang="de-DE" sz="1800" dirty="0"/>
              <a:t>erste Fassung: 1977</a:t>
            </a:r>
          </a:p>
          <a:p>
            <a:pPr lvl="1"/>
            <a:r>
              <a:rPr lang="de-DE" sz="1800" dirty="0"/>
              <a:t>Neufassung: 2003</a:t>
            </a:r>
          </a:p>
          <a:p>
            <a:pPr lvl="1"/>
            <a:r>
              <a:rPr lang="de-DE" sz="1800" dirty="0"/>
              <a:t>Letzte Änderung: 2019</a:t>
            </a:r>
          </a:p>
          <a:p>
            <a:r>
              <a:rPr lang="de-DE" sz="2000" dirty="0"/>
              <a:t>Landesdatenschutzgesetze</a:t>
            </a:r>
          </a:p>
          <a:p>
            <a:pPr lvl="1"/>
            <a:r>
              <a:rPr lang="de-DE" sz="1800" dirty="0"/>
              <a:t>weltweit erstes Datenschutzgesetz in Hessen 1970</a:t>
            </a:r>
          </a:p>
          <a:p>
            <a:r>
              <a:rPr lang="de-DE" sz="2000" dirty="0"/>
              <a:t>Spezialgesetze</a:t>
            </a:r>
          </a:p>
          <a:p>
            <a:pPr lvl="1"/>
            <a:r>
              <a:rPr lang="de-DE" sz="1800" dirty="0"/>
              <a:t>Telemediengesetz</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100</a:t>
            </a:fld>
            <a:endParaRPr lang="en-US"/>
          </a:p>
        </p:txBody>
      </p:sp>
    </p:spTree>
    <p:extLst>
      <p:ext uri="{BB962C8B-B14F-4D97-AF65-F5344CB8AC3E}">
        <p14:creationId xmlns:p14="http://schemas.microsoft.com/office/powerpoint/2010/main" val="42265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Datenschutzrichtlinie 95/46/EG</a:t>
            </a:r>
          </a:p>
        </p:txBody>
      </p:sp>
      <p:sp>
        <p:nvSpPr>
          <p:cNvPr id="3" name="Inhaltsplatzhalter 2"/>
          <p:cNvSpPr>
            <a:spLocks noGrp="1"/>
          </p:cNvSpPr>
          <p:nvPr>
            <p:ph idx="1"/>
          </p:nvPr>
        </p:nvSpPr>
        <p:spPr/>
        <p:txBody>
          <a:bodyPr/>
          <a:lstStyle/>
          <a:p>
            <a:r>
              <a:rPr lang="de-DE" dirty="0"/>
              <a:t>Anwendungsbereich:</a:t>
            </a:r>
          </a:p>
          <a:p>
            <a:pPr marL="457200" lvl="1" indent="0">
              <a:buNone/>
            </a:pPr>
            <a:r>
              <a:rPr lang="de-DE" dirty="0"/>
              <a:t>„ganz oder teilweise automatisierte Verarbeitung personenbezogener Daten sowie für die nicht automatisierte Verarbeitung personenbezogener Daten, die in einer Datei gespeichert sind oder gespeichert werden sollen.“ [Artikel 3]</a:t>
            </a:r>
          </a:p>
          <a:p>
            <a:pPr lvl="1"/>
            <a:r>
              <a:rPr lang="de-DE" dirty="0"/>
              <a:t>Ausnahme: rein private / familiäre Datenverarbeitung</a:t>
            </a:r>
          </a:p>
          <a:p>
            <a:pPr lvl="2"/>
            <a:endParaRPr lang="de-DE" dirty="0"/>
          </a:p>
          <a:p>
            <a:r>
              <a:rPr lang="de-DE" dirty="0"/>
              <a:t>Regelungsgegenstand:</a:t>
            </a:r>
          </a:p>
          <a:p>
            <a:pPr lvl="1"/>
            <a:r>
              <a:rPr lang="de-DE" dirty="0"/>
              <a:t>Verarbeitung </a:t>
            </a:r>
            <a:r>
              <a:rPr lang="de-DE" i="1" dirty="0"/>
              <a:t>personenbezogener Daten</a:t>
            </a:r>
          </a:p>
          <a:p>
            <a:pPr marL="457200" lvl="1" indent="0">
              <a:buNone/>
            </a:pPr>
            <a:r>
              <a:rPr lang="de-DE" dirty="0">
                <a:sym typeface="Wingdings" pitchFamily="2" charset="2"/>
              </a:rPr>
              <a:t></a:t>
            </a:r>
            <a:r>
              <a:rPr lang="de-DE" dirty="0"/>
              <a:t> „Informationen über eine bestimmte oder </a:t>
            </a:r>
            <a:r>
              <a:rPr lang="de-DE" dirty="0">
                <a:solidFill>
                  <a:srgbClr val="009900"/>
                </a:solidFill>
              </a:rPr>
              <a:t>bestimmbare</a:t>
            </a:r>
            <a:r>
              <a:rPr lang="de-DE" dirty="0"/>
              <a:t> </a:t>
            </a:r>
            <a:r>
              <a:rPr lang="de-DE" dirty="0">
                <a:solidFill>
                  <a:srgbClr val="0000FF"/>
                </a:solidFill>
              </a:rPr>
              <a:t>natürliche</a:t>
            </a:r>
            <a:r>
              <a:rPr lang="de-DE" dirty="0"/>
              <a:t> Person “</a:t>
            </a:r>
            <a:r>
              <a:rPr lang="de-DE" i="1" dirty="0"/>
              <a:t> </a:t>
            </a:r>
            <a:r>
              <a:rPr lang="de-DE" dirty="0"/>
              <a:t>[Artikel 2]</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101</a:t>
            </a:fld>
            <a:endParaRPr lang="en-US"/>
          </a:p>
        </p:txBody>
      </p:sp>
    </p:spTree>
    <p:extLst>
      <p:ext uri="{BB962C8B-B14F-4D97-AF65-F5344CB8AC3E}">
        <p14:creationId xmlns:p14="http://schemas.microsoft.com/office/powerpoint/2010/main" val="2145625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Datenschutzrichtlinie 95/46/EG</a:t>
            </a:r>
          </a:p>
        </p:txBody>
      </p:sp>
      <p:sp>
        <p:nvSpPr>
          <p:cNvPr id="3" name="Inhaltsplatzhalter 2"/>
          <p:cNvSpPr>
            <a:spLocks noGrp="1"/>
          </p:cNvSpPr>
          <p:nvPr>
            <p:ph idx="1"/>
          </p:nvPr>
        </p:nvSpPr>
        <p:spPr>
          <a:xfrm>
            <a:off x="352425" y="839972"/>
            <a:ext cx="8439150" cy="6018028"/>
          </a:xfrm>
        </p:spPr>
        <p:txBody>
          <a:bodyPr/>
          <a:lstStyle/>
          <a:p>
            <a:r>
              <a:rPr lang="de-DE" dirty="0"/>
              <a:t>Grundsätze [Artikel 6]</a:t>
            </a:r>
          </a:p>
          <a:p>
            <a:pPr marL="0" indent="0">
              <a:buNone/>
            </a:pPr>
            <a:r>
              <a:rPr lang="de-DE" dirty="0"/>
              <a:t>„Die Mitgliedstaaten sehen vor, daß personenbezogene Daten</a:t>
            </a:r>
          </a:p>
          <a:p>
            <a:pPr marL="0" indent="0">
              <a:buNone/>
            </a:pPr>
            <a:r>
              <a:rPr lang="de-DE" dirty="0"/>
              <a:t>b) für festgelegte eindeutige und rechtmäßige Zwecke erhoben und nicht in einer mit diesen </a:t>
            </a:r>
            <a:r>
              <a:rPr lang="de-DE" dirty="0">
                <a:solidFill>
                  <a:srgbClr val="0000FF"/>
                </a:solidFill>
              </a:rPr>
              <a:t>Zweckbestimmungen</a:t>
            </a:r>
            <a:r>
              <a:rPr lang="de-DE" dirty="0"/>
              <a:t> nicht zu vereinbarenden Weise weiterverarbeitet werden.</a:t>
            </a:r>
          </a:p>
          <a:p>
            <a:pPr marL="0" indent="0">
              <a:buNone/>
            </a:pPr>
            <a:r>
              <a:rPr lang="de-DE" dirty="0"/>
              <a:t>c) den Zwecken entsprechen, für die sie erhoben und/oder weiterverarbeitet werden, dafür </a:t>
            </a:r>
            <a:r>
              <a:rPr lang="de-DE" dirty="0">
                <a:solidFill>
                  <a:srgbClr val="0000FF"/>
                </a:solidFill>
              </a:rPr>
              <a:t>erheblich</a:t>
            </a:r>
            <a:r>
              <a:rPr lang="de-DE" dirty="0"/>
              <a:t> sind und nicht darüber hinausgehen;</a:t>
            </a:r>
          </a:p>
          <a:p>
            <a:pPr marL="0" indent="0">
              <a:buNone/>
            </a:pPr>
            <a:r>
              <a:rPr lang="de-DE" dirty="0"/>
              <a:t>d) sachlich richtig und, wenn nötig, auf den neuesten Stand gebracht sind; … nichtzutreffende oder unvollständige Daten </a:t>
            </a:r>
            <a:r>
              <a:rPr lang="de-DE" dirty="0">
                <a:solidFill>
                  <a:srgbClr val="0000FF"/>
                </a:solidFill>
              </a:rPr>
              <a:t>gelöscht</a:t>
            </a:r>
            <a:r>
              <a:rPr lang="de-DE" dirty="0"/>
              <a:t> oder </a:t>
            </a:r>
            <a:r>
              <a:rPr lang="de-DE" dirty="0">
                <a:solidFill>
                  <a:srgbClr val="0000FF"/>
                </a:solidFill>
              </a:rPr>
              <a:t>berichtigt</a:t>
            </a:r>
            <a:r>
              <a:rPr lang="de-DE" dirty="0"/>
              <a:t> werden;</a:t>
            </a:r>
          </a:p>
          <a:p>
            <a:pPr marL="0" indent="0">
              <a:buNone/>
            </a:pPr>
            <a:r>
              <a:rPr lang="de-DE" dirty="0"/>
              <a:t>e) nicht länger, als es für die Realisierung der Zwecke, für die sie erhoben oder weiterverarbeitet werden, erforderlich ist, … aufbewahrt werden“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102</a:t>
            </a:fld>
            <a:endParaRPr lang="en-US"/>
          </a:p>
        </p:txBody>
      </p:sp>
    </p:spTree>
    <p:extLst>
      <p:ext uri="{BB962C8B-B14F-4D97-AF65-F5344CB8AC3E}">
        <p14:creationId xmlns:p14="http://schemas.microsoft.com/office/powerpoint/2010/main" val="159483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Datenschutzrichtlinie 95/46/EG</a:t>
            </a:r>
          </a:p>
        </p:txBody>
      </p:sp>
      <p:sp>
        <p:nvSpPr>
          <p:cNvPr id="3" name="Inhaltsplatzhalter 2"/>
          <p:cNvSpPr>
            <a:spLocks noGrp="1"/>
          </p:cNvSpPr>
          <p:nvPr>
            <p:ph idx="1"/>
          </p:nvPr>
        </p:nvSpPr>
        <p:spPr>
          <a:xfrm>
            <a:off x="352425" y="839972"/>
            <a:ext cx="8439150" cy="6018028"/>
          </a:xfrm>
        </p:spPr>
        <p:txBody>
          <a:bodyPr>
            <a:normAutofit fontScale="92500" lnSpcReduction="10000"/>
          </a:bodyPr>
          <a:lstStyle/>
          <a:p>
            <a:r>
              <a:rPr lang="de-DE" dirty="0"/>
              <a:t>Verbot mit Erlaubnisvorbehalt [Artikel 7]</a:t>
            </a:r>
          </a:p>
          <a:p>
            <a:pPr marL="0" indent="0">
              <a:buNone/>
            </a:pPr>
            <a:r>
              <a:rPr lang="de-DE" dirty="0"/>
              <a:t>„Die Mitgliedstaaten sehen vor, daß die Verarbeitung personenbezogener Daten lediglich erfolgen darf, wenn …</a:t>
            </a:r>
          </a:p>
          <a:p>
            <a:pPr marL="0" indent="0">
              <a:buNone/>
            </a:pPr>
            <a:r>
              <a:rPr lang="de-DE" dirty="0"/>
              <a:t>a) Die betroffene Person hat ohne jeden Zweifel ihre </a:t>
            </a:r>
            <a:r>
              <a:rPr lang="de-DE" b="1" dirty="0">
                <a:solidFill>
                  <a:srgbClr val="0000FF"/>
                </a:solidFill>
              </a:rPr>
              <a:t>Einwilligung</a:t>
            </a:r>
            <a:r>
              <a:rPr lang="de-DE" dirty="0"/>
              <a:t> gegeben;</a:t>
            </a:r>
          </a:p>
          <a:p>
            <a:pPr marL="0" indent="0">
              <a:buNone/>
            </a:pPr>
            <a:r>
              <a:rPr lang="de-DE" dirty="0"/>
              <a:t>b) </a:t>
            </a:r>
            <a:r>
              <a:rPr lang="de-DE" dirty="0">
                <a:solidFill>
                  <a:srgbClr val="0000FF"/>
                </a:solidFill>
              </a:rPr>
              <a:t>erforderlich</a:t>
            </a:r>
            <a:r>
              <a:rPr lang="de-DE" dirty="0"/>
              <a:t> für die </a:t>
            </a:r>
            <a:r>
              <a:rPr lang="de-DE" dirty="0">
                <a:solidFill>
                  <a:srgbClr val="0000FF"/>
                </a:solidFill>
              </a:rPr>
              <a:t>Erfüllung</a:t>
            </a:r>
            <a:r>
              <a:rPr lang="de-DE" dirty="0"/>
              <a:t> eines </a:t>
            </a:r>
            <a:r>
              <a:rPr lang="de-DE" dirty="0">
                <a:solidFill>
                  <a:srgbClr val="0000FF"/>
                </a:solidFill>
              </a:rPr>
              <a:t>Vertrags</a:t>
            </a:r>
            <a:r>
              <a:rPr lang="de-DE" dirty="0"/>
              <a:t>,</a:t>
            </a:r>
          </a:p>
          <a:p>
            <a:pPr marL="0" indent="0">
              <a:buNone/>
            </a:pPr>
            <a:r>
              <a:rPr lang="de-DE" dirty="0"/>
              <a:t>c) die Verarbeitung ist für die Erfüllung einer </a:t>
            </a:r>
            <a:r>
              <a:rPr lang="de-DE" dirty="0">
                <a:solidFill>
                  <a:srgbClr val="0000FF"/>
                </a:solidFill>
              </a:rPr>
              <a:t>rechtlichen Verpflichtung </a:t>
            </a:r>
            <a:r>
              <a:rPr lang="de-DE" dirty="0"/>
              <a:t>erforderlich, der der für die Verarbeitung Verantwortliche unterliegt;</a:t>
            </a:r>
          </a:p>
          <a:p>
            <a:pPr marL="0" indent="0">
              <a:buNone/>
            </a:pPr>
            <a:r>
              <a:rPr lang="de-DE" dirty="0"/>
              <a:t>d) </a:t>
            </a:r>
            <a:r>
              <a:rPr lang="de-DE" dirty="0">
                <a:solidFill>
                  <a:srgbClr val="0000FF"/>
                </a:solidFill>
              </a:rPr>
              <a:t>erforderlich</a:t>
            </a:r>
            <a:r>
              <a:rPr lang="de-DE" dirty="0"/>
              <a:t> für die Wahrung </a:t>
            </a:r>
            <a:r>
              <a:rPr lang="de-DE" dirty="0">
                <a:solidFill>
                  <a:srgbClr val="0000FF"/>
                </a:solidFill>
              </a:rPr>
              <a:t>lebenswichtiger</a:t>
            </a:r>
            <a:r>
              <a:rPr lang="de-DE" dirty="0"/>
              <a:t> </a:t>
            </a:r>
            <a:r>
              <a:rPr lang="de-DE" dirty="0">
                <a:solidFill>
                  <a:srgbClr val="0000FF"/>
                </a:solidFill>
              </a:rPr>
              <a:t>Interessen</a:t>
            </a:r>
            <a:r>
              <a:rPr lang="de-DE" dirty="0"/>
              <a:t> der betroffenen Person</a:t>
            </a:r>
          </a:p>
          <a:p>
            <a:pPr marL="0" indent="0">
              <a:buNone/>
            </a:pPr>
            <a:r>
              <a:rPr lang="de-DE" dirty="0"/>
              <a:t>e) </a:t>
            </a:r>
            <a:r>
              <a:rPr lang="de-DE" dirty="0">
                <a:solidFill>
                  <a:srgbClr val="0000FF"/>
                </a:solidFill>
              </a:rPr>
              <a:t>erforderlich</a:t>
            </a:r>
            <a:r>
              <a:rPr lang="de-DE" dirty="0"/>
              <a:t> für die Wahrnehmung einer Aufgabe, die im </a:t>
            </a:r>
            <a:r>
              <a:rPr lang="de-DE" dirty="0">
                <a:solidFill>
                  <a:srgbClr val="0000FF"/>
                </a:solidFill>
              </a:rPr>
              <a:t>öffentlichen</a:t>
            </a:r>
            <a:r>
              <a:rPr lang="de-DE" dirty="0"/>
              <a:t> </a:t>
            </a:r>
            <a:r>
              <a:rPr lang="de-DE" dirty="0">
                <a:solidFill>
                  <a:srgbClr val="0000FF"/>
                </a:solidFill>
              </a:rPr>
              <a:t>Interesse</a:t>
            </a:r>
            <a:r>
              <a:rPr lang="de-DE" dirty="0"/>
              <a:t> liegt </a:t>
            </a:r>
          </a:p>
          <a:p>
            <a:pPr marL="0" indent="0">
              <a:buNone/>
            </a:pPr>
            <a:r>
              <a:rPr lang="de-DE" dirty="0"/>
              <a:t>f) </a:t>
            </a:r>
            <a:r>
              <a:rPr lang="de-DE" dirty="0">
                <a:solidFill>
                  <a:srgbClr val="0000FF"/>
                </a:solidFill>
              </a:rPr>
              <a:t>erforderlich</a:t>
            </a:r>
            <a:r>
              <a:rPr lang="de-DE" dirty="0"/>
              <a:t> zur Verwirklichung des </a:t>
            </a:r>
            <a:r>
              <a:rPr lang="de-DE" dirty="0">
                <a:solidFill>
                  <a:srgbClr val="0000FF"/>
                </a:solidFill>
              </a:rPr>
              <a:t>berechtigten</a:t>
            </a:r>
            <a:r>
              <a:rPr lang="de-DE" dirty="0"/>
              <a:t> </a:t>
            </a:r>
            <a:r>
              <a:rPr lang="de-DE" dirty="0">
                <a:solidFill>
                  <a:srgbClr val="0000FF"/>
                </a:solidFill>
              </a:rPr>
              <a:t>Interesses</a:t>
            </a:r>
            <a:r>
              <a:rPr lang="de-DE" dirty="0"/>
              <a:t>, …  von … den </a:t>
            </a:r>
            <a:r>
              <a:rPr lang="de-DE" dirty="0">
                <a:solidFill>
                  <a:srgbClr val="0000FF"/>
                </a:solidFill>
              </a:rPr>
              <a:t>Dritten</a:t>
            </a:r>
            <a:r>
              <a:rPr lang="de-DE" dirty="0"/>
              <a:t> …, denen die Daten übermittelt werden, sofern nicht das Interesse oder die Grundrechte und Grundfreiheiten der betroffenen Person, … , überwiegen.“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103</a:t>
            </a:fld>
            <a:endParaRPr lang="en-US"/>
          </a:p>
        </p:txBody>
      </p:sp>
    </p:spTree>
    <p:extLst>
      <p:ext uri="{BB962C8B-B14F-4D97-AF65-F5344CB8AC3E}">
        <p14:creationId xmlns:p14="http://schemas.microsoft.com/office/powerpoint/2010/main" val="1358167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Datenschutzrichtlinie 95/46/EG</a:t>
            </a:r>
          </a:p>
        </p:txBody>
      </p:sp>
      <p:sp>
        <p:nvSpPr>
          <p:cNvPr id="3" name="Inhaltsplatzhalter 2"/>
          <p:cNvSpPr>
            <a:spLocks noGrp="1"/>
          </p:cNvSpPr>
          <p:nvPr>
            <p:ph idx="1"/>
          </p:nvPr>
        </p:nvSpPr>
        <p:spPr>
          <a:xfrm>
            <a:off x="352425" y="839972"/>
            <a:ext cx="8439150" cy="6018028"/>
          </a:xfrm>
        </p:spPr>
        <p:txBody>
          <a:bodyPr>
            <a:normAutofit/>
          </a:bodyPr>
          <a:lstStyle/>
          <a:p>
            <a:r>
              <a:rPr lang="de-DE" dirty="0"/>
              <a:t>Besonders schützenswerte Daten [Artikel 8]</a:t>
            </a:r>
          </a:p>
          <a:p>
            <a:pPr marL="0" indent="0">
              <a:buNone/>
            </a:pPr>
            <a:r>
              <a:rPr lang="de-DE" dirty="0"/>
              <a:t>„Die Mitgliedstaaten untersagen die Verarbeitung personenbezogener Daten, aus denen die </a:t>
            </a:r>
          </a:p>
          <a:p>
            <a:pPr lvl="1"/>
            <a:r>
              <a:rPr lang="de-DE" dirty="0">
                <a:solidFill>
                  <a:srgbClr val="0000FF"/>
                </a:solidFill>
              </a:rPr>
              <a:t>rassische</a:t>
            </a:r>
            <a:r>
              <a:rPr lang="de-DE" dirty="0"/>
              <a:t> und </a:t>
            </a:r>
            <a:r>
              <a:rPr lang="de-DE" dirty="0">
                <a:solidFill>
                  <a:srgbClr val="0000FF"/>
                </a:solidFill>
              </a:rPr>
              <a:t>ethnische</a:t>
            </a:r>
            <a:r>
              <a:rPr lang="de-DE" dirty="0"/>
              <a:t> </a:t>
            </a:r>
            <a:r>
              <a:rPr lang="de-DE" dirty="0">
                <a:solidFill>
                  <a:srgbClr val="0000FF"/>
                </a:solidFill>
              </a:rPr>
              <a:t>Herkunft</a:t>
            </a:r>
            <a:r>
              <a:rPr lang="de-DE" dirty="0"/>
              <a:t>,</a:t>
            </a:r>
          </a:p>
          <a:p>
            <a:pPr lvl="1"/>
            <a:r>
              <a:rPr lang="de-DE" dirty="0">
                <a:solidFill>
                  <a:srgbClr val="0000FF"/>
                </a:solidFill>
              </a:rPr>
              <a:t>politische Meinungen</a:t>
            </a:r>
            <a:r>
              <a:rPr lang="de-DE" dirty="0"/>
              <a:t>, </a:t>
            </a:r>
          </a:p>
          <a:p>
            <a:pPr lvl="1"/>
            <a:r>
              <a:rPr lang="de-DE" dirty="0">
                <a:solidFill>
                  <a:srgbClr val="0000FF"/>
                </a:solidFill>
              </a:rPr>
              <a:t>religiöse</a:t>
            </a:r>
            <a:r>
              <a:rPr lang="de-DE" dirty="0"/>
              <a:t> oder </a:t>
            </a:r>
            <a:r>
              <a:rPr lang="de-DE" dirty="0">
                <a:solidFill>
                  <a:srgbClr val="0000FF"/>
                </a:solidFill>
              </a:rPr>
              <a:t>philosophische</a:t>
            </a:r>
            <a:r>
              <a:rPr lang="de-DE" dirty="0"/>
              <a:t> </a:t>
            </a:r>
            <a:r>
              <a:rPr lang="de-DE" dirty="0">
                <a:solidFill>
                  <a:srgbClr val="0000FF"/>
                </a:solidFill>
              </a:rPr>
              <a:t>Überzeugungen</a:t>
            </a:r>
            <a:r>
              <a:rPr lang="de-DE" dirty="0"/>
              <a:t> oder </a:t>
            </a:r>
          </a:p>
          <a:p>
            <a:pPr lvl="1"/>
            <a:r>
              <a:rPr lang="de-DE" dirty="0"/>
              <a:t>die </a:t>
            </a:r>
            <a:r>
              <a:rPr lang="de-DE" dirty="0">
                <a:solidFill>
                  <a:srgbClr val="0000FF"/>
                </a:solidFill>
              </a:rPr>
              <a:t>Gewerkschaftszugehörigkeit</a:t>
            </a:r>
            <a:r>
              <a:rPr lang="de-DE" dirty="0"/>
              <a:t> hervorgehen, sowie von Daten über </a:t>
            </a:r>
          </a:p>
          <a:p>
            <a:pPr lvl="1"/>
            <a:r>
              <a:rPr lang="de-DE" dirty="0">
                <a:solidFill>
                  <a:srgbClr val="0000FF"/>
                </a:solidFill>
              </a:rPr>
              <a:t>Gesundheit</a:t>
            </a:r>
            <a:r>
              <a:rPr lang="de-DE" dirty="0"/>
              <a:t> oder </a:t>
            </a:r>
          </a:p>
          <a:p>
            <a:pPr lvl="1"/>
            <a:r>
              <a:rPr lang="de-DE" dirty="0"/>
              <a:t>Sexualleben.“</a:t>
            </a:r>
          </a:p>
          <a:p>
            <a:r>
              <a:rPr lang="de-DE" dirty="0">
                <a:sym typeface="Wingdings" pitchFamily="2" charset="2"/>
              </a:rPr>
              <a:t> Verarbeitung jedoch unter bestimmten Umständen möglich; insbesondere:</a:t>
            </a:r>
          </a:p>
          <a:p>
            <a:pPr lvl="1"/>
            <a:r>
              <a:rPr lang="de-DE" dirty="0">
                <a:sym typeface="Wingdings" pitchFamily="2" charset="2"/>
              </a:rPr>
              <a:t>Einwilligung</a:t>
            </a: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104</a:t>
            </a:fld>
            <a:endParaRPr lang="en-US"/>
          </a:p>
        </p:txBody>
      </p:sp>
    </p:spTree>
    <p:extLst>
      <p:ext uri="{BB962C8B-B14F-4D97-AF65-F5344CB8AC3E}">
        <p14:creationId xmlns:p14="http://schemas.microsoft.com/office/powerpoint/2010/main" val="42360351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Datenschutzrichtlinie 95/46/EG</a:t>
            </a:r>
          </a:p>
        </p:txBody>
      </p:sp>
      <p:sp>
        <p:nvSpPr>
          <p:cNvPr id="3" name="Inhaltsplatzhalter 2"/>
          <p:cNvSpPr>
            <a:spLocks noGrp="1"/>
          </p:cNvSpPr>
          <p:nvPr>
            <p:ph idx="1"/>
          </p:nvPr>
        </p:nvSpPr>
        <p:spPr>
          <a:xfrm>
            <a:off x="352425" y="839972"/>
            <a:ext cx="8439150" cy="6018028"/>
          </a:xfrm>
        </p:spPr>
        <p:txBody>
          <a:bodyPr>
            <a:noAutofit/>
          </a:bodyPr>
          <a:lstStyle/>
          <a:p>
            <a:r>
              <a:rPr lang="de-DE" dirty="0"/>
              <a:t>Informationsrecht [Artikel 10, 11]</a:t>
            </a:r>
          </a:p>
          <a:p>
            <a:pPr lvl="1"/>
            <a:r>
              <a:rPr lang="de-DE" dirty="0"/>
              <a:t>Identität des für die Verarbeitung Verantwortlichen</a:t>
            </a:r>
          </a:p>
          <a:p>
            <a:pPr lvl="1"/>
            <a:r>
              <a:rPr lang="de-DE" dirty="0"/>
              <a:t>Zweckbestimmungen</a:t>
            </a:r>
          </a:p>
          <a:p>
            <a:pPr lvl="1"/>
            <a:r>
              <a:rPr lang="de-DE" dirty="0"/>
              <a:t>Empfänger der Daten</a:t>
            </a:r>
          </a:p>
          <a:p>
            <a:r>
              <a:rPr lang="de-DE" dirty="0"/>
              <a:t>Auskunftsrecht [Artikel 12]</a:t>
            </a:r>
          </a:p>
          <a:p>
            <a:r>
              <a:rPr lang="de-DE" dirty="0"/>
              <a:t>Widerspruchsrecht [Artikel 14]</a:t>
            </a:r>
          </a:p>
          <a:p>
            <a:r>
              <a:rPr lang="de-DE" dirty="0">
                <a:solidFill>
                  <a:srgbClr val="0000FF"/>
                </a:solidFill>
              </a:rPr>
              <a:t>Automatisierte Einzelentscheidungen </a:t>
            </a:r>
            <a:r>
              <a:rPr lang="de-DE" dirty="0"/>
              <a:t>zum Zwecke der Bewertung einzelner Aspekte einer Person wie beispielsweise ihrer beruflichen Leistungsfähigkeit, ihrer Kreditwürdigkeit, ihrer Zuverlässigkeit oder ihres Verhaltens </a:t>
            </a:r>
            <a:r>
              <a:rPr lang="de-DE" dirty="0">
                <a:solidFill>
                  <a:srgbClr val="0000FF"/>
                </a:solidFill>
              </a:rPr>
              <a:t>sind unzulässig </a:t>
            </a:r>
            <a:r>
              <a:rPr lang="de-DE" dirty="0"/>
              <a:t>[Artikel 15]</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105</a:t>
            </a:fld>
            <a:endParaRPr lang="en-US"/>
          </a:p>
        </p:txBody>
      </p:sp>
    </p:spTree>
    <p:extLst>
      <p:ext uri="{BB962C8B-B14F-4D97-AF65-F5344CB8AC3E}">
        <p14:creationId xmlns:p14="http://schemas.microsoft.com/office/powerpoint/2010/main" val="14235458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Datenschutzrichtlinie 95/46/EG</a:t>
            </a:r>
          </a:p>
        </p:txBody>
      </p:sp>
      <p:sp>
        <p:nvSpPr>
          <p:cNvPr id="3" name="Inhaltsplatzhalter 2"/>
          <p:cNvSpPr>
            <a:spLocks noGrp="1"/>
          </p:cNvSpPr>
          <p:nvPr>
            <p:ph idx="1"/>
          </p:nvPr>
        </p:nvSpPr>
        <p:spPr>
          <a:xfrm>
            <a:off x="352425" y="839972"/>
            <a:ext cx="8439150" cy="6018028"/>
          </a:xfrm>
        </p:spPr>
        <p:txBody>
          <a:bodyPr>
            <a:noAutofit/>
          </a:bodyPr>
          <a:lstStyle/>
          <a:p>
            <a:r>
              <a:rPr lang="de-DE" dirty="0"/>
              <a:t>Meldepflicht und Vorabkontrolle vor Verarbeitung personenbezogener Daten [Artikel 18, 19, 20]</a:t>
            </a:r>
          </a:p>
          <a:p>
            <a:r>
              <a:rPr lang="de-DE" dirty="0"/>
              <a:t>Übermittlung personenbezogener Daten in ein Drittland nur zulässig, wenn dieses Drittland ein angemessenes Schutzniveau gewährleistet [Artikel 25]</a:t>
            </a:r>
          </a:p>
          <a:p>
            <a:r>
              <a:rPr lang="de-DE" dirty="0"/>
              <a:t>öffentliche Kontrollstelle für den Datenschutz [Artikel 28]</a:t>
            </a:r>
          </a:p>
          <a:p>
            <a:pPr lvl="1"/>
            <a:r>
              <a:rPr lang="de-DE" dirty="0"/>
              <a:t>völlige Unabhängigkeit</a:t>
            </a:r>
          </a:p>
          <a:p>
            <a:pPr lvl="1"/>
            <a:r>
              <a:rPr lang="de-DE" dirty="0"/>
              <a:t>Untersuchungsbefugnisse, wirksame Einwirkungsbefugnisse, Klagerecht</a:t>
            </a:r>
          </a:p>
          <a:p>
            <a:r>
              <a:rPr lang="de-DE" dirty="0"/>
              <a:t>europäische Datenschutzgruppe [Artikel 29, Artikel 30]</a:t>
            </a:r>
          </a:p>
          <a:p>
            <a:pPr lvl="1"/>
            <a:r>
              <a:rPr lang="en-GB" dirty="0"/>
              <a:t>Article 29 Working Party</a:t>
            </a:r>
          </a:p>
          <a:p>
            <a:pPr lvl="1"/>
            <a:r>
              <a:rPr lang="de-DE" dirty="0"/>
              <a:t>unabhängig</a:t>
            </a:r>
          </a:p>
          <a:p>
            <a:pPr lvl="1"/>
            <a:r>
              <a:rPr lang="de-DE" dirty="0"/>
              <a:t>umfangreiche beratende und überwachende Funktion zu allen Fragen des Datenschutzes</a:t>
            </a:r>
          </a:p>
          <a:p>
            <a:pPr lvl="1"/>
            <a:r>
              <a:rPr lang="de-DE" dirty="0"/>
              <a:t>1 Vertreter pro Mitgliedsstaat + 1 Vertreter der EU-Kommission + 1 Vertreter der EU-Datenschutzbehörde</a:t>
            </a:r>
          </a:p>
          <a:p>
            <a:pPr marL="0" indent="0">
              <a:buNone/>
            </a:pP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106</a:t>
            </a:fld>
            <a:endParaRPr lang="en-US"/>
          </a:p>
        </p:txBody>
      </p:sp>
    </p:spTree>
    <p:extLst>
      <p:ext uri="{BB962C8B-B14F-4D97-AF65-F5344CB8AC3E}">
        <p14:creationId xmlns:p14="http://schemas.microsoft.com/office/powerpoint/2010/main" val="823806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Datenschutz-Grund</a:t>
            </a:r>
            <a:r>
              <a:rPr lang="de-DE" dirty="0">
                <a:solidFill>
                  <a:srgbClr val="FF0000"/>
                </a:solidFill>
              </a:rPr>
              <a:t>verordnung</a:t>
            </a:r>
            <a:endParaRPr lang="en-US" dirty="0">
              <a:solidFill>
                <a:srgbClr val="FF0000"/>
              </a:solidFill>
            </a:endParaRPr>
          </a:p>
        </p:txBody>
      </p:sp>
      <p:sp>
        <p:nvSpPr>
          <p:cNvPr id="3" name="Inhaltsplatzhalter 2"/>
          <p:cNvSpPr>
            <a:spLocks noGrp="1"/>
          </p:cNvSpPr>
          <p:nvPr>
            <p:ph idx="1"/>
          </p:nvPr>
        </p:nvSpPr>
        <p:spPr>
          <a:xfrm>
            <a:off x="352425" y="762000"/>
            <a:ext cx="8439150" cy="6016978"/>
          </a:xfrm>
        </p:spPr>
        <p:txBody>
          <a:bodyPr/>
          <a:lstStyle/>
          <a:p>
            <a:r>
              <a:rPr lang="de-DE" sz="1800" dirty="0"/>
              <a:t>„</a:t>
            </a:r>
            <a:r>
              <a:rPr lang="de-DE" sz="1800" i="1" dirty="0"/>
              <a:t>VERORDNUNG (EU) zum Schutz natürlicher Personen bei der Verarbeitung personenbezogener Daten, zum freien Datenverkehr und zur Aufhebung der Richtlinie 95/46/EG</a:t>
            </a:r>
            <a:r>
              <a:rPr lang="de-DE" sz="1800" dirty="0"/>
              <a:t>“</a:t>
            </a:r>
          </a:p>
          <a:p>
            <a:pPr lvl="1"/>
            <a:r>
              <a:rPr lang="de-DE" sz="1400" dirty="0"/>
              <a:t>angenommen durch EU-Parlament am 14. April 2016</a:t>
            </a:r>
          </a:p>
          <a:p>
            <a:r>
              <a:rPr lang="de-DE" sz="1800" dirty="0"/>
              <a:t>veröffentlicht: 5. Mai 2016 (L 119/1)</a:t>
            </a:r>
          </a:p>
          <a:p>
            <a:r>
              <a:rPr lang="de-DE" sz="1800" dirty="0"/>
              <a:t>Inkrafttreten: 5. Mai 2016 + 20 Tage = 25. Mai 2016 </a:t>
            </a:r>
          </a:p>
          <a:p>
            <a:r>
              <a:rPr lang="de-DE" sz="1800" dirty="0"/>
              <a:t>Gültigkeit:  25. Mai 2016 + 2 Jahre = </a:t>
            </a:r>
            <a:r>
              <a:rPr lang="de-DE" sz="1800" b="1" dirty="0"/>
              <a:t>25. Mai 2018</a:t>
            </a:r>
          </a:p>
          <a:p>
            <a:r>
              <a:rPr lang="de-DE" sz="1800" dirty="0"/>
              <a:t>Neuerungen / Besonderheiten:</a:t>
            </a:r>
          </a:p>
          <a:p>
            <a:pPr lvl="1"/>
            <a:r>
              <a:rPr lang="de-DE" sz="1800" dirty="0"/>
              <a:t>Artikel 17 „Recht auf Löschung ("Recht auf </a:t>
            </a:r>
            <a:r>
              <a:rPr lang="de-DE" sz="1800" dirty="0" err="1"/>
              <a:t>Vergessenwerden</a:t>
            </a:r>
            <a:r>
              <a:rPr lang="de-DE" sz="1800" dirty="0"/>
              <a:t>") “</a:t>
            </a:r>
          </a:p>
          <a:p>
            <a:pPr lvl="1"/>
            <a:r>
              <a:rPr lang="de-DE" sz="1800" dirty="0"/>
              <a:t>Artikel 20 „Recht auf Datenübertragbarkeit “</a:t>
            </a:r>
          </a:p>
          <a:p>
            <a:pPr lvl="2"/>
            <a:r>
              <a:rPr lang="de-DE" sz="1600" dirty="0"/>
              <a:t>Vermeidung von „Lock-in“ Effekten</a:t>
            </a:r>
          </a:p>
          <a:p>
            <a:pPr lvl="1"/>
            <a:r>
              <a:rPr lang="de-DE" sz="1800" dirty="0"/>
              <a:t>Artikel 25 „Datenschutz durch Technikgestaltung und durch datenschutzfreundliche Voreinstellungen“</a:t>
            </a:r>
          </a:p>
          <a:p>
            <a:pPr lvl="1"/>
            <a:r>
              <a:rPr lang="de-DE" sz="1800" dirty="0"/>
              <a:t>Artikel 33 „Meldung von Verletzungen des Schutzes personenbezogener Daten an die Aufsichtsbehörde“</a:t>
            </a:r>
          </a:p>
          <a:p>
            <a:pPr lvl="2"/>
            <a:r>
              <a:rPr lang="de-DE" sz="1600" dirty="0"/>
              <a:t>ggf. einschließlich Benachrichtigung der Betroffenen</a:t>
            </a:r>
          </a:p>
          <a:p>
            <a:pPr lvl="1"/>
            <a:r>
              <a:rPr lang="de-DE" sz="1800" dirty="0"/>
              <a:t>Artikel 33 „</a:t>
            </a:r>
            <a:r>
              <a:rPr lang="de-DE" sz="1800" dirty="0">
                <a:solidFill>
                  <a:srgbClr val="0033CC"/>
                </a:solidFill>
              </a:rPr>
              <a:t>Datenschutz-Folgenabschätzung</a:t>
            </a:r>
            <a:r>
              <a:rPr lang="de-DE" sz="1800" dirty="0"/>
              <a:t>“</a:t>
            </a:r>
          </a:p>
          <a:p>
            <a:pPr lvl="1"/>
            <a:r>
              <a:rPr lang="de-DE" sz="1800" dirty="0"/>
              <a:t>Artikel 77 „Recht auf Beschwerde bei einer Aufsichtsbehörde “</a:t>
            </a:r>
          </a:p>
          <a:p>
            <a:pPr lvl="2"/>
            <a:r>
              <a:rPr lang="de-DE" sz="1600" dirty="0"/>
              <a:t>„</a:t>
            </a:r>
            <a:r>
              <a:rPr lang="de-DE" sz="1600" dirty="0" err="1"/>
              <a:t>One</a:t>
            </a:r>
            <a:r>
              <a:rPr lang="de-DE" sz="1600" dirty="0"/>
              <a:t>-Stop-Shop“ </a:t>
            </a:r>
            <a:endParaRPr lang="en-US" sz="1600"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107</a:t>
            </a:fld>
            <a:endParaRPr lang="en-US"/>
          </a:p>
        </p:txBody>
      </p:sp>
    </p:spTree>
    <p:extLst>
      <p:ext uri="{BB962C8B-B14F-4D97-AF65-F5344CB8AC3E}">
        <p14:creationId xmlns:p14="http://schemas.microsoft.com/office/powerpoint/2010/main" val="2325939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Bundesdatenschutzgesetz</a:t>
            </a:r>
          </a:p>
        </p:txBody>
      </p:sp>
      <p:sp>
        <p:nvSpPr>
          <p:cNvPr id="3" name="Inhaltsplatzhalter 2"/>
          <p:cNvSpPr>
            <a:spLocks noGrp="1"/>
          </p:cNvSpPr>
          <p:nvPr>
            <p:ph idx="1"/>
          </p:nvPr>
        </p:nvSpPr>
        <p:spPr/>
        <p:txBody>
          <a:bodyPr/>
          <a:lstStyle/>
          <a:p>
            <a:r>
              <a:rPr lang="de-DE" dirty="0"/>
              <a:t>Verpflichtete:</a:t>
            </a:r>
          </a:p>
          <a:p>
            <a:pPr lvl="1"/>
            <a:r>
              <a:rPr lang="de-DE" dirty="0"/>
              <a:t>öffentliche Stellen des Bundes</a:t>
            </a:r>
          </a:p>
          <a:p>
            <a:pPr lvl="1"/>
            <a:r>
              <a:rPr lang="de-DE" dirty="0"/>
              <a:t>öffentliche Stellen der Länder (falls keine Regelungen im Landesdatenschutzgesetz)</a:t>
            </a:r>
          </a:p>
          <a:p>
            <a:pPr lvl="1"/>
            <a:r>
              <a:rPr lang="de-DE" dirty="0"/>
              <a:t>nicht-öffentliche Stellen</a:t>
            </a:r>
          </a:p>
          <a:p>
            <a:pPr lvl="2"/>
            <a:r>
              <a:rPr lang="de-DE" dirty="0"/>
              <a:t>natürliche und juristische Personen</a:t>
            </a:r>
          </a:p>
          <a:p>
            <a:pPr lvl="2"/>
            <a:r>
              <a:rPr lang="de-DE" dirty="0"/>
              <a:t>Ausnahme: rein private / familiäre Datenverarbeitung</a:t>
            </a:r>
          </a:p>
          <a:p>
            <a:pPr lvl="2"/>
            <a:endParaRPr lang="de-DE" dirty="0"/>
          </a:p>
          <a:p>
            <a:r>
              <a:rPr lang="de-DE" dirty="0"/>
              <a:t>Regelungsgegenstand:</a:t>
            </a:r>
          </a:p>
          <a:p>
            <a:pPr lvl="1"/>
            <a:r>
              <a:rPr lang="de-DE" dirty="0"/>
              <a:t>Verarbeitung </a:t>
            </a:r>
            <a:r>
              <a:rPr lang="de-DE" i="1" dirty="0"/>
              <a:t>personenbezogener Daten</a:t>
            </a:r>
          </a:p>
          <a:p>
            <a:pPr lvl="1"/>
            <a:r>
              <a:rPr lang="de-DE" i="1" dirty="0"/>
              <a:t>„Personenbezogene Daten sind Einzelangaben über persönliche oder sachliche Verhältnisse einer bestimmten oder </a:t>
            </a:r>
            <a:r>
              <a:rPr lang="de-DE" b="1" i="1" dirty="0">
                <a:solidFill>
                  <a:srgbClr val="0033CC"/>
                </a:solidFill>
              </a:rPr>
              <a:t>bestimmbaren </a:t>
            </a:r>
            <a:r>
              <a:rPr lang="de-DE" b="1" i="1" dirty="0">
                <a:solidFill>
                  <a:srgbClr val="009900"/>
                </a:solidFill>
              </a:rPr>
              <a:t>natürlichen</a:t>
            </a:r>
            <a:r>
              <a:rPr lang="de-DE" i="1" dirty="0">
                <a:solidFill>
                  <a:srgbClr val="009900"/>
                </a:solidFill>
              </a:rPr>
              <a:t> </a:t>
            </a:r>
            <a:r>
              <a:rPr lang="de-DE" i="1" dirty="0"/>
              <a:t>Person (Betroffener). “ </a:t>
            </a:r>
            <a:r>
              <a:rPr lang="de-DE" dirty="0"/>
              <a:t>[§3 (1) BDSG]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108</a:t>
            </a:fld>
            <a:endParaRPr lang="en-US"/>
          </a:p>
        </p:txBody>
      </p:sp>
    </p:spTree>
    <p:extLst>
      <p:ext uri="{BB962C8B-B14F-4D97-AF65-F5344CB8AC3E}">
        <p14:creationId xmlns:p14="http://schemas.microsoft.com/office/powerpoint/2010/main" val="242713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Bundesdatenschutzgesetz</a:t>
            </a:r>
          </a:p>
        </p:txBody>
      </p:sp>
      <p:sp>
        <p:nvSpPr>
          <p:cNvPr id="3" name="Inhaltsplatzhalter 2"/>
          <p:cNvSpPr>
            <a:spLocks noGrp="1"/>
          </p:cNvSpPr>
          <p:nvPr>
            <p:ph idx="1"/>
          </p:nvPr>
        </p:nvSpPr>
        <p:spPr/>
        <p:txBody>
          <a:bodyPr/>
          <a:lstStyle/>
          <a:p>
            <a:r>
              <a:rPr lang="de-DE" dirty="0"/>
              <a:t>Grundprinzipien:</a:t>
            </a:r>
          </a:p>
          <a:p>
            <a:pPr lvl="1"/>
            <a:r>
              <a:rPr lang="de-DE" dirty="0"/>
              <a:t>Datenvermeidung und Datensparsamkeit [§3a BDSG]</a:t>
            </a:r>
          </a:p>
          <a:p>
            <a:pPr lvl="1"/>
            <a:endParaRPr lang="de-DE" dirty="0"/>
          </a:p>
          <a:p>
            <a:pPr marL="446088" lvl="1" indent="11113">
              <a:buNone/>
            </a:pPr>
            <a:r>
              <a:rPr lang="de-DE" dirty="0"/>
              <a:t>„Die Erhebung, Verarbeitung und Nutzung personenbezogener Daten und die Auswahl und Gestaltung von Datenverarbeitungssystemen sind an dem Ziel auszurichten, </a:t>
            </a:r>
            <a:r>
              <a:rPr lang="de-DE" dirty="0">
                <a:solidFill>
                  <a:srgbClr val="0000FF"/>
                </a:solidFill>
              </a:rPr>
              <a:t>so</a:t>
            </a:r>
            <a:r>
              <a:rPr lang="de-DE" dirty="0"/>
              <a:t> </a:t>
            </a:r>
            <a:r>
              <a:rPr lang="de-DE" dirty="0">
                <a:solidFill>
                  <a:srgbClr val="0000FF"/>
                </a:solidFill>
              </a:rPr>
              <a:t>wenig</a:t>
            </a:r>
            <a:r>
              <a:rPr lang="de-DE" dirty="0"/>
              <a:t> personenbezogene Daten </a:t>
            </a:r>
            <a:r>
              <a:rPr lang="de-DE" dirty="0">
                <a:solidFill>
                  <a:srgbClr val="0000FF"/>
                </a:solidFill>
              </a:rPr>
              <a:t>wie möglich zu erheben, zu verarbeiten oder zu nutzen</a:t>
            </a:r>
            <a:r>
              <a:rPr lang="de-DE" dirty="0"/>
              <a:t>. </a:t>
            </a:r>
          </a:p>
          <a:p>
            <a:pPr marL="446088" lvl="1" indent="11113">
              <a:buNone/>
            </a:pPr>
            <a:endParaRPr lang="de-DE" dirty="0"/>
          </a:p>
          <a:p>
            <a:pPr marL="446088" lvl="1" indent="11113">
              <a:buNone/>
            </a:pPr>
            <a:r>
              <a:rPr lang="de-DE" dirty="0"/>
              <a:t>Insbesondere sind personenbezogene Daten zu </a:t>
            </a:r>
            <a:r>
              <a:rPr lang="de-DE" dirty="0">
                <a:solidFill>
                  <a:srgbClr val="0000FF"/>
                </a:solidFill>
              </a:rPr>
              <a:t>anonymisieren</a:t>
            </a:r>
            <a:r>
              <a:rPr lang="de-DE" dirty="0"/>
              <a:t> oder zu </a:t>
            </a:r>
            <a:r>
              <a:rPr lang="de-DE" dirty="0" err="1">
                <a:solidFill>
                  <a:srgbClr val="0000FF"/>
                </a:solidFill>
              </a:rPr>
              <a:t>pseudonymisieren</a:t>
            </a:r>
            <a:r>
              <a:rPr lang="de-DE" dirty="0"/>
              <a:t>, soweit dies nach dem Verwendungszweck möglich ist und keinen im Verhältnis zu dem angestrebten Schutzzweck unverhältnismäßigen Aufwand erfordert.“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109</a:t>
            </a:fld>
            <a:endParaRPr lang="en-US"/>
          </a:p>
        </p:txBody>
      </p:sp>
    </p:spTree>
    <p:extLst>
      <p:ext uri="{BB962C8B-B14F-4D97-AF65-F5344CB8AC3E}">
        <p14:creationId xmlns:p14="http://schemas.microsoft.com/office/powerpoint/2010/main" val="380907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Zum Begriff „Gesellschaft“</a:t>
            </a:r>
          </a:p>
        </p:txBody>
      </p:sp>
      <p:sp>
        <p:nvSpPr>
          <p:cNvPr id="3" name="Inhaltsplatzhalter 2"/>
          <p:cNvSpPr>
            <a:spLocks noGrp="1"/>
          </p:cNvSpPr>
          <p:nvPr>
            <p:ph idx="1"/>
          </p:nvPr>
        </p:nvSpPr>
        <p:spPr/>
        <p:txBody>
          <a:bodyPr/>
          <a:lstStyle/>
          <a:p>
            <a:r>
              <a:rPr lang="de-DE" dirty="0"/>
              <a:t>„</a:t>
            </a:r>
            <a:r>
              <a:rPr lang="de-DE" i="1" dirty="0"/>
              <a:t>die im staatlichen, wirtschaftlichen und geistigen Leben zusammenwirkende Gesamtheit der Individuen als Träger der sozialen Beziehungen</a:t>
            </a:r>
            <a:r>
              <a:rPr lang="de-DE" dirty="0"/>
              <a:t>“ [Meyers Großes Handlexikon, 1991]</a:t>
            </a:r>
          </a:p>
          <a:p>
            <a:r>
              <a:rPr lang="de-DE" dirty="0"/>
              <a:t>„</a:t>
            </a:r>
            <a:r>
              <a:rPr lang="de-DE" i="1" dirty="0"/>
              <a:t>Gesamtheit gesellschaftlicher Verhältnisse, also der Beziehungen, die durch das wechselseitige Handeln der Menschen und ihrer Organisationen entstehen. Sie beruht auf einem bestimmten geschichtlichen Entwicklungsstand der Produktivkräfte und dem ihnen entsprechenden System der Produktionsverhältnisse</a:t>
            </a:r>
            <a:r>
              <a:rPr lang="de-DE" dirty="0"/>
              <a:t>“ [Jugendlexikon, DDR, 1987]</a:t>
            </a:r>
          </a:p>
          <a:p>
            <a:r>
              <a:rPr lang="de-DE" dirty="0"/>
              <a:t>„</a:t>
            </a:r>
            <a:r>
              <a:rPr lang="de-DE" i="1" dirty="0"/>
              <a:t>Produkt des wechselseitigen Handelns der Menschen.</a:t>
            </a:r>
            <a:r>
              <a:rPr lang="de-DE" dirty="0"/>
              <a:t>“ [Karl Marx, 1846]</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11</a:t>
            </a:fld>
            <a:endParaRPr lang="en-US"/>
          </a:p>
        </p:txBody>
      </p:sp>
    </p:spTree>
    <p:extLst>
      <p:ext uri="{BB962C8B-B14F-4D97-AF65-F5344CB8AC3E}">
        <p14:creationId xmlns:p14="http://schemas.microsoft.com/office/powerpoint/2010/main" val="77402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Bundesdatenschutzgesetz</a:t>
            </a:r>
          </a:p>
        </p:txBody>
      </p:sp>
      <p:sp>
        <p:nvSpPr>
          <p:cNvPr id="3" name="Inhaltsplatzhalter 2"/>
          <p:cNvSpPr>
            <a:spLocks noGrp="1"/>
          </p:cNvSpPr>
          <p:nvPr>
            <p:ph idx="1"/>
          </p:nvPr>
        </p:nvSpPr>
        <p:spPr/>
        <p:txBody>
          <a:bodyPr/>
          <a:lstStyle/>
          <a:p>
            <a:r>
              <a:rPr lang="de-DE" dirty="0"/>
              <a:t>Grundprinzipien:</a:t>
            </a:r>
          </a:p>
          <a:p>
            <a:pPr lvl="1"/>
            <a:r>
              <a:rPr lang="de-DE" dirty="0"/>
              <a:t>Verbot mit Erlaubnisvorbehalt</a:t>
            </a:r>
            <a:br>
              <a:rPr lang="de-DE" dirty="0"/>
            </a:br>
            <a:r>
              <a:rPr lang="de-DE" dirty="0"/>
              <a:t>„</a:t>
            </a:r>
            <a:r>
              <a:rPr lang="de-DE" i="1" dirty="0"/>
              <a:t>Die Erhebung, Verarbeitung und Nutzung personenbezogener Daten sind </a:t>
            </a:r>
            <a:r>
              <a:rPr lang="de-DE" b="1" i="1" dirty="0">
                <a:solidFill>
                  <a:srgbClr val="0000FF"/>
                </a:solidFill>
              </a:rPr>
              <a:t>nur zulässig</a:t>
            </a:r>
            <a:r>
              <a:rPr lang="de-DE" i="1" dirty="0"/>
              <a:t>, </a:t>
            </a:r>
            <a:r>
              <a:rPr lang="de-DE" b="1" i="1" dirty="0">
                <a:solidFill>
                  <a:srgbClr val="0000FF"/>
                </a:solidFill>
              </a:rPr>
              <a:t>soweit</a:t>
            </a:r>
            <a:r>
              <a:rPr lang="de-DE" i="1" dirty="0"/>
              <a:t> dieses Gesetz oder eine andere Rechtsvorschrift dies </a:t>
            </a:r>
            <a:r>
              <a:rPr lang="de-DE" b="1" i="1" dirty="0">
                <a:solidFill>
                  <a:srgbClr val="0000FF"/>
                </a:solidFill>
              </a:rPr>
              <a:t>erlaubt</a:t>
            </a:r>
            <a:r>
              <a:rPr lang="de-DE" i="1" dirty="0"/>
              <a:t> oder anordnet </a:t>
            </a:r>
            <a:r>
              <a:rPr lang="de-DE" b="1" i="1" dirty="0">
                <a:solidFill>
                  <a:srgbClr val="0000FF"/>
                </a:solidFill>
              </a:rPr>
              <a:t>oder</a:t>
            </a:r>
            <a:r>
              <a:rPr lang="de-DE" i="1" dirty="0"/>
              <a:t> der Betroffene </a:t>
            </a:r>
            <a:r>
              <a:rPr lang="de-DE" b="1" i="1" dirty="0">
                <a:solidFill>
                  <a:srgbClr val="0000FF"/>
                </a:solidFill>
              </a:rPr>
              <a:t>eingewilligt</a:t>
            </a:r>
            <a:r>
              <a:rPr lang="de-DE" i="1" dirty="0"/>
              <a:t> hat.</a:t>
            </a:r>
            <a:r>
              <a:rPr lang="de-DE" dirty="0"/>
              <a:t>“ [§4 (1) BDSG]</a:t>
            </a:r>
          </a:p>
          <a:p>
            <a:pPr lvl="1"/>
            <a:r>
              <a:rPr lang="de-DE" dirty="0"/>
              <a:t>öffentliche und nicht-öffentliche Stellen müssen einen „Beauftragten für den Datenschutz“ bestellen [§4f BDSG]</a:t>
            </a:r>
          </a:p>
          <a:p>
            <a:pPr lvl="2"/>
            <a:r>
              <a:rPr lang="de-DE" dirty="0"/>
              <a:t>Ansprechstelle bei Datenschutzproblemen</a:t>
            </a:r>
          </a:p>
          <a:p>
            <a:pPr lvl="2"/>
            <a:r>
              <a:rPr lang="de-DE" dirty="0"/>
              <a:t>wichtig: Unabhängigkeit!</a:t>
            </a:r>
          </a:p>
          <a:p>
            <a:pPr lvl="3"/>
            <a:r>
              <a:rPr lang="de-DE" dirty="0"/>
              <a:t>zur Zeit EU-Verfahren gegen Deutschland wegen mangelnder gesetzlicher Unabhängigkeit</a:t>
            </a:r>
          </a:p>
          <a:p>
            <a:pPr lvl="2"/>
            <a:r>
              <a:rPr lang="de-DE" dirty="0"/>
              <a:t>Bundesdatenschutzbeauftragter (gewählt für 5 Jahre)</a:t>
            </a:r>
          </a:p>
          <a:p>
            <a:pPr lvl="1"/>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110</a:t>
            </a:fld>
            <a:endParaRPr lang="en-US"/>
          </a:p>
        </p:txBody>
      </p:sp>
    </p:spTree>
    <p:extLst>
      <p:ext uri="{BB962C8B-B14F-4D97-AF65-F5344CB8AC3E}">
        <p14:creationId xmlns:p14="http://schemas.microsoft.com/office/powerpoint/2010/main" val="25761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Bundesdatenschutzgesetz</a:t>
            </a:r>
          </a:p>
        </p:txBody>
      </p:sp>
      <p:sp>
        <p:nvSpPr>
          <p:cNvPr id="3" name="Inhaltsplatzhalter 2"/>
          <p:cNvSpPr>
            <a:spLocks noGrp="1"/>
          </p:cNvSpPr>
          <p:nvPr>
            <p:ph idx="1"/>
          </p:nvPr>
        </p:nvSpPr>
        <p:spPr/>
        <p:txBody>
          <a:bodyPr/>
          <a:lstStyle/>
          <a:p>
            <a:r>
              <a:rPr lang="de-DE" dirty="0"/>
              <a:t>Grundprinzipien:</a:t>
            </a:r>
          </a:p>
          <a:p>
            <a:pPr lvl="1"/>
            <a:r>
              <a:rPr lang="de-DE" dirty="0"/>
              <a:t>besonders geschützte Daten</a:t>
            </a:r>
          </a:p>
          <a:p>
            <a:pPr marL="712788" lvl="1" indent="0">
              <a:buNone/>
            </a:pPr>
            <a:r>
              <a:rPr lang="de-DE" dirty="0"/>
              <a:t>„Besondere Arten personenbezogener Daten sind Angaben über </a:t>
            </a:r>
          </a:p>
          <a:p>
            <a:pPr marL="1055688" lvl="1" indent="-342900"/>
            <a:r>
              <a:rPr lang="de-DE" dirty="0"/>
              <a:t>die rassische und ethnische Herkunft, </a:t>
            </a:r>
          </a:p>
          <a:p>
            <a:pPr marL="1055688" lvl="1" indent="-342900"/>
            <a:r>
              <a:rPr lang="de-DE" dirty="0"/>
              <a:t>politische Meinungen, </a:t>
            </a:r>
          </a:p>
          <a:p>
            <a:pPr marL="1055688" lvl="1" indent="-342900"/>
            <a:r>
              <a:rPr lang="de-DE" dirty="0"/>
              <a:t>religiöse oder philosophische Überzeugungen,</a:t>
            </a:r>
          </a:p>
          <a:p>
            <a:pPr marL="1055688" lvl="1" indent="-342900"/>
            <a:r>
              <a:rPr lang="de-DE" dirty="0"/>
              <a:t>Gewerkschaftszugehörigkeit, </a:t>
            </a:r>
          </a:p>
          <a:p>
            <a:pPr marL="1055688" lvl="1" indent="-342900"/>
            <a:r>
              <a:rPr lang="de-DE" dirty="0"/>
              <a:t>Gesundheit oder </a:t>
            </a:r>
          </a:p>
          <a:p>
            <a:pPr marL="1055688" lvl="1" indent="-342900"/>
            <a:r>
              <a:rPr lang="de-DE" dirty="0"/>
              <a:t>Sexualleben.“ [§3 (9) BDSG]</a:t>
            </a:r>
          </a:p>
          <a:p>
            <a:pPr marL="1055688" lvl="1" indent="-342900"/>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111</a:t>
            </a:fld>
            <a:endParaRPr lang="en-US"/>
          </a:p>
        </p:txBody>
      </p:sp>
    </p:spTree>
    <p:extLst>
      <p:ext uri="{BB962C8B-B14F-4D97-AF65-F5344CB8AC3E}">
        <p14:creationId xmlns:p14="http://schemas.microsoft.com/office/powerpoint/2010/main" val="1377446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Bundesdatenschutzgesetz</a:t>
            </a:r>
          </a:p>
        </p:txBody>
      </p:sp>
      <p:sp>
        <p:nvSpPr>
          <p:cNvPr id="3" name="Inhaltsplatzhalter 2"/>
          <p:cNvSpPr>
            <a:spLocks noGrp="1"/>
          </p:cNvSpPr>
          <p:nvPr>
            <p:ph idx="1"/>
          </p:nvPr>
        </p:nvSpPr>
        <p:spPr/>
        <p:txBody>
          <a:bodyPr/>
          <a:lstStyle/>
          <a:p>
            <a:r>
              <a:rPr lang="de-DE" dirty="0"/>
              <a:t>Grundprinzipien:</a:t>
            </a:r>
          </a:p>
          <a:p>
            <a:pPr lvl="1"/>
            <a:r>
              <a:rPr lang="de-DE" dirty="0"/>
              <a:t>Auskunftsrecht, Recht auf Löschung und Berichtigung</a:t>
            </a:r>
          </a:p>
          <a:p>
            <a:pPr marL="712788" lvl="1" indent="0">
              <a:buNone/>
            </a:pPr>
            <a:r>
              <a:rPr lang="de-DE" dirty="0"/>
              <a:t>„Die Rechte des Betroffenen auf </a:t>
            </a:r>
            <a:r>
              <a:rPr lang="de-DE" dirty="0">
                <a:solidFill>
                  <a:srgbClr val="0000FF"/>
                </a:solidFill>
              </a:rPr>
              <a:t>Auskunft</a:t>
            </a:r>
            <a:r>
              <a:rPr lang="de-DE" dirty="0"/>
              <a:t> (§§ 19, 34) und auf </a:t>
            </a:r>
            <a:r>
              <a:rPr lang="de-DE" dirty="0">
                <a:solidFill>
                  <a:srgbClr val="0000FF"/>
                </a:solidFill>
              </a:rPr>
              <a:t>Berichtigung</a:t>
            </a:r>
            <a:r>
              <a:rPr lang="de-DE" dirty="0"/>
              <a:t>, </a:t>
            </a:r>
            <a:r>
              <a:rPr lang="de-DE" dirty="0">
                <a:solidFill>
                  <a:srgbClr val="0000FF"/>
                </a:solidFill>
              </a:rPr>
              <a:t>Löschung</a:t>
            </a:r>
            <a:r>
              <a:rPr lang="de-DE" dirty="0"/>
              <a:t> oder </a:t>
            </a:r>
            <a:r>
              <a:rPr lang="de-DE" dirty="0">
                <a:solidFill>
                  <a:srgbClr val="0000FF"/>
                </a:solidFill>
              </a:rPr>
              <a:t>Sperrung</a:t>
            </a:r>
            <a:r>
              <a:rPr lang="de-DE" dirty="0"/>
              <a:t> (§§ 20, 35) können nicht durch Rechtsgeschäft ausgeschlossen oder beschränkt werden. “ [§6 (1) BDSG]</a:t>
            </a:r>
          </a:p>
          <a:p>
            <a:pPr marL="712788" lvl="1" indent="0">
              <a:buNone/>
            </a:pPr>
            <a:endParaRPr lang="de-DE" dirty="0"/>
          </a:p>
          <a:p>
            <a:pPr marL="712788" lvl="1" indent="0">
              <a:buNone/>
            </a:pPr>
            <a:r>
              <a:rPr lang="de-DE" dirty="0"/>
              <a:t>„Dem Betroffenen ist auf Antrag </a:t>
            </a:r>
            <a:r>
              <a:rPr lang="de-DE" dirty="0">
                <a:solidFill>
                  <a:srgbClr val="0000FF"/>
                </a:solidFill>
              </a:rPr>
              <a:t>Auskunft</a:t>
            </a:r>
            <a:r>
              <a:rPr lang="de-DE" dirty="0"/>
              <a:t> zu erteilen über</a:t>
            </a:r>
          </a:p>
          <a:p>
            <a:pPr marL="712788" lvl="1" indent="0">
              <a:buNone/>
            </a:pPr>
            <a:r>
              <a:rPr lang="de-DE" dirty="0"/>
              <a:t>1. die zu seiner Person gespeicherten Daten, auch soweit sie sich auf die Herkunft dieser Daten beziehen,</a:t>
            </a:r>
          </a:p>
          <a:p>
            <a:pPr marL="712788" lvl="1" indent="0">
              <a:buNone/>
            </a:pPr>
            <a:r>
              <a:rPr lang="de-DE" dirty="0"/>
              <a:t>2. die Empfänger oder Kategorien von Empfängern, an die die Daten weitergegeben werden, und</a:t>
            </a:r>
          </a:p>
          <a:p>
            <a:pPr marL="712788" lvl="1" indent="0">
              <a:buNone/>
            </a:pPr>
            <a:r>
              <a:rPr lang="de-DE" dirty="0"/>
              <a:t>3. den Zweck der Speicherung.“ [§19 (1) BDSG]</a:t>
            </a:r>
          </a:p>
          <a:p>
            <a:pPr marL="712788" lvl="1" indent="0">
              <a:buNone/>
            </a:pPr>
            <a:endParaRPr lang="de-DE" dirty="0"/>
          </a:p>
          <a:p>
            <a:pPr marL="1055688" lvl="1" indent="-342900"/>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112</a:t>
            </a:fld>
            <a:endParaRPr lang="en-US"/>
          </a:p>
        </p:txBody>
      </p:sp>
    </p:spTree>
    <p:extLst>
      <p:ext uri="{BB962C8B-B14F-4D97-AF65-F5344CB8AC3E}">
        <p14:creationId xmlns:p14="http://schemas.microsoft.com/office/powerpoint/2010/main" val="40304859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Bundesdatenschutzgesetz</a:t>
            </a:r>
          </a:p>
        </p:txBody>
      </p:sp>
      <p:sp>
        <p:nvSpPr>
          <p:cNvPr id="3" name="Inhaltsplatzhalter 2"/>
          <p:cNvSpPr>
            <a:spLocks noGrp="1"/>
          </p:cNvSpPr>
          <p:nvPr>
            <p:ph idx="1"/>
          </p:nvPr>
        </p:nvSpPr>
        <p:spPr/>
        <p:txBody>
          <a:bodyPr/>
          <a:lstStyle/>
          <a:p>
            <a:r>
              <a:rPr lang="de-DE" dirty="0"/>
              <a:t>Grundprinzipien:</a:t>
            </a:r>
          </a:p>
          <a:p>
            <a:pPr lvl="1"/>
            <a:r>
              <a:rPr lang="de-DE" dirty="0"/>
              <a:t>Auskunftsrecht, Recht auf Löschung und Berichtigung</a:t>
            </a:r>
          </a:p>
          <a:p>
            <a:pPr marL="712788" lvl="1" indent="0">
              <a:buNone/>
            </a:pPr>
            <a:r>
              <a:rPr lang="de-DE" dirty="0"/>
              <a:t>„Personenbezogene Daten sind zu </a:t>
            </a:r>
            <a:r>
              <a:rPr lang="de-DE" dirty="0">
                <a:solidFill>
                  <a:srgbClr val="0000FF"/>
                </a:solidFill>
              </a:rPr>
              <a:t>berichtigen</a:t>
            </a:r>
            <a:r>
              <a:rPr lang="de-DE" dirty="0"/>
              <a:t>, wenn sie unrichtig sind.“ [§20 (1) BDSG]</a:t>
            </a:r>
          </a:p>
          <a:p>
            <a:pPr marL="712788" lvl="1" indent="0">
              <a:buNone/>
            </a:pPr>
            <a:endParaRPr lang="de-DE" dirty="0"/>
          </a:p>
          <a:p>
            <a:pPr marL="712788" lvl="1" indent="0">
              <a:buNone/>
            </a:pPr>
            <a:r>
              <a:rPr lang="de-DE" dirty="0"/>
              <a:t>„Personenbezogene Daten, die automatisiert verarbeitet oder in nicht automatisierten Dateien gespeichert sind, sind zu </a:t>
            </a:r>
            <a:r>
              <a:rPr lang="de-DE" dirty="0">
                <a:solidFill>
                  <a:srgbClr val="0000FF"/>
                </a:solidFill>
              </a:rPr>
              <a:t>löschen</a:t>
            </a:r>
            <a:r>
              <a:rPr lang="de-DE" dirty="0"/>
              <a:t>, wenn</a:t>
            </a:r>
          </a:p>
          <a:p>
            <a:pPr marL="712788" lvl="1" indent="0">
              <a:buNone/>
            </a:pPr>
            <a:r>
              <a:rPr lang="de-DE" dirty="0"/>
              <a:t>1. ihre Speicherung unzulässig ist oder</a:t>
            </a:r>
          </a:p>
          <a:p>
            <a:pPr marL="712788" lvl="1" indent="0">
              <a:buNone/>
            </a:pPr>
            <a:r>
              <a:rPr lang="de-DE" dirty="0"/>
              <a:t>2. ihre Kenntnis für die verantwortliche Stelle zur Erfüllung der in ihrer Zuständigkeit liegenden Aufgaben nicht mehr erforderlich ist.“</a:t>
            </a:r>
          </a:p>
          <a:p>
            <a:pPr marL="712788" lvl="1" indent="0">
              <a:buNone/>
            </a:pPr>
            <a:r>
              <a:rPr lang="de-DE" dirty="0"/>
              <a:t>[§20 (2) BDSG]</a:t>
            </a:r>
          </a:p>
          <a:p>
            <a:pPr marL="1055688" lvl="1" indent="-342900"/>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113</a:t>
            </a:fld>
            <a:endParaRPr lang="en-US"/>
          </a:p>
        </p:txBody>
      </p:sp>
    </p:spTree>
    <p:extLst>
      <p:ext uri="{BB962C8B-B14F-4D97-AF65-F5344CB8AC3E}">
        <p14:creationId xmlns:p14="http://schemas.microsoft.com/office/powerpoint/2010/main" val="6383452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48131"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48133" name="Rectangle 5"/>
          <p:cNvSpPr>
            <a:spLocks noGrp="1" noChangeArrowheads="1"/>
          </p:cNvSpPr>
          <p:nvPr>
            <p:ph type="title"/>
          </p:nvPr>
        </p:nvSpPr>
        <p:spPr>
          <a:ln/>
        </p:spPr>
        <p:txBody>
          <a:bodyPr/>
          <a:lstStyle/>
          <a:p>
            <a:r>
              <a:rPr lang="de-DE" sz="1600" dirty="0"/>
              <a:t>TK-Datenschutz: Um welche Art von Dienst handelt es sich?</a:t>
            </a:r>
            <a:br>
              <a:rPr lang="de-DE" sz="1600" dirty="0"/>
            </a:br>
            <a:r>
              <a:rPr lang="de-DE" sz="1600" dirty="0"/>
              <a:t>Historische Entwicklung</a:t>
            </a:r>
          </a:p>
        </p:txBody>
      </p:sp>
      <p:sp>
        <p:nvSpPr>
          <p:cNvPr id="48134" name="Rectangle 6"/>
          <p:cNvSpPr>
            <a:spLocks noGrp="1" noChangeArrowheads="1"/>
          </p:cNvSpPr>
          <p:nvPr>
            <p:ph idx="1"/>
          </p:nvPr>
        </p:nvSpPr>
        <p:spPr>
          <a:ln/>
        </p:spPr>
        <p:txBody>
          <a:bodyPr/>
          <a:lstStyle/>
          <a:p>
            <a:r>
              <a:rPr lang="en-US" dirty="0" err="1"/>
              <a:t>Telekommunikationsdienste</a:t>
            </a:r>
            <a:endParaRPr lang="en-US" dirty="0"/>
          </a:p>
          <a:p>
            <a:pPr marL="742950" lvl="1"/>
            <a:r>
              <a:rPr lang="en-US" dirty="0" err="1"/>
              <a:t>Anknüpfungspunkt</a:t>
            </a:r>
            <a:r>
              <a:rPr lang="en-US" dirty="0"/>
              <a:t>: </a:t>
            </a:r>
            <a:r>
              <a:rPr lang="en-US" dirty="0" err="1"/>
              <a:t>Datentransport</a:t>
            </a:r>
            <a:r>
              <a:rPr lang="en-US" dirty="0"/>
              <a:t> und </a:t>
            </a:r>
            <a:r>
              <a:rPr lang="en-US" dirty="0" err="1"/>
              <a:t>Signalverarbeitung</a:t>
            </a:r>
            <a:endParaRPr lang="en-US" dirty="0"/>
          </a:p>
          <a:p>
            <a:pPr marL="742950" lvl="1"/>
            <a:r>
              <a:rPr lang="en-US" dirty="0" err="1"/>
              <a:t>Gesetzliche</a:t>
            </a:r>
            <a:r>
              <a:rPr lang="en-US" dirty="0"/>
              <a:t> </a:t>
            </a:r>
            <a:r>
              <a:rPr lang="en-US" dirty="0" err="1"/>
              <a:t>Regelung</a:t>
            </a:r>
            <a:r>
              <a:rPr lang="en-US" dirty="0"/>
              <a:t>: TKG</a:t>
            </a:r>
          </a:p>
          <a:p>
            <a:pPr marL="742950" lvl="1"/>
            <a:r>
              <a:rPr lang="en-US" dirty="0" err="1"/>
              <a:t>Beispiele</a:t>
            </a:r>
            <a:r>
              <a:rPr lang="en-US" dirty="0"/>
              <a:t>: </a:t>
            </a:r>
            <a:r>
              <a:rPr lang="en-US" dirty="0" err="1"/>
              <a:t>Telefonkabel</a:t>
            </a:r>
            <a:r>
              <a:rPr lang="en-US" dirty="0"/>
              <a:t>, </a:t>
            </a:r>
            <a:r>
              <a:rPr lang="en-US" dirty="0" err="1"/>
              <a:t>Mobilfunk</a:t>
            </a:r>
            <a:r>
              <a:rPr lang="en-US" dirty="0"/>
              <a:t>, Access-Provider, E-Mail</a:t>
            </a:r>
          </a:p>
          <a:p>
            <a:pPr marL="1143000" lvl="2"/>
            <a:r>
              <a:rPr lang="en-US" dirty="0" err="1"/>
              <a:t>Speicherpflicht</a:t>
            </a:r>
            <a:r>
              <a:rPr lang="en-US" dirty="0"/>
              <a:t> </a:t>
            </a:r>
            <a:r>
              <a:rPr lang="en-US" dirty="0" err="1"/>
              <a:t>für</a:t>
            </a:r>
            <a:r>
              <a:rPr lang="en-US" dirty="0"/>
              <a:t> </a:t>
            </a:r>
            <a:r>
              <a:rPr lang="en-US" dirty="0" err="1"/>
              <a:t>Strafverfolgung</a:t>
            </a:r>
            <a:endParaRPr lang="en-US" dirty="0"/>
          </a:p>
          <a:p>
            <a:pPr marL="742950" lvl="1"/>
            <a:endParaRPr lang="en-US" dirty="0"/>
          </a:p>
          <a:p>
            <a:r>
              <a:rPr lang="en-US" dirty="0" err="1"/>
              <a:t>Teledienste</a:t>
            </a:r>
            <a:r>
              <a:rPr lang="en-US" dirty="0"/>
              <a:t> [</a:t>
            </a:r>
            <a:r>
              <a:rPr lang="en-US" dirty="0" err="1"/>
              <a:t>bis</a:t>
            </a:r>
            <a:r>
              <a:rPr lang="en-US" dirty="0"/>
              <a:t> 1. </a:t>
            </a:r>
            <a:r>
              <a:rPr lang="en-US" dirty="0" err="1"/>
              <a:t>März</a:t>
            </a:r>
            <a:r>
              <a:rPr lang="en-US" dirty="0"/>
              <a:t> 2007]</a:t>
            </a:r>
          </a:p>
          <a:p>
            <a:pPr marL="742950" lvl="1"/>
            <a:r>
              <a:rPr lang="en-US" dirty="0" err="1"/>
              <a:t>Anknüpfungspunkt</a:t>
            </a:r>
            <a:r>
              <a:rPr lang="en-US" dirty="0"/>
              <a:t>: </a:t>
            </a:r>
            <a:r>
              <a:rPr lang="en-US" dirty="0" err="1"/>
              <a:t>Inhalt</a:t>
            </a:r>
            <a:r>
              <a:rPr lang="en-US" dirty="0"/>
              <a:t> </a:t>
            </a:r>
            <a:r>
              <a:rPr lang="en-US" dirty="0" err="1"/>
              <a:t>der</a:t>
            </a:r>
            <a:r>
              <a:rPr lang="en-US" dirty="0"/>
              <a:t> </a:t>
            </a:r>
            <a:r>
              <a:rPr lang="en-US" dirty="0" err="1"/>
              <a:t>Kommunikation</a:t>
            </a:r>
            <a:endParaRPr lang="en-US" dirty="0"/>
          </a:p>
          <a:p>
            <a:pPr marL="742950" lvl="1"/>
            <a:r>
              <a:rPr lang="en-US" dirty="0" err="1"/>
              <a:t>Gesetzliche</a:t>
            </a:r>
            <a:r>
              <a:rPr lang="en-US" dirty="0"/>
              <a:t> </a:t>
            </a:r>
            <a:r>
              <a:rPr lang="en-US" dirty="0" err="1"/>
              <a:t>Regelung</a:t>
            </a:r>
            <a:r>
              <a:rPr lang="en-US" dirty="0"/>
              <a:t>: TDG / TDDSG</a:t>
            </a:r>
          </a:p>
          <a:p>
            <a:pPr marL="742950" lvl="1"/>
            <a:r>
              <a:rPr lang="en-US" dirty="0" err="1"/>
              <a:t>Beispiele</a:t>
            </a:r>
            <a:r>
              <a:rPr lang="en-US" dirty="0"/>
              <a:t>: Websites / </a:t>
            </a:r>
            <a:r>
              <a:rPr lang="en-US" dirty="0" err="1"/>
              <a:t>Datendienste</a:t>
            </a:r>
            <a:r>
              <a:rPr lang="en-US" dirty="0"/>
              <a:t> / Online Banking</a:t>
            </a:r>
            <a:endParaRPr lang="en-US" sz="1800" b="1" dirty="0">
              <a:solidFill>
                <a:srgbClr val="009900"/>
              </a:solidFill>
              <a:ea typeface="ヒラギノ角ゴ ProN W6"/>
              <a:cs typeface="ヒラギノ角ゴ ProN W6"/>
            </a:endParaRPr>
          </a:p>
          <a:p>
            <a:pPr marL="1143000" lvl="2"/>
            <a:r>
              <a:rPr lang="en-US" dirty="0" err="1"/>
              <a:t>Keine</a:t>
            </a:r>
            <a:r>
              <a:rPr lang="en-US" dirty="0"/>
              <a:t> </a:t>
            </a:r>
            <a:r>
              <a:rPr lang="en-US" dirty="0" err="1"/>
              <a:t>Verpflichtung</a:t>
            </a:r>
            <a:r>
              <a:rPr lang="en-US" dirty="0"/>
              <a:t> </a:t>
            </a:r>
            <a:r>
              <a:rPr lang="en-US" dirty="0" err="1"/>
              <a:t>zur</a:t>
            </a:r>
            <a:r>
              <a:rPr lang="en-US" dirty="0"/>
              <a:t> </a:t>
            </a:r>
            <a:r>
              <a:rPr lang="en-US" dirty="0" err="1"/>
              <a:t>Vorratsdatenspeicherung</a:t>
            </a:r>
            <a:endParaRPr lang="en-US" dirty="0"/>
          </a:p>
          <a:p>
            <a:pPr marL="742950" lvl="1"/>
            <a:endParaRPr lang="en-US" dirty="0"/>
          </a:p>
          <a:p>
            <a:r>
              <a:rPr lang="en-US" dirty="0" err="1"/>
              <a:t>Mediendienste</a:t>
            </a:r>
            <a:r>
              <a:rPr lang="en-US" dirty="0"/>
              <a:t> [</a:t>
            </a:r>
            <a:r>
              <a:rPr lang="en-US" dirty="0" err="1"/>
              <a:t>bis</a:t>
            </a:r>
            <a:r>
              <a:rPr lang="en-US" dirty="0"/>
              <a:t> 1. </a:t>
            </a:r>
            <a:r>
              <a:rPr lang="en-US" dirty="0" err="1"/>
              <a:t>März</a:t>
            </a:r>
            <a:r>
              <a:rPr lang="en-US" dirty="0"/>
              <a:t> 2007]</a:t>
            </a:r>
          </a:p>
          <a:p>
            <a:pPr marL="742950" lvl="1"/>
            <a:r>
              <a:rPr lang="en-US" dirty="0" err="1"/>
              <a:t>Anknüpfungspunkt</a:t>
            </a:r>
            <a:r>
              <a:rPr lang="en-US" dirty="0"/>
              <a:t>: </a:t>
            </a:r>
            <a:r>
              <a:rPr lang="en-US" dirty="0" err="1"/>
              <a:t>Inhalt</a:t>
            </a:r>
            <a:r>
              <a:rPr lang="en-US" dirty="0"/>
              <a:t> </a:t>
            </a:r>
            <a:r>
              <a:rPr lang="en-US" dirty="0" err="1"/>
              <a:t>mit</a:t>
            </a:r>
            <a:r>
              <a:rPr lang="en-US" dirty="0"/>
              <a:t> </a:t>
            </a:r>
            <a:r>
              <a:rPr lang="en-US" dirty="0" err="1"/>
              <a:t>redaktionellem</a:t>
            </a:r>
            <a:r>
              <a:rPr lang="en-US" dirty="0"/>
              <a:t> </a:t>
            </a:r>
            <a:r>
              <a:rPr lang="en-US" dirty="0" err="1"/>
              <a:t>Hintergrund</a:t>
            </a:r>
            <a:endParaRPr lang="en-US" dirty="0"/>
          </a:p>
          <a:p>
            <a:pPr marL="742950" lvl="1"/>
            <a:r>
              <a:rPr lang="en-US" dirty="0" err="1"/>
              <a:t>Gesetzliche</a:t>
            </a:r>
            <a:r>
              <a:rPr lang="en-US" dirty="0"/>
              <a:t> </a:t>
            </a:r>
            <a:r>
              <a:rPr lang="en-US" dirty="0" err="1"/>
              <a:t>Regelung</a:t>
            </a:r>
            <a:r>
              <a:rPr lang="en-US" dirty="0"/>
              <a:t>: </a:t>
            </a:r>
            <a:r>
              <a:rPr lang="en-US" dirty="0" err="1"/>
              <a:t>MDStV</a:t>
            </a:r>
            <a:endParaRPr lang="en-US" dirty="0"/>
          </a:p>
          <a:p>
            <a:pPr marL="742950" lvl="1"/>
            <a:r>
              <a:rPr lang="en-US" dirty="0" err="1"/>
              <a:t>Beispiele</a:t>
            </a:r>
            <a:r>
              <a:rPr lang="en-US" dirty="0"/>
              <a:t>: Spiegel-Online, </a:t>
            </a:r>
            <a:r>
              <a:rPr lang="en-US" dirty="0" err="1"/>
              <a:t>Heise</a:t>
            </a:r>
            <a:r>
              <a:rPr lang="en-US" dirty="0"/>
              <a:t> etc.</a:t>
            </a:r>
          </a:p>
        </p:txBody>
      </p:sp>
      <p:sp>
        <p:nvSpPr>
          <p:cNvPr id="48135" name="Rectangle 7"/>
          <p:cNvSpPr>
            <a:spLocks/>
          </p:cNvSpPr>
          <p:nvPr/>
        </p:nvSpPr>
        <p:spPr bwMode="auto">
          <a:xfrm>
            <a:off x="5562600" y="850900"/>
            <a:ext cx="3365500" cy="330200"/>
          </a:xfrm>
          <a:prstGeom prst="rect">
            <a:avLst/>
          </a:prstGeom>
          <a:noFill/>
          <a:ln w="12700">
            <a:noFill/>
            <a:miter lim="800000"/>
            <a:headEnd type="none" w="med" len="med"/>
            <a:tailEnd type="none" w="med" len="med"/>
          </a:ln>
        </p:spPr>
        <p:txBody>
          <a:bodyPr lIns="0" tIns="0" rIns="0" bIns="0"/>
          <a:lstStyle/>
          <a:p>
            <a:pPr algn="l" eaLnBrk="0" hangingPunct="0"/>
            <a:r>
              <a:rPr lang="en-US">
                <a:solidFill>
                  <a:srgbClr val="FFFFFF"/>
                </a:solidFill>
                <a:ea typeface="+mn-ea"/>
                <a:cs typeface="Arial" charset="0"/>
                <a:sym typeface="Arial" charset="0"/>
              </a:rPr>
              <a:t>Situation vor dem 1. März 2007</a:t>
            </a:r>
          </a:p>
        </p:txBody>
      </p:sp>
    </p:spTree>
    <p:extLst>
      <p:ext uri="{BB962C8B-B14F-4D97-AF65-F5344CB8AC3E}">
        <p14:creationId xmlns:p14="http://schemas.microsoft.com/office/powerpoint/2010/main" val="408558496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49155"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49157" name="Rectangle 5"/>
          <p:cNvSpPr>
            <a:spLocks noGrp="1" noChangeArrowheads="1"/>
          </p:cNvSpPr>
          <p:nvPr>
            <p:ph type="title"/>
          </p:nvPr>
        </p:nvSpPr>
        <p:spPr>
          <a:ln/>
        </p:spPr>
        <p:txBody>
          <a:bodyPr/>
          <a:lstStyle/>
          <a:p>
            <a:r>
              <a:rPr lang="en-US"/>
              <a:t>Telemediengesetz</a:t>
            </a:r>
          </a:p>
        </p:txBody>
      </p:sp>
      <p:pic>
        <p:nvPicPr>
          <p:cNvPr id="49158" name="Picture 6"/>
          <p:cNvPicPr>
            <a:picLocks noChangeAspect="1" noChangeArrowheads="1"/>
          </p:cNvPicPr>
          <p:nvPr/>
        </p:nvPicPr>
        <p:blipFill>
          <a:blip r:embed="rId4" cstate="print"/>
          <a:srcRect l="20251" r="20357" b="14188"/>
          <a:stretch>
            <a:fillRect/>
          </a:stretch>
        </p:blipFill>
        <p:spPr bwMode="auto">
          <a:xfrm>
            <a:off x="1803400" y="647700"/>
            <a:ext cx="5511800" cy="4762500"/>
          </a:xfrm>
          <a:prstGeom prst="rect">
            <a:avLst/>
          </a:prstGeom>
          <a:noFill/>
          <a:ln w="12700">
            <a:noFill/>
            <a:miter lim="800000"/>
            <a:headEnd/>
            <a:tailEnd/>
          </a:ln>
          <a:effectLst>
            <a:outerShdw dist="63499" dir="5400000" algn="ctr" rotWithShape="0">
              <a:srgbClr val="000000">
                <a:alpha val="45000"/>
              </a:srgbClr>
            </a:outerShdw>
          </a:effectLst>
        </p:spPr>
      </p:pic>
      <p:sp>
        <p:nvSpPr>
          <p:cNvPr id="49159" name="Rectangle 7"/>
          <p:cNvSpPr>
            <a:spLocks/>
          </p:cNvSpPr>
          <p:nvPr/>
        </p:nvSpPr>
        <p:spPr bwMode="auto">
          <a:xfrm>
            <a:off x="190500" y="5461000"/>
            <a:ext cx="7172325" cy="444500"/>
          </a:xfrm>
          <a:prstGeom prst="rect">
            <a:avLst/>
          </a:prstGeom>
          <a:noFill/>
          <a:ln w="12700">
            <a:noFill/>
            <a:miter lim="800000"/>
            <a:headEnd type="none" w="med" len="med"/>
            <a:tailEnd type="none" w="med" len="med"/>
          </a:ln>
        </p:spPr>
        <p:txBody>
          <a:bodyPr wrap="none" lIns="0" tIns="0" rIns="0" bIns="0">
            <a:spAutoFit/>
          </a:bodyPr>
          <a:lstStyle/>
          <a:p>
            <a:pPr algn="l" eaLnBrk="0" hangingPunct="0"/>
            <a:r>
              <a:rPr lang="en-US" sz="2400">
                <a:solidFill>
                  <a:srgbClr val="000000"/>
                </a:solidFill>
                <a:latin typeface="Verdana" pitchFamily="34" charset="0"/>
                <a:ea typeface="Verdana" pitchFamily="34" charset="0"/>
                <a:cs typeface="Verdana" pitchFamily="34" charset="0"/>
                <a:sym typeface="Verdana" pitchFamily="34" charset="0"/>
              </a:rPr>
              <a:t>seit 1. März 2007: </a:t>
            </a:r>
            <a:r>
              <a:rPr lang="en-US" sz="2400" b="1">
                <a:solidFill>
                  <a:srgbClr val="000000"/>
                </a:solidFill>
                <a:effectLst>
                  <a:outerShdw blurRad="38100" dist="38100" dir="2700000" algn="tl">
                    <a:srgbClr val="C0C0C0"/>
                  </a:outerShdw>
                </a:effectLst>
                <a:latin typeface="Verdana" pitchFamily="34" charset="0"/>
                <a:ea typeface="Verdana" pitchFamily="34" charset="0"/>
                <a:cs typeface="Verdana" pitchFamily="34" charset="0"/>
                <a:sym typeface="Verdana" pitchFamily="34" charset="0"/>
              </a:rPr>
              <a:t>Telemediengesetz</a:t>
            </a:r>
            <a:r>
              <a:rPr lang="en-US" sz="2400">
                <a:solidFill>
                  <a:srgbClr val="000000"/>
                </a:solidFill>
                <a:latin typeface="Verdana" pitchFamily="34" charset="0"/>
                <a:ea typeface="Verdana" pitchFamily="34" charset="0"/>
                <a:cs typeface="Verdana" pitchFamily="34" charset="0"/>
                <a:sym typeface="Verdana" pitchFamily="34" charset="0"/>
              </a:rPr>
              <a:t> (TMG)</a:t>
            </a:r>
          </a:p>
        </p:txBody>
      </p:sp>
    </p:spTree>
    <p:extLst>
      <p:ext uri="{BB962C8B-B14F-4D97-AF65-F5344CB8AC3E}">
        <p14:creationId xmlns:p14="http://schemas.microsoft.com/office/powerpoint/2010/main" val="145117397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3251"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3253" name="Rectangle 5"/>
          <p:cNvSpPr>
            <a:spLocks noGrp="1" noChangeArrowheads="1"/>
          </p:cNvSpPr>
          <p:nvPr>
            <p:ph type="title"/>
          </p:nvPr>
        </p:nvSpPr>
        <p:spPr>
          <a:ln/>
        </p:spPr>
        <p:txBody>
          <a:bodyPr/>
          <a:lstStyle/>
          <a:p>
            <a:r>
              <a:rPr lang="en-US"/>
              <a:t>Telemediengesetz</a:t>
            </a:r>
          </a:p>
        </p:txBody>
      </p:sp>
      <p:sp>
        <p:nvSpPr>
          <p:cNvPr id="53254" name="Rectangle 6"/>
          <p:cNvSpPr>
            <a:spLocks noGrp="1" noChangeArrowheads="1"/>
          </p:cNvSpPr>
          <p:nvPr>
            <p:ph idx="1"/>
          </p:nvPr>
        </p:nvSpPr>
        <p:spPr>
          <a:xfrm>
            <a:off x="304800" y="879762"/>
            <a:ext cx="8534400" cy="5292438"/>
          </a:xfrm>
          <a:ln/>
        </p:spPr>
        <p:txBody>
          <a:bodyPr/>
          <a:lstStyle/>
          <a:p>
            <a:pPr marL="304800" indent="-304800">
              <a:spcBef>
                <a:spcPct val="0"/>
              </a:spcBef>
            </a:pPr>
            <a:r>
              <a:rPr lang="en-US" dirty="0"/>
              <a:t>„</a:t>
            </a:r>
            <a:r>
              <a:rPr lang="en-US" dirty="0" err="1"/>
              <a:t>Telemediengesetz</a:t>
            </a:r>
            <a:r>
              <a:rPr lang="en-US" dirty="0"/>
              <a:t> </a:t>
            </a:r>
            <a:r>
              <a:rPr lang="en-US" dirty="0" err="1"/>
              <a:t>vom</a:t>
            </a:r>
            <a:r>
              <a:rPr lang="en-US" dirty="0"/>
              <a:t> 26. </a:t>
            </a:r>
            <a:r>
              <a:rPr lang="en-US" dirty="0" err="1"/>
              <a:t>Februar</a:t>
            </a:r>
            <a:r>
              <a:rPr lang="en-US" dirty="0"/>
              <a:t> 2007 (</a:t>
            </a:r>
            <a:r>
              <a:rPr lang="en-US" dirty="0" err="1"/>
              <a:t>BGBl</a:t>
            </a:r>
            <a:r>
              <a:rPr lang="en-US" dirty="0"/>
              <a:t>. I S. 179)“ (am 1.3.2007 in Kraft </a:t>
            </a:r>
            <a:r>
              <a:rPr lang="en-US" dirty="0" err="1"/>
              <a:t>getreten</a:t>
            </a:r>
            <a:r>
              <a:rPr lang="en-US" dirty="0"/>
              <a:t>)</a:t>
            </a:r>
          </a:p>
          <a:p>
            <a:pPr marL="304800" indent="-304800"/>
            <a:r>
              <a:rPr lang="en-US" b="1" dirty="0"/>
              <a:t>§ 1 </a:t>
            </a:r>
            <a:r>
              <a:rPr lang="en-US" b="1" dirty="0" err="1"/>
              <a:t>Anwendungsbereich</a:t>
            </a:r>
            <a:endParaRPr lang="en-US" dirty="0"/>
          </a:p>
          <a:p>
            <a:pPr lvl="1"/>
            <a:r>
              <a:rPr lang="en-US" dirty="0"/>
              <a:t>(1) Dieses </a:t>
            </a:r>
            <a:r>
              <a:rPr lang="en-US" dirty="0" err="1"/>
              <a:t>Gesetz</a:t>
            </a:r>
            <a:r>
              <a:rPr lang="en-US" dirty="0"/>
              <a:t> </a:t>
            </a:r>
            <a:r>
              <a:rPr lang="en-US" b="1" dirty="0"/>
              <a:t>gilt </a:t>
            </a:r>
            <a:r>
              <a:rPr lang="en-US" b="1" dirty="0" err="1"/>
              <a:t>für</a:t>
            </a:r>
            <a:r>
              <a:rPr lang="en-US" b="1" dirty="0"/>
              <a:t> </a:t>
            </a:r>
            <a:r>
              <a:rPr lang="en-US" b="1" dirty="0" err="1"/>
              <a:t>alle</a:t>
            </a:r>
            <a:r>
              <a:rPr lang="en-US" b="1" dirty="0"/>
              <a:t> </a:t>
            </a:r>
            <a:r>
              <a:rPr lang="en-US" b="1" dirty="0" err="1"/>
              <a:t>elektronischen</a:t>
            </a:r>
            <a:r>
              <a:rPr lang="en-US" b="1" dirty="0"/>
              <a:t> </a:t>
            </a:r>
            <a:r>
              <a:rPr lang="en-US" b="1" dirty="0" err="1"/>
              <a:t>Informations</a:t>
            </a:r>
            <a:r>
              <a:rPr lang="en-US" b="1" dirty="0"/>
              <a:t>- und </a:t>
            </a:r>
            <a:r>
              <a:rPr lang="en-US" b="1" dirty="0" err="1"/>
              <a:t>Kommunikationsdienste</a:t>
            </a:r>
            <a:r>
              <a:rPr lang="en-US" dirty="0"/>
              <a:t>, </a:t>
            </a:r>
            <a:r>
              <a:rPr lang="en-US" dirty="0" err="1"/>
              <a:t>soweit</a:t>
            </a:r>
            <a:r>
              <a:rPr lang="en-US" dirty="0"/>
              <a:t> </a:t>
            </a:r>
            <a:r>
              <a:rPr lang="en-US" dirty="0" err="1"/>
              <a:t>sie</a:t>
            </a:r>
            <a:r>
              <a:rPr lang="en-US" dirty="0"/>
              <a:t> </a:t>
            </a:r>
            <a:r>
              <a:rPr lang="en-US" dirty="0" err="1"/>
              <a:t>nicht</a:t>
            </a:r>
            <a:r>
              <a:rPr lang="en-US" dirty="0"/>
              <a:t> </a:t>
            </a:r>
            <a:r>
              <a:rPr lang="en-US" dirty="0" err="1"/>
              <a:t>Telekommunikationsdienste</a:t>
            </a:r>
            <a:r>
              <a:rPr lang="en-US" dirty="0"/>
              <a:t> ... </a:t>
            </a:r>
            <a:r>
              <a:rPr lang="en-US" dirty="0" err="1"/>
              <a:t>sind</a:t>
            </a:r>
            <a:r>
              <a:rPr lang="en-US" dirty="0"/>
              <a:t> (</a:t>
            </a:r>
            <a:r>
              <a:rPr lang="en-US" dirty="0" err="1"/>
              <a:t>Telemedien</a:t>
            </a:r>
            <a:r>
              <a:rPr lang="en-US" dirty="0"/>
              <a:t>). </a:t>
            </a:r>
          </a:p>
          <a:p>
            <a:pPr lvl="1"/>
            <a:r>
              <a:rPr lang="en-US" dirty="0"/>
              <a:t>(2) Dieses </a:t>
            </a:r>
            <a:r>
              <a:rPr lang="en-US" dirty="0" err="1"/>
              <a:t>Gesetz</a:t>
            </a:r>
            <a:r>
              <a:rPr lang="en-US" dirty="0"/>
              <a:t> gilt </a:t>
            </a:r>
            <a:r>
              <a:rPr lang="en-US" dirty="0" err="1"/>
              <a:t>für</a:t>
            </a:r>
            <a:r>
              <a:rPr lang="en-US" dirty="0"/>
              <a:t> </a:t>
            </a:r>
            <a:r>
              <a:rPr lang="en-US" dirty="0" err="1"/>
              <a:t>alle</a:t>
            </a:r>
            <a:r>
              <a:rPr lang="en-US" dirty="0"/>
              <a:t> </a:t>
            </a:r>
            <a:r>
              <a:rPr lang="en-US" dirty="0" err="1"/>
              <a:t>Anbieter</a:t>
            </a:r>
            <a:r>
              <a:rPr lang="en-US" dirty="0"/>
              <a:t> </a:t>
            </a:r>
            <a:r>
              <a:rPr lang="en-US" dirty="0" err="1"/>
              <a:t>einschließlich</a:t>
            </a:r>
            <a:r>
              <a:rPr lang="en-US" dirty="0"/>
              <a:t> </a:t>
            </a:r>
            <a:r>
              <a:rPr lang="en-US" dirty="0" err="1"/>
              <a:t>der</a:t>
            </a:r>
            <a:r>
              <a:rPr lang="en-US" dirty="0"/>
              <a:t> </a:t>
            </a:r>
            <a:r>
              <a:rPr lang="en-US" dirty="0" err="1"/>
              <a:t>öffentlichen</a:t>
            </a:r>
            <a:r>
              <a:rPr lang="en-US" dirty="0"/>
              <a:t> </a:t>
            </a:r>
            <a:r>
              <a:rPr lang="en-US" dirty="0" err="1"/>
              <a:t>Stellen</a:t>
            </a:r>
            <a:r>
              <a:rPr lang="en-US" dirty="0"/>
              <a:t> </a:t>
            </a:r>
            <a:r>
              <a:rPr lang="en-US" dirty="0" err="1"/>
              <a:t>unabhängig</a:t>
            </a:r>
            <a:r>
              <a:rPr lang="en-US" dirty="0"/>
              <a:t> </a:t>
            </a:r>
            <a:r>
              <a:rPr lang="en-US" dirty="0" err="1"/>
              <a:t>davon</a:t>
            </a:r>
            <a:r>
              <a:rPr lang="en-US" dirty="0"/>
              <a:t>, ob </a:t>
            </a:r>
            <a:r>
              <a:rPr lang="en-US" dirty="0" err="1"/>
              <a:t>für</a:t>
            </a:r>
            <a:r>
              <a:rPr lang="en-US" dirty="0"/>
              <a:t> die </a:t>
            </a:r>
            <a:r>
              <a:rPr lang="en-US" dirty="0" err="1"/>
              <a:t>Nutzung</a:t>
            </a:r>
            <a:r>
              <a:rPr lang="en-US" dirty="0"/>
              <a:t> </a:t>
            </a:r>
            <a:r>
              <a:rPr lang="en-US" dirty="0" err="1"/>
              <a:t>ein</a:t>
            </a:r>
            <a:r>
              <a:rPr lang="en-US" dirty="0"/>
              <a:t> </a:t>
            </a:r>
            <a:r>
              <a:rPr lang="en-US" dirty="0" err="1"/>
              <a:t>Entgelt</a:t>
            </a:r>
            <a:r>
              <a:rPr lang="en-US" dirty="0"/>
              <a:t> </a:t>
            </a:r>
            <a:r>
              <a:rPr lang="en-US" dirty="0" err="1"/>
              <a:t>erhoben</a:t>
            </a:r>
            <a:r>
              <a:rPr lang="en-US" dirty="0"/>
              <a:t> </a:t>
            </a:r>
            <a:r>
              <a:rPr lang="en-US" dirty="0" err="1"/>
              <a:t>wird</a:t>
            </a:r>
            <a:r>
              <a:rPr lang="en-US" dirty="0"/>
              <a:t>.</a:t>
            </a:r>
          </a:p>
          <a:p>
            <a:pPr marL="304800" indent="-304800"/>
            <a:r>
              <a:rPr lang="en-US" b="1" dirty="0"/>
              <a:t>§ 4 </a:t>
            </a:r>
            <a:r>
              <a:rPr lang="en-US" b="1" dirty="0" err="1"/>
              <a:t>Zulassungsfreiheit</a:t>
            </a:r>
            <a:endParaRPr lang="en-US" dirty="0"/>
          </a:p>
          <a:p>
            <a:pPr lvl="1"/>
            <a:r>
              <a:rPr lang="en-US" dirty="0" err="1"/>
              <a:t>Telemedien</a:t>
            </a:r>
            <a:r>
              <a:rPr lang="en-US" dirty="0"/>
              <a:t> </a:t>
            </a:r>
            <a:r>
              <a:rPr lang="en-US" dirty="0" err="1"/>
              <a:t>sind</a:t>
            </a:r>
            <a:r>
              <a:rPr lang="en-US" dirty="0"/>
              <a:t> </a:t>
            </a:r>
            <a:r>
              <a:rPr lang="en-US" dirty="0" err="1"/>
              <a:t>im</a:t>
            </a:r>
            <a:r>
              <a:rPr lang="en-US" dirty="0"/>
              <a:t> </a:t>
            </a:r>
            <a:r>
              <a:rPr lang="en-US" dirty="0" err="1"/>
              <a:t>Rahmen</a:t>
            </a:r>
            <a:r>
              <a:rPr lang="en-US" dirty="0"/>
              <a:t> </a:t>
            </a:r>
            <a:r>
              <a:rPr lang="en-US" dirty="0" err="1"/>
              <a:t>der</a:t>
            </a:r>
            <a:r>
              <a:rPr lang="en-US" dirty="0"/>
              <a:t> </a:t>
            </a:r>
            <a:r>
              <a:rPr lang="en-US" dirty="0" err="1"/>
              <a:t>Gesetze</a:t>
            </a:r>
            <a:r>
              <a:rPr lang="en-US" dirty="0"/>
              <a:t> </a:t>
            </a:r>
            <a:r>
              <a:rPr lang="en-US" b="1" dirty="0" err="1"/>
              <a:t>zulassungs</a:t>
            </a:r>
            <a:r>
              <a:rPr lang="en-US" b="1" dirty="0"/>
              <a:t>- und </a:t>
            </a:r>
            <a:r>
              <a:rPr lang="en-US" b="1" dirty="0" err="1"/>
              <a:t>anmeldefrei</a:t>
            </a:r>
            <a:r>
              <a:rPr lang="en-US" dirty="0"/>
              <a:t>.</a:t>
            </a:r>
          </a:p>
          <a:p>
            <a:pPr marL="304800" indent="-304800"/>
            <a:r>
              <a:rPr lang="en-US" b="1" dirty="0"/>
              <a:t>§ 7 </a:t>
            </a:r>
            <a:r>
              <a:rPr lang="en-US" b="1" dirty="0" err="1"/>
              <a:t>Allgemeine</a:t>
            </a:r>
            <a:r>
              <a:rPr lang="en-US" b="1" dirty="0"/>
              <a:t> </a:t>
            </a:r>
            <a:r>
              <a:rPr lang="de-DE" b="1" dirty="0"/>
              <a:t>Grundsätze</a:t>
            </a:r>
            <a:endParaRPr lang="de-DE" dirty="0"/>
          </a:p>
          <a:p>
            <a:pPr lvl="1"/>
            <a:r>
              <a:rPr lang="en-US" dirty="0"/>
              <a:t>(2) </a:t>
            </a:r>
            <a:r>
              <a:rPr lang="en-US" dirty="0" err="1"/>
              <a:t>Diensteanbieter</a:t>
            </a:r>
            <a:r>
              <a:rPr lang="en-US" dirty="0"/>
              <a:t> </a:t>
            </a:r>
            <a:r>
              <a:rPr lang="en-US" dirty="0" err="1"/>
              <a:t>im</a:t>
            </a:r>
            <a:r>
              <a:rPr lang="en-US" dirty="0"/>
              <a:t> </a:t>
            </a:r>
            <a:r>
              <a:rPr lang="en-US" dirty="0" err="1"/>
              <a:t>Sinne</a:t>
            </a:r>
            <a:r>
              <a:rPr lang="en-US" dirty="0"/>
              <a:t> </a:t>
            </a:r>
            <a:r>
              <a:rPr lang="en-US" dirty="0" err="1"/>
              <a:t>der</a:t>
            </a:r>
            <a:r>
              <a:rPr lang="en-US" dirty="0"/>
              <a:t> §§ 8 </a:t>
            </a:r>
            <a:r>
              <a:rPr lang="en-US" dirty="0" err="1"/>
              <a:t>bis</a:t>
            </a:r>
            <a:r>
              <a:rPr lang="en-US" dirty="0"/>
              <a:t> 10 </a:t>
            </a:r>
            <a:r>
              <a:rPr lang="en-US" dirty="0" err="1"/>
              <a:t>sind</a:t>
            </a:r>
            <a:r>
              <a:rPr lang="en-US" dirty="0"/>
              <a:t> </a:t>
            </a:r>
            <a:r>
              <a:rPr lang="en-US" b="1" dirty="0" err="1"/>
              <a:t>nicht</a:t>
            </a:r>
            <a:r>
              <a:rPr lang="en-US" dirty="0"/>
              <a:t> </a:t>
            </a:r>
            <a:r>
              <a:rPr lang="en-US" b="1" dirty="0" err="1"/>
              <a:t>verpflichtet</a:t>
            </a:r>
            <a:r>
              <a:rPr lang="en-US" dirty="0"/>
              <a:t>, die von </a:t>
            </a:r>
            <a:r>
              <a:rPr lang="en-US" dirty="0" err="1"/>
              <a:t>ihnen</a:t>
            </a:r>
            <a:r>
              <a:rPr lang="en-US" dirty="0"/>
              <a:t> </a:t>
            </a:r>
            <a:r>
              <a:rPr lang="en-US" dirty="0" err="1"/>
              <a:t>übermittelten</a:t>
            </a:r>
            <a:r>
              <a:rPr lang="en-US" dirty="0"/>
              <a:t> </a:t>
            </a:r>
            <a:r>
              <a:rPr lang="en-US" dirty="0" err="1"/>
              <a:t>oder</a:t>
            </a:r>
            <a:r>
              <a:rPr lang="en-US" dirty="0"/>
              <a:t> </a:t>
            </a:r>
            <a:r>
              <a:rPr lang="en-US" dirty="0" err="1"/>
              <a:t>gespeicherten</a:t>
            </a:r>
            <a:r>
              <a:rPr lang="en-US" dirty="0"/>
              <a:t> </a:t>
            </a:r>
            <a:r>
              <a:rPr lang="en-US" dirty="0" err="1"/>
              <a:t>Informationen</a:t>
            </a:r>
            <a:r>
              <a:rPr lang="en-US" dirty="0"/>
              <a:t> </a:t>
            </a:r>
            <a:r>
              <a:rPr lang="en-US" b="1" dirty="0" err="1"/>
              <a:t>zu</a:t>
            </a:r>
            <a:r>
              <a:rPr lang="en-US" b="1" dirty="0"/>
              <a:t> </a:t>
            </a:r>
            <a:r>
              <a:rPr lang="en-US" b="1" dirty="0" err="1"/>
              <a:t>überwachen</a:t>
            </a:r>
            <a:r>
              <a:rPr lang="en-US" dirty="0"/>
              <a:t> </a:t>
            </a:r>
            <a:r>
              <a:rPr lang="en-US" dirty="0" err="1"/>
              <a:t>oder</a:t>
            </a:r>
            <a:r>
              <a:rPr lang="en-US" dirty="0"/>
              <a:t> </a:t>
            </a:r>
            <a:r>
              <a:rPr lang="en-US" dirty="0" err="1"/>
              <a:t>nach</a:t>
            </a:r>
            <a:r>
              <a:rPr lang="en-US" dirty="0"/>
              <a:t> </a:t>
            </a:r>
            <a:r>
              <a:rPr lang="en-US" dirty="0" err="1"/>
              <a:t>Umständen</a:t>
            </a:r>
            <a:r>
              <a:rPr lang="en-US" dirty="0"/>
              <a:t> </a:t>
            </a:r>
            <a:r>
              <a:rPr lang="en-US" dirty="0" err="1"/>
              <a:t>zu</a:t>
            </a:r>
            <a:r>
              <a:rPr lang="en-US" dirty="0"/>
              <a:t> </a:t>
            </a:r>
            <a:r>
              <a:rPr lang="en-US" dirty="0" err="1"/>
              <a:t>forschen</a:t>
            </a:r>
            <a:r>
              <a:rPr lang="en-US" dirty="0"/>
              <a:t>, die auf </a:t>
            </a:r>
            <a:r>
              <a:rPr lang="en-US" dirty="0" err="1"/>
              <a:t>eine</a:t>
            </a:r>
            <a:r>
              <a:rPr lang="en-US" dirty="0"/>
              <a:t> </a:t>
            </a:r>
            <a:r>
              <a:rPr lang="en-US" dirty="0" err="1"/>
              <a:t>rechtswidrige</a:t>
            </a:r>
            <a:r>
              <a:rPr lang="en-US" dirty="0"/>
              <a:t> </a:t>
            </a:r>
            <a:r>
              <a:rPr lang="en-US" dirty="0" err="1"/>
              <a:t>Tätigkeit</a:t>
            </a:r>
            <a:r>
              <a:rPr lang="en-US" dirty="0"/>
              <a:t> </a:t>
            </a:r>
            <a:r>
              <a:rPr lang="en-US" dirty="0" err="1"/>
              <a:t>hinweisen</a:t>
            </a:r>
            <a:r>
              <a:rPr lang="en-US" dirty="0"/>
              <a:t>. </a:t>
            </a:r>
            <a:r>
              <a:rPr lang="en-US" dirty="0" err="1"/>
              <a:t>Verpflichtungen</a:t>
            </a:r>
            <a:r>
              <a:rPr lang="en-US" dirty="0"/>
              <a:t> </a:t>
            </a:r>
            <a:r>
              <a:rPr lang="en-US" dirty="0" err="1"/>
              <a:t>zur</a:t>
            </a:r>
            <a:r>
              <a:rPr lang="en-US" dirty="0"/>
              <a:t> </a:t>
            </a:r>
            <a:r>
              <a:rPr lang="en-US" dirty="0" err="1"/>
              <a:t>Entfernung</a:t>
            </a:r>
            <a:r>
              <a:rPr lang="en-US" dirty="0"/>
              <a:t> </a:t>
            </a:r>
            <a:r>
              <a:rPr lang="en-US" dirty="0" err="1"/>
              <a:t>oder</a:t>
            </a:r>
            <a:r>
              <a:rPr lang="en-US" dirty="0"/>
              <a:t> </a:t>
            </a:r>
            <a:r>
              <a:rPr lang="en-US" dirty="0" err="1"/>
              <a:t>Sperrung</a:t>
            </a:r>
            <a:r>
              <a:rPr lang="en-US" dirty="0"/>
              <a:t> </a:t>
            </a:r>
            <a:r>
              <a:rPr lang="en-US" dirty="0" err="1"/>
              <a:t>der</a:t>
            </a:r>
            <a:r>
              <a:rPr lang="en-US" dirty="0"/>
              <a:t> </a:t>
            </a:r>
            <a:r>
              <a:rPr lang="en-US" dirty="0" err="1"/>
              <a:t>Nutzung</a:t>
            </a:r>
            <a:r>
              <a:rPr lang="en-US" dirty="0"/>
              <a:t> von </a:t>
            </a:r>
            <a:r>
              <a:rPr lang="en-US" dirty="0" err="1"/>
              <a:t>Informationen</a:t>
            </a:r>
            <a:r>
              <a:rPr lang="en-US" dirty="0"/>
              <a:t> </a:t>
            </a:r>
            <a:r>
              <a:rPr lang="en-US" dirty="0" err="1"/>
              <a:t>nach</a:t>
            </a:r>
            <a:r>
              <a:rPr lang="en-US" dirty="0"/>
              <a:t> den </a:t>
            </a:r>
            <a:r>
              <a:rPr lang="en-US" dirty="0" err="1"/>
              <a:t>allgemeinen</a:t>
            </a:r>
            <a:r>
              <a:rPr lang="en-US" dirty="0"/>
              <a:t> </a:t>
            </a:r>
            <a:r>
              <a:rPr lang="en-US" dirty="0" err="1"/>
              <a:t>Gesetzen</a:t>
            </a:r>
            <a:r>
              <a:rPr lang="en-US" dirty="0"/>
              <a:t> </a:t>
            </a:r>
            <a:r>
              <a:rPr lang="en-US" dirty="0" err="1"/>
              <a:t>bleiben</a:t>
            </a:r>
            <a:r>
              <a:rPr lang="en-US" dirty="0"/>
              <a:t> </a:t>
            </a:r>
            <a:r>
              <a:rPr lang="en-US" dirty="0" err="1"/>
              <a:t>auch</a:t>
            </a:r>
            <a:r>
              <a:rPr lang="en-US" dirty="0"/>
              <a:t> </a:t>
            </a:r>
            <a:r>
              <a:rPr lang="en-US" dirty="0" err="1"/>
              <a:t>im</a:t>
            </a:r>
            <a:r>
              <a:rPr lang="en-US" dirty="0"/>
              <a:t> </a:t>
            </a:r>
            <a:r>
              <a:rPr lang="en-US" dirty="0" err="1"/>
              <a:t>Falle</a:t>
            </a:r>
            <a:r>
              <a:rPr lang="en-US" dirty="0"/>
              <a:t> </a:t>
            </a:r>
            <a:r>
              <a:rPr lang="en-US" dirty="0" err="1"/>
              <a:t>der</a:t>
            </a:r>
            <a:r>
              <a:rPr lang="en-US" dirty="0"/>
              <a:t> </a:t>
            </a:r>
            <a:r>
              <a:rPr lang="en-US" dirty="0" err="1"/>
              <a:t>Nichtverantwortlichkeit</a:t>
            </a:r>
            <a:r>
              <a:rPr lang="en-US" dirty="0"/>
              <a:t> des </a:t>
            </a:r>
            <a:r>
              <a:rPr lang="en-US" dirty="0" err="1"/>
              <a:t>Diensteanbieters</a:t>
            </a:r>
            <a:r>
              <a:rPr lang="en-US" dirty="0"/>
              <a:t> </a:t>
            </a:r>
            <a:r>
              <a:rPr lang="en-US" dirty="0" err="1"/>
              <a:t>nach</a:t>
            </a:r>
            <a:r>
              <a:rPr lang="en-US" dirty="0"/>
              <a:t> den §§ 8 </a:t>
            </a:r>
            <a:r>
              <a:rPr lang="en-US" dirty="0" err="1"/>
              <a:t>bis</a:t>
            </a:r>
            <a:r>
              <a:rPr lang="en-US" dirty="0"/>
              <a:t> 10 </a:t>
            </a:r>
            <a:r>
              <a:rPr lang="en-US" dirty="0" err="1"/>
              <a:t>unberührt</a:t>
            </a:r>
            <a:r>
              <a:rPr lang="en-US" dirty="0"/>
              <a:t>. Das </a:t>
            </a:r>
            <a:r>
              <a:rPr lang="en-US" dirty="0" err="1"/>
              <a:t>Fernmeldegeheimnis</a:t>
            </a:r>
            <a:r>
              <a:rPr lang="en-US" dirty="0"/>
              <a:t> </a:t>
            </a:r>
            <a:r>
              <a:rPr lang="en-US" dirty="0" err="1"/>
              <a:t>nach</a:t>
            </a:r>
            <a:r>
              <a:rPr lang="en-US" dirty="0"/>
              <a:t> § 88 des </a:t>
            </a:r>
            <a:r>
              <a:rPr lang="en-US" dirty="0" err="1"/>
              <a:t>Telekommunikationsgesetzes</a:t>
            </a:r>
            <a:r>
              <a:rPr lang="en-US" dirty="0"/>
              <a:t> </a:t>
            </a:r>
            <a:r>
              <a:rPr lang="en-US" dirty="0" err="1"/>
              <a:t>ist</a:t>
            </a:r>
            <a:r>
              <a:rPr lang="en-US" dirty="0"/>
              <a:t> </a:t>
            </a:r>
            <a:r>
              <a:rPr lang="en-US" dirty="0" err="1"/>
              <a:t>zu</a:t>
            </a:r>
            <a:r>
              <a:rPr lang="en-US" dirty="0"/>
              <a:t> </a:t>
            </a:r>
            <a:r>
              <a:rPr lang="en-US" dirty="0" err="1"/>
              <a:t>wahren</a:t>
            </a:r>
            <a:r>
              <a:rPr lang="en-US" dirty="0"/>
              <a:t>.</a:t>
            </a:r>
          </a:p>
        </p:txBody>
      </p:sp>
    </p:spTree>
    <p:extLst>
      <p:ext uri="{BB962C8B-B14F-4D97-AF65-F5344CB8AC3E}">
        <p14:creationId xmlns:p14="http://schemas.microsoft.com/office/powerpoint/2010/main" val="30771613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4275"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4277" name="Rectangle 5"/>
          <p:cNvSpPr>
            <a:spLocks noGrp="1" noChangeArrowheads="1"/>
          </p:cNvSpPr>
          <p:nvPr>
            <p:ph type="title"/>
          </p:nvPr>
        </p:nvSpPr>
        <p:spPr>
          <a:ln/>
        </p:spPr>
        <p:txBody>
          <a:bodyPr/>
          <a:lstStyle/>
          <a:p>
            <a:r>
              <a:rPr lang="en-US"/>
              <a:t>Telemediengesetz</a:t>
            </a:r>
          </a:p>
        </p:txBody>
      </p:sp>
      <p:sp>
        <p:nvSpPr>
          <p:cNvPr id="54278" name="Rectangle 6"/>
          <p:cNvSpPr>
            <a:spLocks noGrp="1" noChangeArrowheads="1"/>
          </p:cNvSpPr>
          <p:nvPr>
            <p:ph idx="1"/>
          </p:nvPr>
        </p:nvSpPr>
        <p:spPr>
          <a:ln/>
        </p:spPr>
        <p:txBody>
          <a:bodyPr/>
          <a:lstStyle/>
          <a:p>
            <a:pPr marL="304800" indent="-304800">
              <a:spcBef>
                <a:spcPct val="0"/>
              </a:spcBef>
            </a:pPr>
            <a:r>
              <a:rPr lang="en-US" b="1"/>
              <a:t>§ 8 Durchleitung von Informationen</a:t>
            </a:r>
            <a:endParaRPr lang="en-US"/>
          </a:p>
          <a:p>
            <a:pPr lvl="1"/>
            <a:r>
              <a:rPr lang="en-US"/>
              <a:t>(1) Diensteanbieter sind </a:t>
            </a:r>
            <a:r>
              <a:rPr lang="en-US" b="1"/>
              <a:t>für fremde Informationen</a:t>
            </a:r>
            <a:r>
              <a:rPr lang="en-US"/>
              <a:t>, die sie in einem Kommunikationsnetz übermitteln oder zu denen sie den Zugang zur Nutzung vermitteln, </a:t>
            </a:r>
            <a:r>
              <a:rPr lang="en-US" b="1"/>
              <a:t>nicht</a:t>
            </a:r>
            <a:r>
              <a:rPr lang="en-US"/>
              <a:t> </a:t>
            </a:r>
            <a:r>
              <a:rPr lang="en-US" b="1"/>
              <a:t>verantwortlich</a:t>
            </a:r>
            <a:r>
              <a:rPr lang="en-US"/>
              <a:t>, sofern sie </a:t>
            </a:r>
          </a:p>
          <a:p>
            <a:pPr lvl="2"/>
            <a:r>
              <a:rPr lang="en-US"/>
              <a:t>1. die Übermittlung nicht veranlasst,</a:t>
            </a:r>
          </a:p>
          <a:p>
            <a:pPr lvl="2"/>
            <a:r>
              <a:rPr lang="en-US"/>
              <a:t>2. den Adressaten der übermittelten Informationen nicht ausgewählt und</a:t>
            </a:r>
          </a:p>
          <a:p>
            <a:pPr lvl="2"/>
            <a:r>
              <a:rPr lang="en-US"/>
              <a:t>3. die übermittelten Informationen nicht ausgewählt oder verändert haben.</a:t>
            </a:r>
          </a:p>
        </p:txBody>
      </p:sp>
    </p:spTree>
    <p:extLst>
      <p:ext uri="{BB962C8B-B14F-4D97-AF65-F5344CB8AC3E}">
        <p14:creationId xmlns:p14="http://schemas.microsoft.com/office/powerpoint/2010/main" val="117404870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5299"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5301" name="Rectangle 5"/>
          <p:cNvSpPr>
            <a:spLocks noGrp="1" noChangeArrowheads="1"/>
          </p:cNvSpPr>
          <p:nvPr>
            <p:ph type="title"/>
          </p:nvPr>
        </p:nvSpPr>
        <p:spPr>
          <a:ln/>
        </p:spPr>
        <p:txBody>
          <a:bodyPr/>
          <a:lstStyle/>
          <a:p>
            <a:r>
              <a:rPr lang="en-US" b="1"/>
              <a:t>Abschnitt 4: Datenschutz</a:t>
            </a:r>
            <a:endParaRPr lang="en-US" b="1">
              <a:ea typeface="ヒラギノ角ゴ ProN W6" charset="0"/>
              <a:cs typeface="ヒラギノ角ゴ ProN W6" charset="0"/>
            </a:endParaRPr>
          </a:p>
        </p:txBody>
      </p:sp>
      <p:sp>
        <p:nvSpPr>
          <p:cNvPr id="55302" name="Rectangle 6"/>
          <p:cNvSpPr>
            <a:spLocks noGrp="1" noChangeArrowheads="1"/>
          </p:cNvSpPr>
          <p:nvPr>
            <p:ph idx="1"/>
          </p:nvPr>
        </p:nvSpPr>
        <p:spPr>
          <a:ln/>
        </p:spPr>
        <p:txBody>
          <a:bodyPr/>
          <a:lstStyle/>
          <a:p>
            <a:pPr marL="304800" indent="-304800">
              <a:spcBef>
                <a:spcPct val="0"/>
              </a:spcBef>
            </a:pPr>
            <a:r>
              <a:rPr lang="en-US" b="1"/>
              <a:t>§ 11 Anbieter-Nutzer-Verhältnis</a:t>
            </a:r>
            <a:endParaRPr lang="en-US"/>
          </a:p>
          <a:p>
            <a:pPr lvl="1"/>
            <a:r>
              <a:rPr lang="en-US"/>
              <a:t>(2) Nutzer im Sinne dieses Abschnitts ist jede natürliche Person, die Telemedien nutzt, insbesondere um Informationen zu erlangen oder zugänglich zu machen.</a:t>
            </a:r>
          </a:p>
          <a:p>
            <a:pPr lvl="1"/>
            <a:endParaRPr lang="en-US"/>
          </a:p>
          <a:p>
            <a:pPr marL="304800" indent="-304800"/>
            <a:r>
              <a:rPr lang="en-US" b="1"/>
              <a:t>§ 12 Grundsätze</a:t>
            </a:r>
            <a:endParaRPr lang="en-US"/>
          </a:p>
          <a:p>
            <a:pPr lvl="1"/>
            <a:r>
              <a:rPr lang="en-US"/>
              <a:t>(1) Der Diensteanbieter </a:t>
            </a:r>
            <a:r>
              <a:rPr lang="en-US" b="1"/>
              <a:t>darf personenbezogene Daten </a:t>
            </a:r>
            <a:r>
              <a:rPr lang="en-US"/>
              <a:t>zur Bereitstellung von Telemedien </a:t>
            </a:r>
            <a:r>
              <a:rPr lang="en-US" b="1"/>
              <a:t>nur erheben </a:t>
            </a:r>
            <a:r>
              <a:rPr lang="en-US"/>
              <a:t>und verwenden, </a:t>
            </a:r>
            <a:r>
              <a:rPr lang="en-US" b="1"/>
              <a:t>soweit </a:t>
            </a:r>
            <a:r>
              <a:rPr lang="en-US"/>
              <a:t>dieses Gesetz oder eine andere Rechtsvorschrift, die sich ausdrücklich auf Telemedien bezieht, es </a:t>
            </a:r>
            <a:r>
              <a:rPr lang="en-US" b="1"/>
              <a:t>erlaubt oder der Nutzer eingewilligt hat</a:t>
            </a:r>
            <a:r>
              <a:rPr lang="en-US"/>
              <a:t>.</a:t>
            </a:r>
          </a:p>
          <a:p>
            <a:pPr lvl="1"/>
            <a:r>
              <a:rPr lang="en-US"/>
              <a:t>(2) Der Diensteanbieter darf für die Bereitstellung von Telemedien erhobene </a:t>
            </a:r>
            <a:r>
              <a:rPr lang="en-US" b="1"/>
              <a:t>personenbezogene Daten für andere Zwecke nur verwenden</a:t>
            </a:r>
            <a:r>
              <a:rPr lang="en-US"/>
              <a:t>, soweit dieses Gesetz oder eine andere Rechtsvorschrift, die sich ausdrücklich auf Telemedien bezieht, es </a:t>
            </a:r>
            <a:r>
              <a:rPr lang="en-US" b="1"/>
              <a:t>erlaubt oder der Nutzer eingewilligt hat.</a:t>
            </a:r>
            <a:endParaRPr lang="en-US" b="1">
              <a:ea typeface="ヒラギノ角ゴ ProN W6" charset="0"/>
              <a:cs typeface="ヒラギノ角ゴ ProN W6" charset="0"/>
            </a:endParaRPr>
          </a:p>
        </p:txBody>
      </p:sp>
    </p:spTree>
    <p:extLst>
      <p:ext uri="{BB962C8B-B14F-4D97-AF65-F5344CB8AC3E}">
        <p14:creationId xmlns:p14="http://schemas.microsoft.com/office/powerpoint/2010/main" val="95538208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6323"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6325" name="Rectangle 5"/>
          <p:cNvSpPr>
            <a:spLocks noGrp="1" noChangeArrowheads="1"/>
          </p:cNvSpPr>
          <p:nvPr>
            <p:ph type="title"/>
          </p:nvPr>
        </p:nvSpPr>
        <p:spPr>
          <a:ln/>
        </p:spPr>
        <p:txBody>
          <a:bodyPr/>
          <a:lstStyle/>
          <a:p>
            <a:r>
              <a:rPr lang="en-US" b="1"/>
              <a:t>Abschnitt 4: Datenschutz</a:t>
            </a:r>
            <a:endParaRPr lang="en-US" b="1">
              <a:ea typeface="ヒラギノ角ゴ ProN W6" charset="0"/>
              <a:cs typeface="ヒラギノ角ゴ ProN W6" charset="0"/>
            </a:endParaRPr>
          </a:p>
        </p:txBody>
      </p:sp>
      <p:sp>
        <p:nvSpPr>
          <p:cNvPr id="56326" name="Rectangle 6"/>
          <p:cNvSpPr>
            <a:spLocks noGrp="1" noChangeArrowheads="1"/>
          </p:cNvSpPr>
          <p:nvPr>
            <p:ph idx="1"/>
          </p:nvPr>
        </p:nvSpPr>
        <p:spPr>
          <a:ln/>
        </p:spPr>
        <p:txBody>
          <a:bodyPr/>
          <a:lstStyle/>
          <a:p>
            <a:pPr marL="304800" indent="-304800">
              <a:spcBef>
                <a:spcPct val="0"/>
              </a:spcBef>
            </a:pPr>
            <a:r>
              <a:rPr lang="en-US" b="1"/>
              <a:t>§ 13 Pflichten des Diensteanbieters</a:t>
            </a:r>
            <a:endParaRPr lang="en-US"/>
          </a:p>
          <a:p>
            <a:pPr lvl="1"/>
            <a:r>
              <a:rPr lang="en-US"/>
              <a:t>(4) Der Diensteanbieter hat durch technische und organisatorische Vorkehrungen sicherzustellen, dass </a:t>
            </a:r>
          </a:p>
          <a:p>
            <a:pPr lvl="2"/>
            <a:r>
              <a:rPr lang="en-US"/>
              <a:t>2. die anfallenden </a:t>
            </a:r>
            <a:r>
              <a:rPr lang="en-US" b="1"/>
              <a:t>personenbezogenen Daten</a:t>
            </a:r>
            <a:r>
              <a:rPr lang="en-US"/>
              <a:t> über den Ablauf des Zugriffs oder der sonstigen Nutzung </a:t>
            </a:r>
            <a:r>
              <a:rPr lang="en-US" b="1"/>
              <a:t>unmittelbar nach </a:t>
            </a:r>
            <a:r>
              <a:rPr lang="en-US"/>
              <a:t>deren </a:t>
            </a:r>
            <a:r>
              <a:rPr lang="en-US" b="1"/>
              <a:t>Beendigung gelöscht </a:t>
            </a:r>
            <a:r>
              <a:rPr lang="en-US"/>
              <a:t>... werden,</a:t>
            </a:r>
          </a:p>
          <a:p>
            <a:pPr lvl="2"/>
            <a:r>
              <a:rPr lang="en-US"/>
              <a:t>3. der Nutzer Telemedien gegen Kenntnisnahme Dritter geschützt in Anspruch nehmen kann,</a:t>
            </a:r>
          </a:p>
          <a:p>
            <a:pPr lvl="2"/>
            <a:r>
              <a:rPr lang="en-US"/>
              <a:t>4. die personenbezogenen Daten über die Nutzung verschiedener Telemedien durch denselben Nutzer getrennt verwendet werden können,</a:t>
            </a:r>
          </a:p>
          <a:p>
            <a:pPr lvl="2"/>
            <a:r>
              <a:rPr lang="en-US"/>
              <a:t>6. </a:t>
            </a:r>
            <a:r>
              <a:rPr lang="en-US" b="1"/>
              <a:t>Nutzungsprofile</a:t>
            </a:r>
            <a:r>
              <a:rPr lang="en-US"/>
              <a:t> nach § 15 Abs. 3 </a:t>
            </a:r>
            <a:r>
              <a:rPr lang="en-US" b="1"/>
              <a:t>nicht mit Angaben zur Identifikation des Trägers des Pseudonyms zusammengeführt werden können</a:t>
            </a:r>
            <a:r>
              <a:rPr lang="en-US"/>
              <a:t>.</a:t>
            </a:r>
          </a:p>
          <a:p>
            <a:pPr lvl="2">
              <a:spcBef>
                <a:spcPts val="200"/>
              </a:spcBef>
            </a:pPr>
            <a:endParaRPr lang="en-US" sz="1000"/>
          </a:p>
          <a:p>
            <a:pPr lvl="1"/>
            <a:r>
              <a:rPr lang="en-US"/>
              <a:t>(6) Der Diensteanbieter hat die </a:t>
            </a:r>
            <a:r>
              <a:rPr lang="en-US" b="1"/>
              <a:t>Nutzung </a:t>
            </a:r>
            <a:r>
              <a:rPr lang="en-US"/>
              <a:t>von Telemedien und ihre </a:t>
            </a:r>
            <a:r>
              <a:rPr lang="en-US" b="1"/>
              <a:t>Bezahlung anonym oder unter Pseudonym zu ermöglichen</a:t>
            </a:r>
            <a:r>
              <a:rPr lang="en-US"/>
              <a:t>, soweit dies technisch möglich und zumutbar ist. Der Nutzer ist über diese Möglichkeit zu informieren.</a:t>
            </a:r>
          </a:p>
        </p:txBody>
      </p:sp>
      <p:sp>
        <p:nvSpPr>
          <p:cNvPr id="56327" name="Rectangle 7"/>
          <p:cNvSpPr>
            <a:spLocks/>
          </p:cNvSpPr>
          <p:nvPr/>
        </p:nvSpPr>
        <p:spPr bwMode="auto">
          <a:xfrm>
            <a:off x="427038" y="4929188"/>
            <a:ext cx="8359775" cy="1143000"/>
          </a:xfrm>
          <a:prstGeom prst="rect">
            <a:avLst/>
          </a:prstGeom>
          <a:noFill/>
          <a:ln w="76200">
            <a:solidFill>
              <a:srgbClr val="FF0000"/>
            </a:solidFill>
            <a:prstDash val="solid"/>
            <a:miter lim="800000"/>
            <a:headEnd type="none" w="med" len="med"/>
            <a:tailEnd type="none" w="med" len="med"/>
          </a:ln>
        </p:spPr>
        <p:txBody>
          <a:bodyPr lIns="0" tIns="0" rIns="0" bIns="0"/>
          <a:lstStyle/>
          <a:p>
            <a:pPr algn="l" eaLnBrk="0" hangingPunct="0"/>
            <a:endParaRPr lang="de-DE" sz="2400">
              <a:solidFill>
                <a:srgbClr val="000000"/>
              </a:solidFill>
              <a:latin typeface="Verdana" pitchFamily="34" charset="0"/>
              <a:ea typeface="+mn-ea"/>
            </a:endParaRPr>
          </a:p>
        </p:txBody>
      </p:sp>
    </p:spTree>
    <p:extLst>
      <p:ext uri="{BB962C8B-B14F-4D97-AF65-F5344CB8AC3E}">
        <p14:creationId xmlns:p14="http://schemas.microsoft.com/office/powerpoint/2010/main" val="575267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„Informationsgesellschaft“</a:t>
            </a:r>
          </a:p>
        </p:txBody>
      </p:sp>
      <p:sp>
        <p:nvSpPr>
          <p:cNvPr id="3" name="Inhaltsplatzhalter 2"/>
          <p:cNvSpPr>
            <a:spLocks noGrp="1"/>
          </p:cNvSpPr>
          <p:nvPr>
            <p:ph idx="1"/>
          </p:nvPr>
        </p:nvSpPr>
        <p:spPr>
          <a:xfrm>
            <a:off x="352425" y="977598"/>
            <a:ext cx="8439150" cy="5549582"/>
          </a:xfrm>
        </p:spPr>
        <p:txBody>
          <a:bodyPr/>
          <a:lstStyle/>
          <a:p>
            <a:r>
              <a:rPr lang="de-DE" dirty="0"/>
              <a:t>„Der Begriff </a:t>
            </a:r>
            <a:r>
              <a:rPr lang="de-DE" i="1" dirty="0"/>
              <a:t>Informationsgesellschaft </a:t>
            </a:r>
            <a:r>
              <a:rPr lang="de-DE" dirty="0"/>
              <a:t>bezeichnet eine auf Informations- und Kommunikationstechnologien (IKT) basierende Gesellschaft. Der Prozess der </a:t>
            </a:r>
            <a:r>
              <a:rPr lang="de-DE" dirty="0">
                <a:solidFill>
                  <a:srgbClr val="FF0000"/>
                </a:solidFill>
              </a:rPr>
              <a:t>Durchdringung aller Lebensbereiche mit IKT</a:t>
            </a:r>
            <a:r>
              <a:rPr lang="de-DE" dirty="0"/>
              <a:t>, durch den sich eine postindustrielle oder postmoderne Informations-gesellschaft bildet, wird als </a:t>
            </a:r>
            <a:r>
              <a:rPr lang="de-DE" i="1" dirty="0" err="1"/>
              <a:t>Informatisierung</a:t>
            </a:r>
            <a:r>
              <a:rPr lang="de-DE" dirty="0"/>
              <a:t> bezeichnet (Nora/</a:t>
            </a:r>
            <a:r>
              <a:rPr lang="de-DE" dirty="0" err="1"/>
              <a:t>Minc</a:t>
            </a:r>
            <a:r>
              <a:rPr lang="de-DE" dirty="0"/>
              <a:t> 1979). Der Begriff Informationsgesellschaft ist nicht starr definiert und wird oft mit dem Begriff der </a:t>
            </a:r>
            <a:r>
              <a:rPr lang="de-DE" i="1" dirty="0"/>
              <a:t>Wissensgesellschaft</a:t>
            </a:r>
            <a:r>
              <a:rPr lang="de-DE" dirty="0"/>
              <a:t> zusammen verwendet “ </a:t>
            </a:r>
          </a:p>
          <a:p>
            <a:pPr marL="0" indent="0" algn="r">
              <a:buNone/>
            </a:pPr>
            <a:r>
              <a:rPr lang="de-DE" sz="2000" dirty="0"/>
              <a:t>[Wikipedia, 23. März 2011]</a:t>
            </a:r>
          </a:p>
          <a:p>
            <a:endParaRPr lang="de-DE" dirty="0"/>
          </a:p>
          <a:p>
            <a:r>
              <a:rPr lang="de-DE" dirty="0"/>
              <a:t>…wenn auch nicht klar ist, was „Informationsgesellschaft“ ist, so hat es doch sicher etwas mit „Informatik und „Gesellschaft“ zu tun…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12</a:t>
            </a:fld>
            <a:endParaRPr lang="en-US"/>
          </a:p>
        </p:txBody>
      </p:sp>
    </p:spTree>
    <p:extLst>
      <p:ext uri="{BB962C8B-B14F-4D97-AF65-F5344CB8AC3E}">
        <p14:creationId xmlns:p14="http://schemas.microsoft.com/office/powerpoint/2010/main" val="85189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7347"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7349" name="Rectangle 5"/>
          <p:cNvSpPr>
            <a:spLocks noGrp="1" noChangeArrowheads="1"/>
          </p:cNvSpPr>
          <p:nvPr>
            <p:ph type="title"/>
          </p:nvPr>
        </p:nvSpPr>
        <p:spPr>
          <a:ln/>
        </p:spPr>
        <p:txBody>
          <a:bodyPr/>
          <a:lstStyle/>
          <a:p>
            <a:r>
              <a:rPr lang="en-US" b="1"/>
              <a:t>Abschnitt 4: Datenschutz</a:t>
            </a:r>
            <a:endParaRPr lang="en-US" b="1">
              <a:ea typeface="ヒラギノ角ゴ ProN W6" charset="0"/>
              <a:cs typeface="ヒラギノ角ゴ ProN W6" charset="0"/>
            </a:endParaRPr>
          </a:p>
        </p:txBody>
      </p:sp>
      <p:sp>
        <p:nvSpPr>
          <p:cNvPr id="57350" name="Rectangle 6"/>
          <p:cNvSpPr>
            <a:spLocks noGrp="1" noChangeArrowheads="1"/>
          </p:cNvSpPr>
          <p:nvPr>
            <p:ph idx="1"/>
          </p:nvPr>
        </p:nvSpPr>
        <p:spPr>
          <a:ln/>
        </p:spPr>
        <p:txBody>
          <a:bodyPr/>
          <a:lstStyle/>
          <a:p>
            <a:pPr marL="304800" indent="-304800">
              <a:spcBef>
                <a:spcPct val="0"/>
              </a:spcBef>
            </a:pPr>
            <a:r>
              <a:rPr lang="en-US" b="1"/>
              <a:t>§ 14 Bestandsdaten</a:t>
            </a:r>
            <a:endParaRPr lang="en-US"/>
          </a:p>
          <a:p>
            <a:pPr lvl="1"/>
            <a:r>
              <a:rPr lang="en-US"/>
              <a:t>(1) Der Diensteanbieter darf </a:t>
            </a:r>
            <a:r>
              <a:rPr lang="en-US" b="1"/>
              <a:t>personenbezogene Daten </a:t>
            </a:r>
            <a:r>
              <a:rPr lang="en-US"/>
              <a:t>eines Nutzers </a:t>
            </a:r>
            <a:r>
              <a:rPr lang="en-US" b="1"/>
              <a:t>nur erheben </a:t>
            </a:r>
            <a:r>
              <a:rPr lang="en-US"/>
              <a:t>und verwenden, </a:t>
            </a:r>
            <a:r>
              <a:rPr lang="en-US" b="1"/>
              <a:t>soweit sie </a:t>
            </a:r>
            <a:r>
              <a:rPr lang="en-US"/>
              <a:t>für die Begründung, inhaltliche Ausgestaltung oder Änderung eines Vertragsverhältnisses zwischen dem Diensteanbieter und dem Nutzer über die Nutzung von Telemedien </a:t>
            </a:r>
            <a:r>
              <a:rPr lang="en-US" b="1"/>
              <a:t>erforderlich sind </a:t>
            </a:r>
            <a:r>
              <a:rPr lang="en-US"/>
              <a:t>(Bestandsdaten).</a:t>
            </a:r>
          </a:p>
          <a:p>
            <a:pPr marL="304800" indent="-304800"/>
            <a:r>
              <a:rPr lang="en-US" b="1"/>
              <a:t>§ 15 Nutzungsdaten</a:t>
            </a:r>
            <a:endParaRPr lang="en-US"/>
          </a:p>
          <a:p>
            <a:pPr lvl="1"/>
            <a:r>
              <a:rPr lang="en-US"/>
              <a:t>(1) Der Diensteanbieter darf </a:t>
            </a:r>
            <a:r>
              <a:rPr lang="en-US" b="1"/>
              <a:t>personenbezogene Daten</a:t>
            </a:r>
            <a:r>
              <a:rPr lang="en-US"/>
              <a:t> eines Nutzers </a:t>
            </a:r>
            <a:r>
              <a:rPr lang="en-US" b="1"/>
              <a:t>nur erheben </a:t>
            </a:r>
            <a:r>
              <a:rPr lang="en-US"/>
              <a:t>und verwenden, </a:t>
            </a:r>
            <a:r>
              <a:rPr lang="en-US" b="1"/>
              <a:t>soweit</a:t>
            </a:r>
            <a:r>
              <a:rPr lang="en-US"/>
              <a:t> dies </a:t>
            </a:r>
            <a:r>
              <a:rPr lang="en-US" b="1"/>
              <a:t>erforderlich</a:t>
            </a:r>
            <a:r>
              <a:rPr lang="en-US"/>
              <a:t> ist, </a:t>
            </a:r>
            <a:r>
              <a:rPr lang="en-US" b="1"/>
              <a:t>um</a:t>
            </a:r>
            <a:r>
              <a:rPr lang="en-US"/>
              <a:t> die </a:t>
            </a:r>
            <a:r>
              <a:rPr lang="en-US" b="1"/>
              <a:t>Inanspruchnahme von Telemedien zu ermöglichen</a:t>
            </a:r>
            <a:r>
              <a:rPr lang="en-US"/>
              <a:t> und abzurechnen (Nutzungsdaten). Nutzungsdaten sind insbesondere </a:t>
            </a:r>
          </a:p>
          <a:p>
            <a:pPr lvl="2"/>
            <a:r>
              <a:rPr lang="en-US"/>
              <a:t>1. Merkmale zur Identifikation des Nutzers,</a:t>
            </a:r>
          </a:p>
          <a:p>
            <a:pPr lvl="2"/>
            <a:r>
              <a:rPr lang="en-US"/>
              <a:t>2. Angaben über Beginn und Ende sowie des Umfangs der jeweiligen Nutzung und</a:t>
            </a:r>
          </a:p>
          <a:p>
            <a:pPr lvl="2"/>
            <a:r>
              <a:rPr lang="en-US"/>
              <a:t>3. Angaben über die vom Nutzer in Anspruch genommenen Telemedien.</a:t>
            </a:r>
          </a:p>
        </p:txBody>
      </p:sp>
    </p:spTree>
    <p:extLst>
      <p:ext uri="{BB962C8B-B14F-4D97-AF65-F5344CB8AC3E}">
        <p14:creationId xmlns:p14="http://schemas.microsoft.com/office/powerpoint/2010/main" val="16952887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8371"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8373" name="Rectangle 5"/>
          <p:cNvSpPr>
            <a:spLocks noGrp="1" noChangeArrowheads="1"/>
          </p:cNvSpPr>
          <p:nvPr>
            <p:ph type="title"/>
          </p:nvPr>
        </p:nvSpPr>
        <p:spPr>
          <a:ln/>
        </p:spPr>
        <p:txBody>
          <a:bodyPr/>
          <a:lstStyle/>
          <a:p>
            <a:r>
              <a:rPr lang="en-US" b="1"/>
              <a:t>Telemediengesetz</a:t>
            </a:r>
            <a:endParaRPr lang="en-US" b="1">
              <a:ea typeface="ヒラギノ角ゴ ProN W6" charset="0"/>
              <a:cs typeface="ヒラギノ角ゴ ProN W6" charset="0"/>
            </a:endParaRPr>
          </a:p>
        </p:txBody>
      </p:sp>
      <p:sp>
        <p:nvSpPr>
          <p:cNvPr id="58374" name="Rectangle 6"/>
          <p:cNvSpPr>
            <a:spLocks noGrp="1" noChangeArrowheads="1"/>
          </p:cNvSpPr>
          <p:nvPr>
            <p:ph idx="1"/>
          </p:nvPr>
        </p:nvSpPr>
        <p:spPr>
          <a:ln/>
        </p:spPr>
        <p:txBody>
          <a:bodyPr/>
          <a:lstStyle/>
          <a:p>
            <a:pPr marL="304800" indent="-304800">
              <a:spcBef>
                <a:spcPct val="0"/>
              </a:spcBef>
            </a:pPr>
            <a:r>
              <a:rPr lang="en-US" b="1"/>
              <a:t>§ 16 Bußgeldvorschriften</a:t>
            </a:r>
            <a:endParaRPr lang="en-US"/>
          </a:p>
          <a:p>
            <a:pPr lvl="1"/>
            <a:r>
              <a:rPr lang="en-US"/>
              <a:t>(2) </a:t>
            </a:r>
            <a:r>
              <a:rPr lang="en-US" b="1"/>
              <a:t>Ordnungswidrig</a:t>
            </a:r>
            <a:r>
              <a:rPr lang="en-US"/>
              <a:t> handelt, wer vorsätzlich oder fahrlässig </a:t>
            </a:r>
          </a:p>
          <a:p>
            <a:pPr lvl="2"/>
            <a:r>
              <a:rPr lang="en-US"/>
              <a:t>4. einer Vorschrift des § 13 Abs. 4 Satz 1 Nr. 1 bis 4 oder 5 über eine dort genannte </a:t>
            </a:r>
            <a:r>
              <a:rPr lang="en-US" b="1"/>
              <a:t>Pflicht zur Sicherstellung zuwiderhandelt</a:t>
            </a:r>
            <a:r>
              <a:rPr lang="en-US"/>
              <a:t>,</a:t>
            </a:r>
          </a:p>
          <a:p>
            <a:pPr lvl="2"/>
            <a:r>
              <a:rPr lang="en-US"/>
              <a:t>5. entgegen § 14 Abs. 1 oder § 15 Abs. 1 Satz 1 oder Abs. 8 Satz 1 oder 2 </a:t>
            </a:r>
            <a:r>
              <a:rPr lang="en-US" b="1"/>
              <a:t>personenbezogene Daten erhebt </a:t>
            </a:r>
            <a:r>
              <a:rPr lang="en-US"/>
              <a:t>oder verwendet oder nicht oder </a:t>
            </a:r>
            <a:r>
              <a:rPr lang="en-US" b="1"/>
              <a:t>nicht rechtzeitig löscht </a:t>
            </a:r>
            <a:r>
              <a:rPr lang="en-US"/>
              <a:t>oder</a:t>
            </a:r>
          </a:p>
          <a:p>
            <a:pPr lvl="2"/>
            <a:r>
              <a:rPr lang="en-US"/>
              <a:t>6. entgegen § 15 Abs. 3 Satz 3 ein </a:t>
            </a:r>
            <a:r>
              <a:rPr lang="en-US" b="1"/>
              <a:t>Nutzungsprofil mit Daten über den Träger des Pseudonyms zusammenführt</a:t>
            </a:r>
            <a:r>
              <a:rPr lang="en-US"/>
              <a:t>.</a:t>
            </a:r>
          </a:p>
          <a:p>
            <a:pPr lvl="1"/>
            <a:r>
              <a:rPr lang="en-US"/>
              <a:t>(3) Die Ordnungswidrigkeit kann mit einer Geldbuße bis zu </a:t>
            </a:r>
            <a:r>
              <a:rPr lang="en-US" b="1"/>
              <a:t>fünfzigtausend Euro </a:t>
            </a:r>
            <a:r>
              <a:rPr lang="en-US"/>
              <a:t>geahndet werden.</a:t>
            </a:r>
          </a:p>
        </p:txBody>
      </p:sp>
    </p:spTree>
    <p:extLst>
      <p:ext uri="{BB962C8B-B14F-4D97-AF65-F5344CB8AC3E}">
        <p14:creationId xmlns:p14="http://schemas.microsoft.com/office/powerpoint/2010/main" val="87185696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lstStyle/>
          <a:p>
            <a:r>
              <a:rPr lang="de-DE" dirty="0">
                <a:solidFill>
                  <a:schemeClr val="accent2"/>
                </a:solidFill>
              </a:rPr>
              <a:t>geregelt in: </a:t>
            </a:r>
            <a:r>
              <a:rPr lang="de-DE" dirty="0"/>
              <a:t>„</a:t>
            </a:r>
            <a:r>
              <a:rPr lang="de-DE" dirty="0">
                <a:solidFill>
                  <a:srgbClr val="FF6600"/>
                </a:solidFill>
              </a:rPr>
              <a:t>RICHTLINIE 2006/24/EG DES EUROPÄISCHEN PARLAMENTS UND DES RATES vom 15. März 2006 über die Vorratsspeicherung von Daten, die bei der Bereitstellung öffentlich zugänglicher elektronischer Kommunikationsdienste oder öffentlicher Kommunikationsnetze erzeugt oder verarbeitet werden, und zur Änderung der Richtlinie 2002/58/EG</a:t>
            </a:r>
            <a:r>
              <a:rPr lang="de-DE" dirty="0"/>
              <a:t>“</a:t>
            </a:r>
          </a:p>
          <a:p>
            <a:endParaRPr lang="de-DE" dirty="0"/>
          </a:p>
          <a:p>
            <a:r>
              <a:rPr lang="de-DE" dirty="0">
                <a:solidFill>
                  <a:schemeClr val="accent2"/>
                </a:solidFill>
              </a:rPr>
              <a:t>Zweck: </a:t>
            </a:r>
            <a:r>
              <a:rPr lang="de-DE" dirty="0"/>
              <a:t>„Vorratsspeicherung bestimmter Daten … zum Zwecke der Ermittlung, Feststellung und Verfolgung von schweren Straftaten“</a:t>
            </a:r>
          </a:p>
          <a:p>
            <a:endParaRPr lang="de-DE" dirty="0"/>
          </a:p>
          <a:p>
            <a:r>
              <a:rPr lang="de-DE" dirty="0">
                <a:solidFill>
                  <a:schemeClr val="accent2"/>
                </a:solidFill>
              </a:rPr>
              <a:t>zu speichern sind:</a:t>
            </a:r>
            <a:r>
              <a:rPr lang="de-DE" dirty="0"/>
              <a:t> „Verkehrs- und Standortdaten … nicht … Inhalt elektronischer Nachrichtenübermittlungen“</a:t>
            </a:r>
          </a:p>
          <a:p>
            <a:endParaRPr lang="de-DE" dirty="0"/>
          </a:p>
          <a:p>
            <a:r>
              <a:rPr lang="de-DE" dirty="0">
                <a:solidFill>
                  <a:schemeClr val="accent2"/>
                </a:solidFill>
              </a:rPr>
              <a:t>Speicherfrist:</a:t>
            </a:r>
            <a:r>
              <a:rPr lang="de-DE" dirty="0"/>
              <a:t> „mindestens sechs Monaten und höchstens zwei Jahren ab dem Zeitpunkt der Kommunikation“</a:t>
            </a:r>
          </a:p>
          <a:p>
            <a:endParaRPr lang="de-DE" dirty="0"/>
          </a:p>
          <a:p>
            <a:r>
              <a:rPr lang="de-DE" dirty="0">
                <a:solidFill>
                  <a:schemeClr val="accent2"/>
                </a:solidFill>
              </a:rPr>
              <a:t>Weitergabe der Daten: </a:t>
            </a:r>
            <a:r>
              <a:rPr lang="de-DE" dirty="0"/>
              <a:t>„nur in bestimmten Fällen und in Übereinstimmung mit dem innerstaatlichen Recht an die zuständigen nationalen Behörden“</a:t>
            </a:r>
          </a:p>
        </p:txBody>
      </p:sp>
    </p:spTree>
    <p:extLst>
      <p:ext uri="{BB962C8B-B14F-4D97-AF65-F5344CB8AC3E}">
        <p14:creationId xmlns:p14="http://schemas.microsoft.com/office/powerpoint/2010/main" val="3834862435"/>
      </p:ext>
    </p:extLst>
  </p:cSld>
  <p:clrMapOvr>
    <a:masterClrMapping/>
  </p:clrMapOvr>
  <p:transition>
    <p:split orient="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lstStyle/>
          <a:p>
            <a:r>
              <a:rPr lang="de-DE" dirty="0"/>
              <a:t>Artikel 5 der EG-Richtlinie regelt detailiert, was für welche Art von Telekommunikationsdienst jeweils zu speichern ist:</a:t>
            </a:r>
          </a:p>
          <a:p>
            <a:pPr lvl="1"/>
            <a:endParaRPr lang="de-DE" dirty="0"/>
          </a:p>
          <a:p>
            <a:pPr lvl="1"/>
            <a:r>
              <a:rPr lang="de-DE" dirty="0"/>
              <a:t>zur Rückverfolgung und Identifizierung der Quelle einer Nachricht: </a:t>
            </a:r>
          </a:p>
          <a:p>
            <a:pPr lvl="2"/>
            <a:endParaRPr lang="de-DE" dirty="0"/>
          </a:p>
          <a:p>
            <a:pPr lvl="2"/>
            <a:r>
              <a:rPr lang="de-DE" dirty="0"/>
              <a:t>betreffend Telefonfestnetz und Mobilfunk:</a:t>
            </a:r>
          </a:p>
          <a:p>
            <a:pPr lvl="3"/>
            <a:r>
              <a:rPr lang="de-DE" dirty="0"/>
              <a:t>die Rufnummer des anrufenden Anschlusses,</a:t>
            </a:r>
          </a:p>
          <a:p>
            <a:pPr lvl="3"/>
            <a:r>
              <a:rPr lang="de-DE" dirty="0"/>
              <a:t>der Name und die Anschrift des Teilnehmers;</a:t>
            </a:r>
          </a:p>
          <a:p>
            <a:pPr lvl="3">
              <a:buNone/>
            </a:pPr>
            <a:endParaRPr lang="de-DE" dirty="0"/>
          </a:p>
          <a:p>
            <a:pPr lvl="2"/>
            <a:r>
              <a:rPr lang="de-DE" dirty="0"/>
              <a:t>betreffend Internetzugang, Internet-E-Mail und Internet-Telefonie:</a:t>
            </a:r>
          </a:p>
          <a:p>
            <a:pPr lvl="3"/>
            <a:r>
              <a:rPr lang="de-DE" dirty="0"/>
              <a:t>die zugewiesene(n) Benutzerkennung(en),</a:t>
            </a:r>
          </a:p>
          <a:p>
            <a:pPr lvl="3"/>
            <a:r>
              <a:rPr lang="de-DE" dirty="0"/>
              <a:t>die Benutzerkennung und die Rufnummer, die jeder Nachricht im öffentlichen Telefonnetz zugewiesen werden,</a:t>
            </a:r>
          </a:p>
          <a:p>
            <a:pPr lvl="3"/>
            <a:r>
              <a:rPr lang="de-DE" dirty="0"/>
              <a:t>der Name und die Anschrift des Teilnehmers, dem eine Internetprotokoll-Adresse (IP-Adresse), Benutzerkennung oder Rufnummer zum Zeitpunkt der Nachricht zugewiesen war;</a:t>
            </a:r>
          </a:p>
        </p:txBody>
      </p:sp>
    </p:spTree>
    <p:extLst>
      <p:ext uri="{BB962C8B-B14F-4D97-AF65-F5344CB8AC3E}">
        <p14:creationId xmlns:p14="http://schemas.microsoft.com/office/powerpoint/2010/main" val="296013787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lstStyle/>
          <a:p>
            <a:r>
              <a:rPr lang="de-DE" dirty="0"/>
              <a:t>Artikel 5 der EG-Richtlinie regelt detailiert, was für welche Art von Telekommunikationsdienst jeweils zu speichern ist:</a:t>
            </a:r>
          </a:p>
          <a:p>
            <a:pPr lvl="1"/>
            <a:endParaRPr lang="de-DE" dirty="0"/>
          </a:p>
          <a:p>
            <a:pPr lvl="1"/>
            <a:r>
              <a:rPr lang="de-DE" dirty="0"/>
              <a:t>zur Identifizierung des Adressaten einer Nachricht benötigte Daten:</a:t>
            </a:r>
          </a:p>
          <a:p>
            <a:pPr lvl="2"/>
            <a:endParaRPr lang="de-DE" dirty="0"/>
          </a:p>
          <a:p>
            <a:pPr lvl="2"/>
            <a:r>
              <a:rPr lang="de-DE" dirty="0"/>
              <a:t>betreffend Telefonfestnetz und Mobilfunk:</a:t>
            </a:r>
          </a:p>
          <a:p>
            <a:pPr lvl="3"/>
            <a:r>
              <a:rPr lang="de-DE" dirty="0"/>
              <a:t>die angewählte(n) Nummer(n) (die Rufnummer(n) des angerufenen Anschlusses) und bei Zusatzdiensten wie Rufweiterleitung oder Rufumleitung die Nummer(n), an die der Anruf geleitet wird,</a:t>
            </a:r>
          </a:p>
          <a:p>
            <a:pPr lvl="3"/>
            <a:r>
              <a:rPr lang="de-DE" dirty="0"/>
              <a:t>die Namen und Anschriften der Teilnehmer;</a:t>
            </a:r>
          </a:p>
          <a:p>
            <a:pPr lvl="2"/>
            <a:endParaRPr lang="de-DE" dirty="0"/>
          </a:p>
          <a:p>
            <a:pPr lvl="2"/>
            <a:r>
              <a:rPr lang="de-DE" dirty="0"/>
              <a:t>betreffend Internet-E-Mail und Internet-Telefonie:</a:t>
            </a:r>
          </a:p>
          <a:p>
            <a:pPr lvl="3"/>
            <a:r>
              <a:rPr lang="de-DE" dirty="0"/>
              <a:t>die Benutzerkennung oder Rufnummer des vorgesehenen Empfängers eines Anrufs mittels Internet-Telefonie,</a:t>
            </a:r>
          </a:p>
          <a:p>
            <a:pPr lvl="3"/>
            <a:r>
              <a:rPr lang="de-DE" dirty="0"/>
              <a:t>die Namen und Anschriften der Teilnehmer und die Benutzerkennung des vorgesehenen Empfängers einer Nachricht;</a:t>
            </a:r>
          </a:p>
        </p:txBody>
      </p:sp>
    </p:spTree>
    <p:extLst>
      <p:ext uri="{BB962C8B-B14F-4D97-AF65-F5344CB8AC3E}">
        <p14:creationId xmlns:p14="http://schemas.microsoft.com/office/powerpoint/2010/main" val="149717658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lstStyle/>
          <a:p>
            <a:r>
              <a:rPr lang="de-DE" dirty="0"/>
              <a:t>Artikel 5 der EG-Richtlinie regelt detailiert, was für welche Art von Telekommunikationsdienst jeweils zu speichern ist:</a:t>
            </a:r>
          </a:p>
          <a:p>
            <a:pPr lvl="1"/>
            <a:endParaRPr lang="de-DE" dirty="0"/>
          </a:p>
          <a:p>
            <a:pPr lvl="1"/>
            <a:r>
              <a:rPr lang="de-DE" dirty="0"/>
              <a:t>zur Bestimmung von Datum, Uhrzeit und Dauer einer Nachrichtenübermittlung benötigte Daten:</a:t>
            </a:r>
          </a:p>
          <a:p>
            <a:pPr lvl="2"/>
            <a:endParaRPr lang="de-DE" dirty="0"/>
          </a:p>
          <a:p>
            <a:pPr lvl="2"/>
            <a:r>
              <a:rPr lang="de-DE" dirty="0"/>
              <a:t>betreffend Telefonfestnetz und Mobilfunk: </a:t>
            </a:r>
          </a:p>
          <a:p>
            <a:pPr lvl="3"/>
            <a:r>
              <a:rPr lang="de-DE" dirty="0"/>
              <a:t>Datum und Uhrzeit des Beginns und Endes eines Kommunikationsvorgangs</a:t>
            </a:r>
          </a:p>
          <a:p>
            <a:pPr lvl="3"/>
            <a:endParaRPr lang="de-DE" dirty="0"/>
          </a:p>
          <a:p>
            <a:pPr lvl="2"/>
            <a:r>
              <a:rPr lang="de-DE" dirty="0"/>
              <a:t>betreffend Internetzugang, Internet-E-Mail und Internet-Telefonie:</a:t>
            </a:r>
          </a:p>
          <a:p>
            <a:pPr lvl="3"/>
            <a:r>
              <a:rPr lang="de-DE" dirty="0"/>
              <a:t>Datum und Uhrzeit der An- und Abmeldung beim Internetzugangsdienst auf der Grundlage einer bestimmten Zeitzone, zusammen mit der vom Internetzugangsanbieter einer Verbindung zugewiesenen dynamischen oder statischen IP-Adresse und die Benutzerkennung des Teilnehmers,</a:t>
            </a:r>
          </a:p>
          <a:p>
            <a:pPr lvl="3"/>
            <a:r>
              <a:rPr lang="de-DE" dirty="0"/>
              <a:t>Datum und Uhrzeit der An- und Abmeldung beim Internet-E-Mail-Dienst oder Internet-Telefonie-Dienst auf der Grundlage einer bestimmten Zeitzone</a:t>
            </a:r>
          </a:p>
        </p:txBody>
      </p:sp>
    </p:spTree>
    <p:extLst>
      <p:ext uri="{BB962C8B-B14F-4D97-AF65-F5344CB8AC3E}">
        <p14:creationId xmlns:p14="http://schemas.microsoft.com/office/powerpoint/2010/main" val="152642541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lstStyle/>
          <a:p>
            <a:r>
              <a:rPr lang="de-DE" dirty="0"/>
              <a:t>Artikel 5 der EG-Richtlinie regelt detailiert, was für welche Art von Telekommunikationsdienst jeweils zu speichern ist:</a:t>
            </a:r>
          </a:p>
          <a:p>
            <a:pPr lvl="1"/>
            <a:endParaRPr lang="de-DE" dirty="0"/>
          </a:p>
          <a:p>
            <a:pPr lvl="1"/>
            <a:r>
              <a:rPr lang="de-DE" dirty="0"/>
              <a:t>zur Bestimmung der Art einer Nachrichtenübermittlung benötigte Daten:</a:t>
            </a:r>
          </a:p>
          <a:p>
            <a:pPr lvl="2"/>
            <a:endParaRPr lang="de-DE" dirty="0"/>
          </a:p>
          <a:p>
            <a:pPr lvl="2"/>
            <a:r>
              <a:rPr lang="de-DE" dirty="0"/>
              <a:t>betreffend Telefonfestnetz und Mobilfunk: </a:t>
            </a:r>
          </a:p>
          <a:p>
            <a:pPr lvl="3"/>
            <a:r>
              <a:rPr lang="de-DE" dirty="0"/>
              <a:t>der in Anspruch genommene Telefondienst</a:t>
            </a:r>
          </a:p>
          <a:p>
            <a:pPr lvl="2"/>
            <a:endParaRPr lang="de-DE" dirty="0"/>
          </a:p>
          <a:p>
            <a:pPr lvl="2"/>
            <a:r>
              <a:rPr lang="de-DE" dirty="0"/>
              <a:t>betreffend Internet-E-Mail und Internet-Telefonie: </a:t>
            </a:r>
          </a:p>
          <a:p>
            <a:pPr lvl="3"/>
            <a:r>
              <a:rPr lang="de-DE" dirty="0"/>
              <a:t>der in Anspruch genommene Internetdienst</a:t>
            </a:r>
          </a:p>
        </p:txBody>
      </p:sp>
    </p:spTree>
    <p:extLst>
      <p:ext uri="{BB962C8B-B14F-4D97-AF65-F5344CB8AC3E}">
        <p14:creationId xmlns:p14="http://schemas.microsoft.com/office/powerpoint/2010/main" val="270921440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normAutofit fontScale="92500"/>
          </a:bodyPr>
          <a:lstStyle/>
          <a:p>
            <a:r>
              <a:rPr lang="de-DE" dirty="0"/>
              <a:t>Artikel 5 der EG-Richtlinie regelt detailiert, was für welche Art von Telekommunikationsdienst jeweils zu speichern ist:</a:t>
            </a:r>
          </a:p>
          <a:p>
            <a:pPr lvl="1"/>
            <a:endParaRPr lang="de-DE" dirty="0"/>
          </a:p>
          <a:p>
            <a:pPr lvl="1"/>
            <a:r>
              <a:rPr lang="de-DE" dirty="0"/>
              <a:t>zur Bestimmung der Endeinrichtung oder der vorgeblichen Endeinrichtung von Benutzern benötigte Daten:</a:t>
            </a:r>
          </a:p>
          <a:p>
            <a:pPr lvl="2"/>
            <a:r>
              <a:rPr lang="de-DE" dirty="0"/>
              <a:t>betreffend Telefonfestnetz: </a:t>
            </a:r>
          </a:p>
          <a:p>
            <a:pPr lvl="3"/>
            <a:r>
              <a:rPr lang="de-DE" dirty="0"/>
              <a:t>die Rufnummern des anrufenden und des angerufenen Anschlusses;</a:t>
            </a:r>
          </a:p>
          <a:p>
            <a:pPr lvl="2"/>
            <a:endParaRPr lang="de-DE" dirty="0"/>
          </a:p>
          <a:p>
            <a:pPr lvl="2"/>
            <a:r>
              <a:rPr lang="de-DE" dirty="0"/>
              <a:t>betreffend Mobilfunk:</a:t>
            </a:r>
          </a:p>
          <a:p>
            <a:pPr lvl="3"/>
            <a:r>
              <a:rPr lang="de-DE" dirty="0"/>
              <a:t>die Rufnummern des anrufenden und des angerufenen Anschlusses,</a:t>
            </a:r>
          </a:p>
          <a:p>
            <a:pPr lvl="3"/>
            <a:r>
              <a:rPr lang="de-DE" dirty="0"/>
              <a:t>die internationale Mobilteilnehmerkennung (IMSI) des anrufenden Anschlusses,</a:t>
            </a:r>
          </a:p>
          <a:p>
            <a:pPr lvl="3"/>
            <a:r>
              <a:rPr lang="de-DE" dirty="0"/>
              <a:t>die internationale Mobilfunkgerätekennung (IMEI) des anrufenden Anschlusses,</a:t>
            </a:r>
          </a:p>
          <a:p>
            <a:pPr lvl="3"/>
            <a:r>
              <a:rPr lang="de-DE" dirty="0"/>
              <a:t>die IMSI des angerufenen Anschlusses,</a:t>
            </a:r>
          </a:p>
          <a:p>
            <a:pPr lvl="3"/>
            <a:r>
              <a:rPr lang="de-DE" dirty="0"/>
              <a:t>die IMEI des angerufenen Anschlusses,</a:t>
            </a:r>
          </a:p>
          <a:p>
            <a:pPr lvl="3"/>
            <a:r>
              <a:rPr lang="de-DE" dirty="0"/>
              <a:t>im Falle vorbezahlter anonymer Dienste: Datum und Uhrzeit der ersten Aktivierung des Dienstes und die Kennung des Standorts (</a:t>
            </a:r>
            <a:r>
              <a:rPr lang="de-DE" dirty="0" err="1"/>
              <a:t>Cell</a:t>
            </a:r>
            <a:r>
              <a:rPr lang="de-DE" dirty="0"/>
              <a:t>-ID), an dem der Dienst aktiviert wurde;</a:t>
            </a:r>
          </a:p>
        </p:txBody>
      </p:sp>
    </p:spTree>
    <p:extLst>
      <p:ext uri="{BB962C8B-B14F-4D97-AF65-F5344CB8AC3E}">
        <p14:creationId xmlns:p14="http://schemas.microsoft.com/office/powerpoint/2010/main" val="394562499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normAutofit/>
          </a:bodyPr>
          <a:lstStyle/>
          <a:p>
            <a:r>
              <a:rPr lang="de-DE" dirty="0"/>
              <a:t>Artikel 5 der EG-Richtlinie regelt detailiert, was für welche Art von Telekommunikationsdienst jeweils zu speichern ist:</a:t>
            </a:r>
          </a:p>
          <a:p>
            <a:pPr lvl="1"/>
            <a:endParaRPr lang="de-DE" dirty="0"/>
          </a:p>
          <a:p>
            <a:pPr lvl="1"/>
            <a:r>
              <a:rPr lang="de-DE" dirty="0"/>
              <a:t>zur Bestimmung der Endeinrichtung oder der vorgeblichen Endeinrichtung von Benutzern benötigte Daten:</a:t>
            </a:r>
          </a:p>
          <a:p>
            <a:pPr lvl="1"/>
            <a:endParaRPr lang="de-DE" dirty="0"/>
          </a:p>
          <a:p>
            <a:pPr lvl="2"/>
            <a:r>
              <a:rPr lang="de-DE" dirty="0"/>
              <a:t>betreffend Internetzugang, Internet-E-Mail und Internet-Telefonie:</a:t>
            </a:r>
          </a:p>
          <a:p>
            <a:pPr lvl="3"/>
            <a:r>
              <a:rPr lang="de-DE" dirty="0"/>
              <a:t>die Rufnummer des anrufenden Anschlusses für den Zugang über Wählanschluß,</a:t>
            </a:r>
          </a:p>
          <a:p>
            <a:pPr lvl="3"/>
            <a:r>
              <a:rPr lang="de-DE" dirty="0"/>
              <a:t>der digitale Teilnehmeranschluß (DSL) oder ein anderer Endpunkt des Urhebers des Kommunikationsvorgangs;</a:t>
            </a:r>
          </a:p>
        </p:txBody>
      </p:sp>
    </p:spTree>
    <p:extLst>
      <p:ext uri="{BB962C8B-B14F-4D97-AF65-F5344CB8AC3E}">
        <p14:creationId xmlns:p14="http://schemas.microsoft.com/office/powerpoint/2010/main" val="381510908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normAutofit/>
          </a:bodyPr>
          <a:lstStyle/>
          <a:p>
            <a:r>
              <a:rPr lang="de-DE" dirty="0"/>
              <a:t>Artikel 5 der EG-Richtlinie regelt detailiert, was für welche Art von Telekommunikationsdienst jeweils zu speichern ist:</a:t>
            </a:r>
          </a:p>
          <a:p>
            <a:pPr lvl="1"/>
            <a:endParaRPr lang="de-DE" dirty="0"/>
          </a:p>
          <a:p>
            <a:pPr lvl="1"/>
            <a:r>
              <a:rPr lang="de-DE" dirty="0"/>
              <a:t>zur Bestimmung des Standorts mobiler Geräte benötigte Daten:</a:t>
            </a:r>
          </a:p>
          <a:p>
            <a:pPr lvl="1">
              <a:buNone/>
            </a:pPr>
            <a:endParaRPr lang="de-DE" dirty="0"/>
          </a:p>
          <a:p>
            <a:pPr lvl="2"/>
            <a:r>
              <a:rPr lang="de-DE" dirty="0"/>
              <a:t>die Standortkennung (</a:t>
            </a:r>
            <a:r>
              <a:rPr lang="de-DE" dirty="0" err="1"/>
              <a:t>Cell</a:t>
            </a:r>
            <a:r>
              <a:rPr lang="de-DE" dirty="0"/>
              <a:t>-ID) bei Beginn der Verbindung,</a:t>
            </a:r>
          </a:p>
          <a:p>
            <a:pPr lvl="2"/>
            <a:r>
              <a:rPr lang="de-DE" dirty="0"/>
              <a:t>Daten zur </a:t>
            </a:r>
            <a:r>
              <a:rPr lang="de-DE" dirty="0" err="1"/>
              <a:t>geografischen</a:t>
            </a:r>
            <a:r>
              <a:rPr lang="de-DE" dirty="0"/>
              <a:t> Ortung von Funkzellen durch Bezugnahme auf ihre Standortkennung (</a:t>
            </a:r>
            <a:r>
              <a:rPr lang="de-DE" dirty="0" err="1"/>
              <a:t>Cell</a:t>
            </a:r>
            <a:r>
              <a:rPr lang="de-DE" dirty="0"/>
              <a:t>-ID) während des Zeitraums, in dem die Vorratsspeicherung der Kommunikationsdaten erfolgt</a:t>
            </a:r>
          </a:p>
        </p:txBody>
      </p:sp>
    </p:spTree>
    <p:extLst>
      <p:ext uri="{BB962C8B-B14F-4D97-AF65-F5344CB8AC3E}">
        <p14:creationId xmlns:p14="http://schemas.microsoft.com/office/powerpoint/2010/main" val="527741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Thematik der Lehrveranstaltung</a:t>
            </a:r>
          </a:p>
        </p:txBody>
      </p:sp>
      <p:sp>
        <p:nvSpPr>
          <p:cNvPr id="4" name="Inhaltsplatzhalter 3"/>
          <p:cNvSpPr>
            <a:spLocks noGrp="1"/>
          </p:cNvSpPr>
          <p:nvPr>
            <p:ph idx="1"/>
          </p:nvPr>
        </p:nvSpPr>
        <p:spPr/>
        <p:txBody>
          <a:bodyPr/>
          <a:lstStyle/>
          <a:p>
            <a:r>
              <a:rPr lang="de-DE" dirty="0"/>
              <a:t>Informatik </a:t>
            </a:r>
            <a:r>
              <a:rPr lang="de-DE" b="1" dirty="0">
                <a:solidFill>
                  <a:srgbClr val="FF0000"/>
                </a:solidFill>
              </a:rPr>
              <a:t>und</a:t>
            </a:r>
            <a:r>
              <a:rPr lang="de-DE" dirty="0"/>
              <a:t> Gesellschaft</a:t>
            </a:r>
          </a:p>
          <a:p>
            <a:pPr lvl="1"/>
            <a:r>
              <a:rPr lang="de-DE" dirty="0"/>
              <a:t>im Wesentlichen geht es um das „und“…</a:t>
            </a:r>
          </a:p>
          <a:p>
            <a:pPr lvl="1"/>
            <a:r>
              <a:rPr lang="de-DE" dirty="0"/>
              <a:t>… wobei ggf. auch diskutiert werden kann, ob man „</a:t>
            </a:r>
            <a:r>
              <a:rPr lang="de-DE" i="1" dirty="0"/>
              <a:t>und</a:t>
            </a:r>
            <a:r>
              <a:rPr lang="de-DE" dirty="0"/>
              <a:t>“ besser ersetzen sollte durch: „</a:t>
            </a:r>
            <a:r>
              <a:rPr lang="de-DE" i="1" dirty="0"/>
              <a:t>oder</a:t>
            </a:r>
            <a:r>
              <a:rPr lang="de-DE" dirty="0"/>
              <a:t>“, „</a:t>
            </a:r>
            <a:r>
              <a:rPr lang="de-DE" i="1" dirty="0"/>
              <a:t>trotz</a:t>
            </a:r>
            <a:r>
              <a:rPr lang="de-DE" dirty="0"/>
              <a:t>“, „</a:t>
            </a:r>
            <a:r>
              <a:rPr lang="de-DE" i="1" dirty="0"/>
              <a:t>wegen</a:t>
            </a:r>
            <a:r>
              <a:rPr lang="de-DE" dirty="0"/>
              <a:t>“, „</a:t>
            </a:r>
            <a:r>
              <a:rPr lang="de-DE" i="1" dirty="0"/>
              <a:t>für</a:t>
            </a:r>
            <a:r>
              <a:rPr lang="de-DE" dirty="0"/>
              <a:t>“,  etc.</a:t>
            </a:r>
          </a:p>
          <a:p>
            <a:pPr lvl="1"/>
            <a:r>
              <a:rPr lang="de-DE" dirty="0"/>
              <a:t>Wechselwirkung von Informatik und Gesellschaft</a:t>
            </a:r>
          </a:p>
          <a:p>
            <a:pPr lvl="1"/>
            <a:endParaRPr lang="de-DE" dirty="0"/>
          </a:p>
          <a:p>
            <a:pPr lvl="1"/>
            <a:r>
              <a:rPr lang="de-DE" dirty="0"/>
              <a:t>umfassende „Definition“ existiert nicht (bzw. ist mir nicht bekannt)</a:t>
            </a:r>
          </a:p>
          <a:p>
            <a:pPr lvl="1"/>
            <a:r>
              <a:rPr lang="de-DE" dirty="0"/>
              <a:t>beschreibender Erklärungsversuch: </a:t>
            </a:r>
            <a:r>
              <a:rPr lang="de-DE" i="1" dirty="0"/>
              <a:t>siehe Taschenbuch Informatik, 2006, Kapitel 1.5, S. 33ff</a:t>
            </a:r>
          </a:p>
          <a:p>
            <a:pPr lvl="1"/>
            <a:r>
              <a:rPr lang="de-DE" dirty="0"/>
              <a:t>…ein weites Feld, daß hier sicher nicht umfassend behandelt wird</a:t>
            </a:r>
          </a:p>
          <a:p>
            <a:pPr lvl="2"/>
            <a:r>
              <a:rPr lang="de-DE" dirty="0"/>
              <a:t>vielmehr soll an ausgewählten Beispielen für die Thematik sensibilisiert werden</a:t>
            </a:r>
          </a:p>
          <a:p>
            <a:pPr lvl="1"/>
            <a:endParaRPr lang="de-DE"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13</a:t>
            </a:fld>
            <a:endParaRPr lang="en-US"/>
          </a:p>
        </p:txBody>
      </p:sp>
    </p:spTree>
    <p:extLst>
      <p:ext uri="{BB962C8B-B14F-4D97-AF65-F5344CB8AC3E}">
        <p14:creationId xmlns:p14="http://schemas.microsoft.com/office/powerpoint/2010/main" val="8081841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normAutofit/>
          </a:bodyPr>
          <a:lstStyle/>
          <a:p>
            <a:r>
              <a:rPr lang="de-DE" dirty="0"/>
              <a:t>Artikel 5 der EG-Richtlinie regelt detailiert, was für welche Art von Telekommunikationsdienst jeweils zu speichern ist:</a:t>
            </a:r>
          </a:p>
          <a:p>
            <a:pPr lvl="1"/>
            <a:endParaRPr lang="de-DE" dirty="0"/>
          </a:p>
          <a:p>
            <a:pPr lvl="1"/>
            <a:r>
              <a:rPr lang="de-DE" sz="2800" dirty="0">
                <a:solidFill>
                  <a:schemeClr val="tx2"/>
                </a:solidFill>
              </a:rPr>
              <a:t>„Nach dieser Richtlinie dürfen keinerlei Daten, die Aufschluß über den Inhalt einer Kommunikation geben, auf Vorrat gespeichert werden.“</a:t>
            </a:r>
          </a:p>
        </p:txBody>
      </p:sp>
    </p:spTree>
    <p:extLst>
      <p:ext uri="{BB962C8B-B14F-4D97-AF65-F5344CB8AC3E}">
        <p14:creationId xmlns:p14="http://schemas.microsoft.com/office/powerpoint/2010/main" val="379655586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normAutofit/>
          </a:bodyPr>
          <a:lstStyle/>
          <a:p>
            <a:r>
              <a:rPr lang="de-DE" dirty="0"/>
              <a:t>Anforderungen an die Speicherung:</a:t>
            </a:r>
          </a:p>
          <a:p>
            <a:endParaRPr lang="de-DE" dirty="0"/>
          </a:p>
          <a:p>
            <a:pPr lvl="1"/>
            <a:r>
              <a:rPr lang="de-DE" dirty="0"/>
              <a:t>Daten gegen zufällige oder unrechtmäßige Zerstörung, zufälligen Verlust oder zufällige Änderung, unberechtigte oder unrechtmäßige Speicherung, Verarbeitung, </a:t>
            </a:r>
            <a:r>
              <a:rPr lang="de-DE" dirty="0" err="1"/>
              <a:t>Zugänglichmachung</a:t>
            </a:r>
            <a:r>
              <a:rPr lang="de-DE" dirty="0"/>
              <a:t> oder Verbreitung schützen</a:t>
            </a:r>
          </a:p>
          <a:p>
            <a:pPr lvl="1"/>
            <a:r>
              <a:rPr lang="de-DE" dirty="0"/>
              <a:t>Zugang zu den Daten ausschließlich besonders ermächtigten Personen ermöglichen</a:t>
            </a:r>
          </a:p>
          <a:p>
            <a:pPr lvl="1"/>
            <a:r>
              <a:rPr lang="de-DE" dirty="0"/>
              <a:t>Daten am Ende der Vorratsspeicherungsfrist vernichten, mit Ausnahme jener Daten, die abgerufen und gesichert worden sind</a:t>
            </a:r>
          </a:p>
          <a:p>
            <a:pPr lvl="1"/>
            <a:endParaRPr lang="de-DE" dirty="0"/>
          </a:p>
          <a:p>
            <a:pPr lvl="1"/>
            <a:r>
              <a:rPr lang="de-DE" dirty="0">
                <a:solidFill>
                  <a:schemeClr val="tx2"/>
                </a:solidFill>
              </a:rPr>
              <a:t>jedoch:</a:t>
            </a:r>
            <a:r>
              <a:rPr lang="de-DE" dirty="0"/>
              <a:t> Daten unverzüglich an die zuständigen Behörden auf deren Anfrage hin weiterleiten</a:t>
            </a:r>
          </a:p>
          <a:p>
            <a:pPr lvl="1"/>
            <a:endParaRPr lang="de-DE" dirty="0"/>
          </a:p>
          <a:p>
            <a:pPr lvl="1"/>
            <a:r>
              <a:rPr lang="de-DE" dirty="0">
                <a:solidFill>
                  <a:srgbClr val="00B050"/>
                </a:solidFill>
              </a:rPr>
              <a:t>zusätzlich:</a:t>
            </a:r>
            <a:r>
              <a:rPr lang="de-DE" dirty="0"/>
              <a:t> Statistik über den Abruf von auf Vorrat gespeicherten Daten</a:t>
            </a:r>
          </a:p>
        </p:txBody>
      </p:sp>
    </p:spTree>
    <p:extLst>
      <p:ext uri="{BB962C8B-B14F-4D97-AF65-F5344CB8AC3E}">
        <p14:creationId xmlns:p14="http://schemas.microsoft.com/office/powerpoint/2010/main" val="35614306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Vorratsdatenspeicherung in der EU</a:t>
            </a:r>
          </a:p>
        </p:txBody>
      </p:sp>
      <p:sp>
        <p:nvSpPr>
          <p:cNvPr id="3" name="Inhaltsplatzhalter 2"/>
          <p:cNvSpPr>
            <a:spLocks noGrp="1"/>
          </p:cNvSpPr>
          <p:nvPr>
            <p:ph idx="1"/>
          </p:nvPr>
        </p:nvSpPr>
        <p:spPr/>
        <p:txBody>
          <a:bodyPr>
            <a:normAutofit lnSpcReduction="10000"/>
          </a:bodyPr>
          <a:lstStyle/>
          <a:p>
            <a:r>
              <a:rPr lang="de-DE" dirty="0"/>
              <a:t>Umsetzung und Evaluierung:</a:t>
            </a:r>
          </a:p>
          <a:p>
            <a:endParaRPr lang="de-DE" dirty="0"/>
          </a:p>
          <a:p>
            <a:pPr lvl="1"/>
            <a:r>
              <a:rPr lang="de-DE" dirty="0"/>
              <a:t>Umsetzung in nationales Recht bis spätestens 15. September 2007</a:t>
            </a:r>
          </a:p>
          <a:p>
            <a:pPr lvl="1"/>
            <a:endParaRPr lang="de-DE" dirty="0"/>
          </a:p>
          <a:p>
            <a:pPr lvl="2"/>
            <a:r>
              <a:rPr lang="de-DE" dirty="0"/>
              <a:t>„Bis 15. März 2009 kann jeder Mitgliedstaat die Anwendung dieser Richtlinie auf die Speicherung von Kommunikationsdaten betreffend Internetzugang, Internet-Telefonie und Internet-E-Mail aufschieben.“</a:t>
            </a:r>
          </a:p>
          <a:p>
            <a:pPr lvl="1"/>
            <a:endParaRPr lang="de-DE" dirty="0"/>
          </a:p>
          <a:p>
            <a:pPr lvl="1"/>
            <a:r>
              <a:rPr lang="de-DE" dirty="0"/>
              <a:t>Öffentliche Evaluierung „der Anwendung dieser Richtlinie sowie ihrer Auswirkungen auf die Wirtschaftsbeteiligten und die Verbraucher“ spätestens am 15. September 2010</a:t>
            </a:r>
          </a:p>
          <a:p>
            <a:pPr lvl="2"/>
            <a:endParaRPr lang="de-DE" dirty="0"/>
          </a:p>
          <a:p>
            <a:pPr lvl="2"/>
            <a:r>
              <a:rPr lang="de-DE" dirty="0"/>
              <a:t>ggf. Anpassung der Liste von zu speichernden Daten (Artikel 5) sowie der Speicherfristen</a:t>
            </a:r>
          </a:p>
          <a:p>
            <a:pPr lvl="1"/>
            <a:endParaRPr lang="de-DE" dirty="0"/>
          </a:p>
          <a:p>
            <a:pPr lvl="1"/>
            <a:r>
              <a:rPr lang="de-DE" dirty="0">
                <a:solidFill>
                  <a:srgbClr val="00B050"/>
                </a:solidFill>
              </a:rPr>
              <a:t>Hinweis:</a:t>
            </a:r>
            <a:r>
              <a:rPr lang="de-DE" dirty="0"/>
              <a:t> Irland hatte Klage gegen die Direktive vorm Europäischen Gerichtshof eingereicht</a:t>
            </a:r>
          </a:p>
          <a:p>
            <a:pPr lvl="2"/>
            <a:r>
              <a:rPr lang="de-DE" dirty="0"/>
              <a:t>Grund: falsche Rechtsgrundlage für das Erlassen der Richtlinie</a:t>
            </a:r>
          </a:p>
          <a:p>
            <a:pPr lvl="2"/>
            <a:r>
              <a:rPr lang="de-DE" dirty="0"/>
              <a:t>Klage wurde abgewiesen</a:t>
            </a:r>
          </a:p>
        </p:txBody>
      </p:sp>
    </p:spTree>
    <p:extLst>
      <p:ext uri="{BB962C8B-B14F-4D97-AF65-F5344CB8AC3E}">
        <p14:creationId xmlns:p14="http://schemas.microsoft.com/office/powerpoint/2010/main" val="379830766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65539"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a:endParaRPr lang="de-DE" sz="1000" b="1">
              <a:solidFill>
                <a:srgbClr val="B2B2B2"/>
              </a:solidFill>
              <a:latin typeface="Microsoft Sans Serif" pitchFamily="34" charset="0"/>
              <a:ea typeface="+mn-ea"/>
            </a:endParaRPr>
          </a:p>
        </p:txBody>
      </p:sp>
      <p:sp>
        <p:nvSpPr>
          <p:cNvPr id="65541" name="Rectangle 5"/>
          <p:cNvSpPr>
            <a:spLocks noGrp="1" noChangeArrowheads="1"/>
          </p:cNvSpPr>
          <p:nvPr>
            <p:ph type="title"/>
          </p:nvPr>
        </p:nvSpPr>
        <p:spPr>
          <a:ln/>
        </p:spPr>
        <p:txBody>
          <a:bodyPr/>
          <a:lstStyle/>
          <a:p>
            <a:r>
              <a:rPr lang="en-US"/>
              <a:t>Vorratsdatenspeicherung in Deutschland</a:t>
            </a:r>
          </a:p>
        </p:txBody>
      </p:sp>
      <p:sp>
        <p:nvSpPr>
          <p:cNvPr id="65542" name="Rectangle 6"/>
          <p:cNvSpPr>
            <a:spLocks noGrp="1" noChangeArrowheads="1"/>
          </p:cNvSpPr>
          <p:nvPr>
            <p:ph idx="1"/>
          </p:nvPr>
        </p:nvSpPr>
        <p:spPr>
          <a:ln/>
        </p:spPr>
        <p:txBody>
          <a:bodyPr/>
          <a:lstStyle/>
          <a:p>
            <a:pPr marL="304800" indent="-304800">
              <a:spcBef>
                <a:spcPct val="0"/>
              </a:spcBef>
            </a:pPr>
            <a:r>
              <a:rPr lang="de-DE" sz="1800" b="1" dirty="0"/>
              <a:t>„Gesetz zur Neuregelung der Telekommunikations-überwachung und anderer verdeckter Ermittlungsmaßnahmen sowie zur Umsetzung der Richtlinie 2006/24/EG“ </a:t>
            </a:r>
            <a:r>
              <a:rPr lang="de-DE" sz="1800" dirty="0"/>
              <a:t>(21. 12. 2007)</a:t>
            </a:r>
          </a:p>
          <a:p>
            <a:pPr marL="704850" lvl="1" indent="-304800">
              <a:spcBef>
                <a:spcPct val="0"/>
              </a:spcBef>
            </a:pPr>
            <a:r>
              <a:rPr lang="de-DE" sz="1800" dirty="0"/>
              <a:t>Änderungen einer Vielzahl bestehender Gesetze</a:t>
            </a:r>
          </a:p>
          <a:p>
            <a:pPr marL="304800" indent="-304800">
              <a:spcBef>
                <a:spcPct val="0"/>
              </a:spcBef>
            </a:pPr>
            <a:endParaRPr lang="de-DE" sz="1800" dirty="0"/>
          </a:p>
          <a:p>
            <a:pPr marL="304800" indent="-304800"/>
            <a:r>
              <a:rPr lang="de-DE" sz="1800" dirty="0"/>
              <a:t>Inkrafttreten: 1. 1. 2008 (für Internet-basierte Dienste: 1. 1. 2009)</a:t>
            </a:r>
          </a:p>
          <a:p>
            <a:pPr lvl="1"/>
            <a:r>
              <a:rPr lang="de-DE" sz="1800" dirty="0"/>
              <a:t>Verfassungsbeschwerde von ca. 34 000 Klägern</a:t>
            </a:r>
          </a:p>
          <a:p>
            <a:pPr lvl="1"/>
            <a:r>
              <a:rPr lang="de-DE" sz="1800" dirty="0"/>
              <a:t>Eilentscheidung:</a:t>
            </a:r>
          </a:p>
          <a:p>
            <a:pPr lvl="2"/>
            <a:r>
              <a:rPr lang="de-DE" sz="1800" dirty="0"/>
              <a:t>Speicherverpflichtung bleibt grundsätzlich bestehen</a:t>
            </a:r>
          </a:p>
          <a:p>
            <a:pPr lvl="2"/>
            <a:r>
              <a:rPr lang="de-DE" sz="1800" dirty="0"/>
              <a:t>Beschränkung der Verwendung</a:t>
            </a:r>
          </a:p>
          <a:p>
            <a:pPr lvl="3"/>
            <a:r>
              <a:rPr lang="de-DE" sz="1800" dirty="0"/>
              <a:t> Katalogtat im Sinne von § 100a Strafprozeßordnung</a:t>
            </a:r>
          </a:p>
          <a:p>
            <a:pPr lvl="1"/>
            <a:r>
              <a:rPr lang="de-DE" sz="1800" dirty="0"/>
              <a:t>endgültige Entscheidung:</a:t>
            </a:r>
          </a:p>
          <a:p>
            <a:pPr lvl="2"/>
            <a:r>
              <a:rPr lang="de-DE" sz="1800" dirty="0"/>
              <a:t>2. März 2010</a:t>
            </a:r>
          </a:p>
          <a:p>
            <a:pPr lvl="3"/>
            <a:r>
              <a:rPr lang="de-DE" sz="1800" dirty="0"/>
              <a:t>aktuelle gesetzliche Regelungen hinfällig</a:t>
            </a:r>
          </a:p>
          <a:p>
            <a:pPr lvl="3"/>
            <a:r>
              <a:rPr lang="de-DE" sz="1800" dirty="0"/>
              <a:t>Vorratsdatenspeicherung aber prinzipiell möglich</a:t>
            </a:r>
          </a:p>
          <a:p>
            <a:pPr marL="457200" lvl="1" indent="0">
              <a:buNone/>
            </a:pPr>
            <a:endParaRPr lang="de-DE" sz="1800" dirty="0"/>
          </a:p>
        </p:txBody>
      </p:sp>
    </p:spTree>
    <p:extLst>
      <p:ext uri="{BB962C8B-B14F-4D97-AF65-F5344CB8AC3E}">
        <p14:creationId xmlns:p14="http://schemas.microsoft.com/office/powerpoint/2010/main" val="29779140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65539"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a:endParaRPr lang="de-DE" sz="1000" b="1">
              <a:solidFill>
                <a:srgbClr val="B2B2B2"/>
              </a:solidFill>
              <a:latin typeface="Microsoft Sans Serif" pitchFamily="34" charset="0"/>
              <a:ea typeface="+mn-ea"/>
            </a:endParaRPr>
          </a:p>
        </p:txBody>
      </p:sp>
      <p:sp>
        <p:nvSpPr>
          <p:cNvPr id="65541" name="Rectangle 5"/>
          <p:cNvSpPr>
            <a:spLocks noGrp="1" noChangeArrowheads="1"/>
          </p:cNvSpPr>
          <p:nvPr>
            <p:ph type="title"/>
          </p:nvPr>
        </p:nvSpPr>
        <p:spPr>
          <a:ln/>
        </p:spPr>
        <p:txBody>
          <a:bodyPr/>
          <a:lstStyle/>
          <a:p>
            <a:r>
              <a:rPr lang="de-DE"/>
              <a:t>Änderungen im</a:t>
            </a:r>
            <a:br>
              <a:rPr lang="de-DE"/>
            </a:br>
            <a:r>
              <a:rPr lang="de-DE"/>
              <a:t>Telekommunikationsgesetz (TKG)</a:t>
            </a:r>
          </a:p>
        </p:txBody>
      </p:sp>
      <p:sp>
        <p:nvSpPr>
          <p:cNvPr id="65542" name="Rectangle 6"/>
          <p:cNvSpPr>
            <a:spLocks noGrp="1" noChangeArrowheads="1"/>
          </p:cNvSpPr>
          <p:nvPr>
            <p:ph idx="1"/>
          </p:nvPr>
        </p:nvSpPr>
        <p:spPr>
          <a:ln/>
        </p:spPr>
        <p:txBody>
          <a:bodyPr/>
          <a:lstStyle/>
          <a:p>
            <a:pPr marL="304800" indent="-304800"/>
            <a:r>
              <a:rPr lang="de-DE" sz="1800" dirty="0"/>
              <a:t>neu: § 113a TKG „Speicherungspflichten für Daten“</a:t>
            </a:r>
          </a:p>
          <a:p>
            <a:pPr lvl="1"/>
            <a:r>
              <a:rPr lang="de-DE" sz="1800" dirty="0"/>
              <a:t>Speicherfrist: 6 Monate</a:t>
            </a:r>
          </a:p>
          <a:p>
            <a:pPr lvl="1"/>
            <a:endParaRPr lang="de-DE" sz="1800" dirty="0"/>
          </a:p>
          <a:p>
            <a:pPr lvl="1"/>
            <a:r>
              <a:rPr lang="de-DE" sz="1800" dirty="0"/>
              <a:t>„(6) </a:t>
            </a:r>
            <a:r>
              <a:rPr lang="de-DE" sz="1800" b="1" dirty="0"/>
              <a:t>Wer</a:t>
            </a:r>
            <a:r>
              <a:rPr lang="de-DE" sz="1800" dirty="0"/>
              <a:t> Telekommunikationsdienste erbringt und hierbei die nach Maßgabe dieser Vorschrift </a:t>
            </a:r>
            <a:r>
              <a:rPr lang="de-DE" sz="1800" b="1" dirty="0"/>
              <a:t>zu speichernden Angaben verändert</a:t>
            </a:r>
            <a:r>
              <a:rPr lang="de-DE" sz="1800" dirty="0"/>
              <a:t>, </a:t>
            </a:r>
            <a:r>
              <a:rPr lang="de-DE" sz="1800" b="1" dirty="0"/>
              <a:t>ist zur Speicherung der ursprünglichen und der neuen Angabe </a:t>
            </a:r>
            <a:r>
              <a:rPr lang="de-DE" sz="1800" dirty="0"/>
              <a:t>sowie des Zeitpunktes der Umschreibung dieser Angaben nach Datum und Uhrzeit unter Angabe der zugrunde liegenden Zeitzone </a:t>
            </a:r>
            <a:r>
              <a:rPr lang="de-DE" sz="1800" b="1" dirty="0"/>
              <a:t>verpflichtet</a:t>
            </a:r>
            <a:r>
              <a:rPr lang="de-DE" sz="1800" dirty="0"/>
              <a:t>.“</a:t>
            </a:r>
          </a:p>
          <a:p>
            <a:pPr lvl="1"/>
            <a:endParaRPr lang="de-DE" sz="1800" dirty="0"/>
          </a:p>
          <a:p>
            <a:pPr lvl="1"/>
            <a:r>
              <a:rPr lang="de-DE" sz="1800" dirty="0"/>
              <a:t>„(8) Der </a:t>
            </a:r>
            <a:r>
              <a:rPr lang="de-DE" sz="1800" b="1" dirty="0"/>
              <a:t>Inhalt</a:t>
            </a:r>
            <a:r>
              <a:rPr lang="de-DE" sz="1800" dirty="0"/>
              <a:t> der Kommunikation und </a:t>
            </a:r>
            <a:r>
              <a:rPr lang="de-DE" sz="1800" b="1" dirty="0"/>
              <a:t>Daten über aufgerufene Internetseiten</a:t>
            </a:r>
            <a:r>
              <a:rPr lang="de-DE" sz="1800" dirty="0"/>
              <a:t> dürfen auf Grund dieser Vorschrift </a:t>
            </a:r>
            <a:r>
              <a:rPr lang="de-DE" sz="1800" b="1" dirty="0"/>
              <a:t>nicht gespeichert </a:t>
            </a:r>
            <a:r>
              <a:rPr lang="de-DE" sz="1800" dirty="0"/>
              <a:t>werden.“</a:t>
            </a:r>
          </a:p>
        </p:txBody>
      </p:sp>
    </p:spTree>
    <p:extLst>
      <p:ext uri="{BB962C8B-B14F-4D97-AF65-F5344CB8AC3E}">
        <p14:creationId xmlns:p14="http://schemas.microsoft.com/office/powerpoint/2010/main" val="369500362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66563"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66565" name="Rectangle 5"/>
          <p:cNvSpPr>
            <a:spLocks noGrp="1" noChangeArrowheads="1"/>
          </p:cNvSpPr>
          <p:nvPr>
            <p:ph type="title"/>
          </p:nvPr>
        </p:nvSpPr>
        <p:spPr>
          <a:ln/>
        </p:spPr>
        <p:txBody>
          <a:bodyPr/>
          <a:lstStyle/>
          <a:p>
            <a:r>
              <a:rPr lang="en-US"/>
              <a:t>Gesetzesbegründung</a:t>
            </a:r>
          </a:p>
        </p:txBody>
      </p:sp>
      <p:sp>
        <p:nvSpPr>
          <p:cNvPr id="66566" name="Rectangle 6"/>
          <p:cNvSpPr>
            <a:spLocks noGrp="1" noChangeArrowheads="1"/>
          </p:cNvSpPr>
          <p:nvPr>
            <p:ph idx="1"/>
          </p:nvPr>
        </p:nvSpPr>
        <p:spPr>
          <a:ln/>
        </p:spPr>
        <p:txBody>
          <a:bodyPr/>
          <a:lstStyle/>
          <a:p>
            <a:pPr marL="304800" indent="-304800">
              <a:spcBef>
                <a:spcPct val="0"/>
              </a:spcBef>
            </a:pPr>
            <a:r>
              <a:rPr lang="de-DE"/>
              <a:t>Hierbei kommt es auch nicht darauf an, ob die Zwischenschaltung des Diensteanbieters etwa aus technischen oder wirtschaftlichen Gründen durch die an der Erbringung der Telekommunikationsdienste beteiligten Diensteanbieter geschieht oder ob die Zwischenschaltung auf Veranlassung des Endnutzers gezielt zur Veränderung der nach Maßgabe der Absätze 2 bis 4 zu speichernden Daten erfolgt, wie dies etwa bei der Nutzung von </a:t>
            </a:r>
            <a:r>
              <a:rPr lang="de-DE" b="1"/>
              <a:t>Anonymisierungsdiensten</a:t>
            </a:r>
            <a:r>
              <a:rPr lang="de-DE"/>
              <a:t> der Fall ist. In beiden Fällen </a:t>
            </a:r>
            <a:r>
              <a:rPr lang="de-DE" b="1"/>
              <a:t>besteht die Speicherungsverpflichtung nach Absatz 6</a:t>
            </a:r>
            <a:r>
              <a:rPr lang="de-DE"/>
              <a:t>, wenn die maßgeblichen Daten bei der Erbringung des Telekommunikationsdienstes verändert werden.</a:t>
            </a:r>
          </a:p>
          <a:p>
            <a:pPr marL="304800" indent="-304800">
              <a:spcBef>
                <a:spcPct val="0"/>
              </a:spcBef>
            </a:pPr>
            <a:endParaRPr lang="de-DE"/>
          </a:p>
          <a:p>
            <a:pPr marL="304800" indent="-304800"/>
            <a:r>
              <a:rPr lang="de-DE"/>
              <a:t>Auch </a:t>
            </a:r>
            <a:r>
              <a:rPr lang="de-DE" b="1"/>
              <a:t>Anonymisierungsdienste</a:t>
            </a:r>
            <a:r>
              <a:rPr lang="de-DE"/>
              <a:t> </a:t>
            </a:r>
            <a:r>
              <a:rPr lang="de-DE" b="1"/>
              <a:t>weisen allerdings eine solche Doppelnatur auf</a:t>
            </a:r>
            <a:r>
              <a:rPr lang="de-DE"/>
              <a:t>, da ihre Tätigkeit sowohl in der Durchleitung der Nachricht als auch in der Ersetzung der Ausgangskennung des Telekommunikationsnutzers besteht. Diese Dienste </a:t>
            </a:r>
            <a:r>
              <a:rPr lang="de-DE" b="1"/>
              <a:t>sind daher sowohl Telemedien als auch </a:t>
            </a:r>
            <a:r>
              <a:rPr lang="de-DE"/>
              <a:t>– im Hinblick auf ihre Transportfunktion – </a:t>
            </a:r>
            <a:r>
              <a:rPr lang="de-DE" b="1"/>
              <a:t>Telekommunikationsdienste</a:t>
            </a:r>
            <a:r>
              <a:rPr lang="de-DE"/>
              <a:t> für die Öffentlichkeit.</a:t>
            </a:r>
          </a:p>
        </p:txBody>
      </p:sp>
    </p:spTree>
    <p:extLst>
      <p:ext uri="{BB962C8B-B14F-4D97-AF65-F5344CB8AC3E}">
        <p14:creationId xmlns:p14="http://schemas.microsoft.com/office/powerpoint/2010/main" val="172414606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2227"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2229" name="Rectangle 5"/>
          <p:cNvSpPr>
            <a:spLocks noGrp="1" noChangeArrowheads="1"/>
          </p:cNvSpPr>
          <p:nvPr>
            <p:ph type="title"/>
          </p:nvPr>
        </p:nvSpPr>
        <p:spPr>
          <a:ln/>
        </p:spPr>
        <p:txBody>
          <a:bodyPr/>
          <a:lstStyle/>
          <a:p>
            <a:r>
              <a:rPr lang="en-US"/>
              <a:t>Strafprozeßordnung</a:t>
            </a:r>
          </a:p>
        </p:txBody>
      </p:sp>
      <p:sp>
        <p:nvSpPr>
          <p:cNvPr id="52230" name="Rectangle 6"/>
          <p:cNvSpPr>
            <a:spLocks noGrp="1" noChangeArrowheads="1"/>
          </p:cNvSpPr>
          <p:nvPr>
            <p:ph idx="1"/>
          </p:nvPr>
        </p:nvSpPr>
        <p:spPr>
          <a:ln/>
        </p:spPr>
        <p:txBody>
          <a:bodyPr/>
          <a:lstStyle/>
          <a:p>
            <a:r>
              <a:rPr lang="en-US" sz="1800" dirty="0"/>
              <a:t>§§ 100 a, b und §§ 100 g relevant </a:t>
            </a:r>
            <a:r>
              <a:rPr lang="en-US" sz="1800" dirty="0" err="1"/>
              <a:t>für</a:t>
            </a:r>
            <a:r>
              <a:rPr lang="en-US" sz="1800" dirty="0"/>
              <a:t> </a:t>
            </a:r>
            <a:r>
              <a:rPr lang="en-US" sz="1800" dirty="0" err="1"/>
              <a:t>Überwachungsmaßnahmen</a:t>
            </a:r>
            <a:endParaRPr lang="en-US" sz="1800" dirty="0"/>
          </a:p>
          <a:p>
            <a:endParaRPr lang="en-US" sz="1800" dirty="0"/>
          </a:p>
          <a:p>
            <a:r>
              <a:rPr lang="en-US" sz="1800" dirty="0"/>
              <a:t>§§ 100 g</a:t>
            </a:r>
          </a:p>
          <a:p>
            <a:pPr marL="742950" lvl="1"/>
            <a:r>
              <a:rPr lang="en-US" sz="1800" b="1" dirty="0" err="1"/>
              <a:t>Auskunftsersuchen</a:t>
            </a:r>
            <a:r>
              <a:rPr lang="en-US" sz="1800" dirty="0"/>
              <a:t> </a:t>
            </a:r>
            <a:r>
              <a:rPr lang="en-US" sz="1800" dirty="0" err="1"/>
              <a:t>ist</a:t>
            </a:r>
            <a:r>
              <a:rPr lang="en-US" sz="1800" dirty="0"/>
              <a:t> auf </a:t>
            </a:r>
            <a:r>
              <a:rPr lang="en-US" sz="1800" dirty="0" err="1"/>
              <a:t>Daten</a:t>
            </a:r>
            <a:r>
              <a:rPr lang="en-US" sz="1800" dirty="0"/>
              <a:t> </a:t>
            </a:r>
            <a:r>
              <a:rPr lang="en-US" sz="1800" dirty="0" err="1"/>
              <a:t>beschränkt</a:t>
            </a:r>
            <a:r>
              <a:rPr lang="en-US" sz="1800" dirty="0"/>
              <a:t>, die </a:t>
            </a:r>
            <a:r>
              <a:rPr lang="en-US" sz="1800" dirty="0" err="1"/>
              <a:t>nach</a:t>
            </a:r>
            <a:r>
              <a:rPr lang="en-US" sz="1800" dirty="0"/>
              <a:t> </a:t>
            </a:r>
            <a:r>
              <a:rPr lang="en-US" sz="1800" dirty="0" err="1"/>
              <a:t>bestehenden</a:t>
            </a:r>
            <a:r>
              <a:rPr lang="en-US" sz="1800" dirty="0"/>
              <a:t> </a:t>
            </a:r>
            <a:r>
              <a:rPr lang="en-US" sz="1800" dirty="0" err="1"/>
              <a:t>Regelungen</a:t>
            </a:r>
            <a:r>
              <a:rPr lang="en-US" sz="1800" dirty="0"/>
              <a:t> </a:t>
            </a:r>
            <a:r>
              <a:rPr lang="en-US" sz="1800" dirty="0" err="1"/>
              <a:t>zulässigerweise</a:t>
            </a:r>
            <a:r>
              <a:rPr lang="en-US" sz="1800" dirty="0"/>
              <a:t> </a:t>
            </a:r>
            <a:r>
              <a:rPr lang="en-US" sz="1800" dirty="0" err="1"/>
              <a:t>erhoben</a:t>
            </a:r>
            <a:r>
              <a:rPr lang="en-US" sz="1800" dirty="0"/>
              <a:t> und </a:t>
            </a:r>
            <a:r>
              <a:rPr lang="en-US" sz="1800" dirty="0" err="1"/>
              <a:t>gespeichert</a:t>
            </a:r>
            <a:r>
              <a:rPr lang="en-US" sz="1800" dirty="0"/>
              <a:t> </a:t>
            </a:r>
            <a:r>
              <a:rPr lang="en-US" sz="1800" dirty="0" err="1"/>
              <a:t>werden</a:t>
            </a:r>
            <a:r>
              <a:rPr lang="en-US" sz="1800" dirty="0"/>
              <a:t> und </a:t>
            </a:r>
            <a:r>
              <a:rPr lang="en-US" sz="1800" dirty="0" err="1"/>
              <a:t>insoweit</a:t>
            </a:r>
            <a:r>
              <a:rPr lang="en-US" sz="1800" dirty="0"/>
              <a:t> </a:t>
            </a:r>
            <a:r>
              <a:rPr lang="en-US" sz="1800" dirty="0" err="1"/>
              <a:t>bereits</a:t>
            </a:r>
            <a:r>
              <a:rPr lang="en-US" sz="1800" dirty="0"/>
              <a:t> </a:t>
            </a:r>
            <a:r>
              <a:rPr lang="en-US" sz="1800" dirty="0" err="1"/>
              <a:t>vorliegen</a:t>
            </a:r>
            <a:endParaRPr lang="en-US" sz="1800" dirty="0"/>
          </a:p>
          <a:p>
            <a:endParaRPr lang="en-US" sz="1800" dirty="0"/>
          </a:p>
          <a:p>
            <a:r>
              <a:rPr lang="en-US" sz="1800" dirty="0"/>
              <a:t>§§ 100 a, b</a:t>
            </a:r>
          </a:p>
          <a:p>
            <a:pPr marL="742950" lvl="1"/>
            <a:r>
              <a:rPr lang="en-US" sz="1800" b="1" dirty="0" err="1"/>
              <a:t>Aufzeichnung</a:t>
            </a:r>
            <a:r>
              <a:rPr lang="en-US" sz="1800" dirty="0"/>
              <a:t> </a:t>
            </a:r>
            <a:r>
              <a:rPr lang="en-US" sz="1800" dirty="0" err="1"/>
              <a:t>personenbezogener</a:t>
            </a:r>
            <a:r>
              <a:rPr lang="en-US" sz="1800" dirty="0"/>
              <a:t> </a:t>
            </a:r>
            <a:r>
              <a:rPr lang="en-US" sz="1800" dirty="0" err="1"/>
              <a:t>Daten</a:t>
            </a:r>
            <a:r>
              <a:rPr lang="en-US" sz="1800" dirty="0"/>
              <a:t> </a:t>
            </a:r>
            <a:r>
              <a:rPr lang="en-US" sz="1800" dirty="0" err="1"/>
              <a:t>für</a:t>
            </a:r>
            <a:r>
              <a:rPr lang="en-US" sz="1800" dirty="0"/>
              <a:t> die </a:t>
            </a:r>
            <a:r>
              <a:rPr lang="en-US" sz="1800" dirty="0" err="1"/>
              <a:t>Zukunft</a:t>
            </a:r>
            <a:r>
              <a:rPr lang="en-US" sz="1800" dirty="0"/>
              <a:t> </a:t>
            </a:r>
            <a:r>
              <a:rPr lang="en-US" sz="1800" dirty="0" err="1"/>
              <a:t>kann</a:t>
            </a:r>
            <a:r>
              <a:rPr lang="en-US" sz="1800" dirty="0"/>
              <a:t> </a:t>
            </a:r>
            <a:r>
              <a:rPr lang="en-US" sz="1800" dirty="0" err="1"/>
              <a:t>angeordnet</a:t>
            </a:r>
            <a:r>
              <a:rPr lang="en-US" sz="1800" dirty="0"/>
              <a:t> </a:t>
            </a:r>
            <a:r>
              <a:rPr lang="en-US" sz="1800" dirty="0" err="1"/>
              <a:t>werden</a:t>
            </a:r>
            <a:endParaRPr lang="en-US" sz="1800" dirty="0"/>
          </a:p>
          <a:p>
            <a:pPr marL="742950" lvl="1"/>
            <a:r>
              <a:rPr lang="en-US" sz="1800" dirty="0" err="1"/>
              <a:t>Vorraussetzung</a:t>
            </a:r>
            <a:r>
              <a:rPr lang="en-US" sz="1800" dirty="0"/>
              <a:t>: </a:t>
            </a:r>
          </a:p>
          <a:p>
            <a:pPr marL="1143000" lvl="2"/>
            <a:r>
              <a:rPr lang="en-US" sz="1800" dirty="0" err="1"/>
              <a:t>Verdacht</a:t>
            </a:r>
            <a:r>
              <a:rPr lang="en-US" sz="1800" dirty="0"/>
              <a:t> auf </a:t>
            </a:r>
            <a:r>
              <a:rPr lang="en-US" sz="1800" dirty="0" err="1"/>
              <a:t>Straftat</a:t>
            </a:r>
            <a:r>
              <a:rPr lang="en-US" sz="1800" dirty="0"/>
              <a:t> </a:t>
            </a:r>
            <a:r>
              <a:rPr lang="en-US" sz="1800" dirty="0" err="1"/>
              <a:t>gemäß</a:t>
            </a:r>
            <a:r>
              <a:rPr lang="en-US" sz="1800" dirty="0"/>
              <a:t> </a:t>
            </a:r>
            <a:r>
              <a:rPr lang="en-US" sz="1800" dirty="0" err="1"/>
              <a:t>Katalog</a:t>
            </a:r>
            <a:endParaRPr lang="en-US" sz="1800" dirty="0"/>
          </a:p>
          <a:p>
            <a:pPr marL="1143000" lvl="2"/>
            <a:r>
              <a:rPr lang="en-US" sz="1800" dirty="0" err="1"/>
              <a:t>richterliche</a:t>
            </a:r>
            <a:r>
              <a:rPr lang="en-US" sz="1800" dirty="0"/>
              <a:t> </a:t>
            </a:r>
            <a:r>
              <a:rPr lang="en-US" sz="1800" dirty="0" err="1"/>
              <a:t>Anordnung</a:t>
            </a:r>
            <a:r>
              <a:rPr lang="en-US" sz="1800" dirty="0"/>
              <a:t> (maximal </a:t>
            </a:r>
            <a:r>
              <a:rPr lang="en-US" sz="1800" dirty="0" err="1"/>
              <a:t>für</a:t>
            </a:r>
            <a:r>
              <a:rPr lang="en-US" sz="1800" dirty="0"/>
              <a:t> </a:t>
            </a:r>
            <a:r>
              <a:rPr lang="en-US" sz="1800" dirty="0" err="1"/>
              <a:t>drei</a:t>
            </a:r>
            <a:r>
              <a:rPr lang="en-US" sz="1800" dirty="0"/>
              <a:t> </a:t>
            </a:r>
            <a:r>
              <a:rPr lang="en-US" sz="1800" dirty="0" err="1"/>
              <a:t>Monate</a:t>
            </a:r>
            <a:r>
              <a:rPr lang="en-US" sz="1800" dirty="0"/>
              <a:t>)</a:t>
            </a:r>
          </a:p>
          <a:p>
            <a:pPr marL="1143000" lvl="2"/>
            <a:r>
              <a:rPr lang="en-US" sz="1800" dirty="0" err="1"/>
              <a:t>bei</a:t>
            </a:r>
            <a:r>
              <a:rPr lang="en-US" sz="1800" dirty="0"/>
              <a:t> </a:t>
            </a:r>
            <a:r>
              <a:rPr lang="en-US" sz="1800" dirty="0" err="1"/>
              <a:t>Gefahr</a:t>
            </a:r>
            <a:r>
              <a:rPr lang="en-US" sz="1800" dirty="0"/>
              <a:t> </a:t>
            </a:r>
            <a:r>
              <a:rPr lang="en-US" sz="1800" dirty="0" err="1"/>
              <a:t>im</a:t>
            </a:r>
            <a:r>
              <a:rPr lang="en-US" sz="1800" dirty="0"/>
              <a:t> </a:t>
            </a:r>
            <a:r>
              <a:rPr lang="en-US" sz="1800" dirty="0" err="1"/>
              <a:t>Verzug</a:t>
            </a:r>
            <a:r>
              <a:rPr lang="en-US" sz="1800" dirty="0"/>
              <a:t> </a:t>
            </a:r>
            <a:r>
              <a:rPr lang="en-US" sz="1800" dirty="0" err="1"/>
              <a:t>auch</a:t>
            </a:r>
            <a:r>
              <a:rPr lang="en-US" sz="1800" dirty="0"/>
              <a:t> </a:t>
            </a:r>
            <a:r>
              <a:rPr lang="en-US" sz="1800" dirty="0" err="1"/>
              <a:t>Staatsanwalt</a:t>
            </a:r>
            <a:r>
              <a:rPr lang="en-US" sz="1800" dirty="0"/>
              <a:t> (maximal </a:t>
            </a:r>
            <a:r>
              <a:rPr lang="en-US" sz="1800" dirty="0" err="1"/>
              <a:t>für</a:t>
            </a:r>
            <a:r>
              <a:rPr lang="en-US" sz="1800" dirty="0"/>
              <a:t> </a:t>
            </a:r>
            <a:r>
              <a:rPr lang="en-US" sz="1800" dirty="0" err="1"/>
              <a:t>drei</a:t>
            </a:r>
            <a:r>
              <a:rPr lang="en-US" sz="1800" dirty="0"/>
              <a:t> </a:t>
            </a:r>
            <a:r>
              <a:rPr lang="en-US" sz="1800" dirty="0" err="1"/>
              <a:t>Tage</a:t>
            </a:r>
            <a:r>
              <a:rPr lang="en-US" sz="1800" dirty="0"/>
              <a:t>)</a:t>
            </a:r>
          </a:p>
        </p:txBody>
      </p:sp>
    </p:spTree>
    <p:extLst>
      <p:ext uri="{BB962C8B-B14F-4D97-AF65-F5344CB8AC3E}">
        <p14:creationId xmlns:p14="http://schemas.microsoft.com/office/powerpoint/2010/main" val="3367242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Aktuelle Entwicklungen</a:t>
            </a:r>
          </a:p>
        </p:txBody>
      </p:sp>
      <p:sp>
        <p:nvSpPr>
          <p:cNvPr id="3" name="Inhaltsplatzhalter 2"/>
          <p:cNvSpPr>
            <a:spLocks noGrp="1"/>
          </p:cNvSpPr>
          <p:nvPr>
            <p:ph idx="1"/>
          </p:nvPr>
        </p:nvSpPr>
        <p:spPr/>
        <p:txBody>
          <a:bodyPr/>
          <a:lstStyle/>
          <a:p>
            <a:r>
              <a:rPr lang="de-DE" dirty="0"/>
              <a:t>EU-Datenschutzverordnung(!)</a:t>
            </a:r>
          </a:p>
          <a:p>
            <a:pPr lvl="1"/>
            <a:r>
              <a:rPr lang="de-DE" dirty="0"/>
              <a:t>Entwurf vom 25. Januar 2012</a:t>
            </a:r>
          </a:p>
          <a:p>
            <a:pPr lvl="2"/>
            <a:r>
              <a:rPr lang="de-DE" dirty="0">
                <a:hlinkClick r:id="rId3"/>
              </a:rPr>
              <a:t>http://ec.europa.eu/justice/data-protection/document/review2012/com_2012_11_de.pdf</a:t>
            </a:r>
            <a:endParaRPr lang="de-DE" dirty="0"/>
          </a:p>
          <a:p>
            <a:pPr lvl="1"/>
            <a:r>
              <a:rPr lang="de-DE" dirty="0"/>
              <a:t>zur Zeit stark diskutiert</a:t>
            </a:r>
          </a:p>
          <a:p>
            <a:pPr lvl="1"/>
            <a:r>
              <a:rPr lang="de-DE" dirty="0"/>
              <a:t>große Lobbying-Bemühungen der Wirtschaft sowie aus USA</a:t>
            </a:r>
          </a:p>
          <a:p>
            <a:pPr lvl="2"/>
            <a:r>
              <a:rPr lang="de-DE" dirty="0"/>
              <a:t>Verschärfung der Datenschutzbestimmungen befürchtet</a:t>
            </a:r>
          </a:p>
          <a:p>
            <a:pPr lvl="1"/>
            <a:r>
              <a:rPr lang="de-DE" dirty="0"/>
              <a:t>Vorteile aus wirtschaftlicher Sicht:</a:t>
            </a:r>
          </a:p>
          <a:p>
            <a:pPr lvl="2"/>
            <a:r>
              <a:rPr lang="de-DE" dirty="0"/>
              <a:t>einheitliche europäische Regelungen</a:t>
            </a:r>
          </a:p>
          <a:p>
            <a:pPr lvl="2"/>
            <a:r>
              <a:rPr lang="de-DE" dirty="0"/>
              <a:t>„</a:t>
            </a:r>
            <a:r>
              <a:rPr lang="de-DE" dirty="0" err="1"/>
              <a:t>One</a:t>
            </a:r>
            <a:r>
              <a:rPr lang="de-DE" dirty="0"/>
              <a:t>-Stop-Shop“ für datenschutzrechtliche Belange</a:t>
            </a:r>
          </a:p>
          <a:p>
            <a:pPr lvl="1"/>
            <a:r>
              <a:rPr lang="de-DE" dirty="0"/>
              <a:t>mögliche negative Auswirkungen aus deutscher Sicht:</a:t>
            </a:r>
          </a:p>
          <a:p>
            <a:pPr lvl="2"/>
            <a:r>
              <a:rPr lang="de-DE" dirty="0"/>
              <a:t>Absinken des hohen deutschen Datenschutzniveaus</a:t>
            </a:r>
          </a:p>
          <a:p>
            <a:pPr lvl="2"/>
            <a:endParaRPr lang="de-DE" dirty="0"/>
          </a:p>
        </p:txBody>
      </p:sp>
    </p:spTree>
    <p:extLst>
      <p:ext uri="{BB962C8B-B14F-4D97-AF65-F5344CB8AC3E}">
        <p14:creationId xmlns:p14="http://schemas.microsoft.com/office/powerpoint/2010/main" val="360667353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de-DE" dirty="0"/>
              <a:t>Überblick AN.ON-Gesamtsystem</a:t>
            </a:r>
            <a:endParaRPr lang="de-DE" b="1" i="1"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2" y="908720"/>
            <a:ext cx="9088036" cy="5040560"/>
          </a:xfrm>
          <a:prstGeom prst="rect">
            <a:avLst/>
          </a:prstGeom>
        </p:spPr>
      </p:pic>
      <p:sp>
        <p:nvSpPr>
          <p:cNvPr id="4" name="Rechteck 3"/>
          <p:cNvSpPr/>
          <p:nvPr/>
        </p:nvSpPr>
        <p:spPr bwMode="auto">
          <a:xfrm>
            <a:off x="5076056" y="1844824"/>
            <a:ext cx="1224136"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de-DE" sz="2400">
              <a:solidFill>
                <a:srgbClr val="000000"/>
              </a:solidFill>
              <a:latin typeface="Verdana" pitchFamily="34" charset="0"/>
              <a:ea typeface="+mn-ea"/>
            </a:endParaRPr>
          </a:p>
        </p:txBody>
      </p:sp>
      <p:sp>
        <p:nvSpPr>
          <p:cNvPr id="6" name="Rechteck 5"/>
          <p:cNvSpPr/>
          <p:nvPr/>
        </p:nvSpPr>
        <p:spPr bwMode="auto">
          <a:xfrm>
            <a:off x="5296272" y="1772816"/>
            <a:ext cx="93191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de-DE" sz="2400">
              <a:solidFill>
                <a:srgbClr val="000000"/>
              </a:solidFill>
              <a:latin typeface="Verdana" pitchFamily="34" charset="0"/>
              <a:ea typeface="+mn-ea"/>
            </a:endParaRPr>
          </a:p>
        </p:txBody>
      </p:sp>
      <p:sp>
        <p:nvSpPr>
          <p:cNvPr id="2" name="Textfeld 1"/>
          <p:cNvSpPr txBox="1"/>
          <p:nvPr/>
        </p:nvSpPr>
        <p:spPr>
          <a:xfrm>
            <a:off x="5004048" y="1732456"/>
            <a:ext cx="1224136" cy="584775"/>
          </a:xfrm>
          <a:prstGeom prst="rect">
            <a:avLst/>
          </a:prstGeom>
          <a:noFill/>
        </p:spPr>
        <p:txBody>
          <a:bodyPr wrap="square" rtlCol="0">
            <a:spAutoFit/>
          </a:bodyPr>
          <a:lstStyle/>
          <a:p>
            <a:r>
              <a:rPr lang="de-DE" sz="1600" dirty="0">
                <a:solidFill>
                  <a:srgbClr val="000000"/>
                </a:solidFill>
                <a:latin typeface="Arial" pitchFamily="34" charset="0"/>
                <a:ea typeface="+mn-ea"/>
                <a:cs typeface="Arial" pitchFamily="34" charset="0"/>
              </a:rPr>
              <a:t>verteilter</a:t>
            </a:r>
          </a:p>
          <a:p>
            <a:r>
              <a:rPr lang="de-DE" sz="1600" dirty="0" err="1">
                <a:solidFill>
                  <a:srgbClr val="000000"/>
                </a:solidFill>
                <a:latin typeface="Arial" pitchFamily="34" charset="0"/>
                <a:ea typeface="+mn-ea"/>
                <a:cs typeface="Arial" pitchFamily="34" charset="0"/>
              </a:rPr>
              <a:t>InfoService</a:t>
            </a:r>
            <a:endParaRPr lang="de-DE" sz="1600" dirty="0">
              <a:solidFill>
                <a:srgbClr val="000000"/>
              </a:solidFill>
              <a:latin typeface="Arial" pitchFamily="34" charset="0"/>
              <a:ea typeface="+mn-ea"/>
              <a:cs typeface="Arial" pitchFamily="34" charset="0"/>
            </a:endParaRPr>
          </a:p>
        </p:txBody>
      </p:sp>
      <p:sp>
        <p:nvSpPr>
          <p:cNvPr id="5" name="Rechteck 4"/>
          <p:cNvSpPr/>
          <p:nvPr/>
        </p:nvSpPr>
        <p:spPr bwMode="auto">
          <a:xfrm>
            <a:off x="2195736" y="2924944"/>
            <a:ext cx="3492388" cy="2232248"/>
          </a:xfrm>
          <a:prstGeom prst="rect">
            <a:avLst/>
          </a:prstGeom>
          <a:noFill/>
          <a:ln>
            <a:solidFill>
              <a:schemeClr val="tx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l" eaLnBrk="0" hangingPunct="0"/>
            <a:endParaRPr lang="de-DE" sz="2400">
              <a:solidFill>
                <a:srgbClr val="000000"/>
              </a:solidFill>
            </a:endParaRPr>
          </a:p>
        </p:txBody>
      </p:sp>
      <p:sp>
        <p:nvSpPr>
          <p:cNvPr id="8" name="Rechteck 7"/>
          <p:cNvSpPr/>
          <p:nvPr/>
        </p:nvSpPr>
        <p:spPr bwMode="auto">
          <a:xfrm>
            <a:off x="8792" y="1844824"/>
            <a:ext cx="1907704" cy="4248472"/>
          </a:xfrm>
          <a:prstGeom prst="rect">
            <a:avLst/>
          </a:prstGeom>
          <a:noFill/>
          <a:ln>
            <a:solidFill>
              <a:schemeClr val="tx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l" eaLnBrk="0" hangingPunct="0"/>
            <a:endParaRPr lang="de-DE" sz="2400">
              <a:solidFill>
                <a:srgbClr val="000000"/>
              </a:solidFill>
            </a:endParaRPr>
          </a:p>
        </p:txBody>
      </p:sp>
      <p:sp>
        <p:nvSpPr>
          <p:cNvPr id="9" name="Rechteck 8"/>
          <p:cNvSpPr/>
          <p:nvPr/>
        </p:nvSpPr>
        <p:spPr bwMode="auto">
          <a:xfrm>
            <a:off x="2267744" y="800708"/>
            <a:ext cx="4032448" cy="1692188"/>
          </a:xfrm>
          <a:prstGeom prst="rect">
            <a:avLst/>
          </a:prstGeom>
          <a:noFill/>
          <a:ln>
            <a:solidFill>
              <a:schemeClr val="tx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l" eaLnBrk="0" hangingPunct="0"/>
            <a:endParaRPr lang="de-DE" sz="2400">
              <a:solidFill>
                <a:srgbClr val="000000"/>
              </a:solidFill>
            </a:endParaRPr>
          </a:p>
        </p:txBody>
      </p:sp>
      <p:sp>
        <p:nvSpPr>
          <p:cNvPr id="10" name="Textfeld 9"/>
          <p:cNvSpPr txBox="1"/>
          <p:nvPr/>
        </p:nvSpPr>
        <p:spPr>
          <a:xfrm>
            <a:off x="7308882" y="2445276"/>
            <a:ext cx="1224136" cy="369332"/>
          </a:xfrm>
          <a:prstGeom prst="rect">
            <a:avLst/>
          </a:prstGeom>
          <a:noFill/>
        </p:spPr>
        <p:txBody>
          <a:bodyPr wrap="square" rtlCol="0">
            <a:spAutoFit/>
          </a:bodyPr>
          <a:lstStyle/>
          <a:p>
            <a:r>
              <a:rPr lang="de-DE" b="1" dirty="0">
                <a:ln>
                  <a:solidFill>
                    <a:srgbClr val="000000"/>
                  </a:solidFill>
                </a:ln>
                <a:solidFill>
                  <a:srgbClr val="FFFFFF"/>
                </a:solidFill>
                <a:latin typeface="Arial" pitchFamily="34" charset="0"/>
                <a:ea typeface="+mn-ea"/>
                <a:cs typeface="Arial" pitchFamily="34" charset="0"/>
              </a:rPr>
              <a:t>Internet</a:t>
            </a:r>
          </a:p>
        </p:txBody>
      </p:sp>
    </p:spTree>
    <p:extLst>
      <p:ext uri="{BB962C8B-B14F-4D97-AF65-F5344CB8AC3E}">
        <p14:creationId xmlns:p14="http://schemas.microsoft.com/office/powerpoint/2010/main" val="977053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ln/>
        </p:spPr>
        <p:txBody>
          <a:bodyPr lIns="90000" tIns="46800" rIns="90000" bIns="46800"/>
          <a:lstStyle/>
          <a:p>
            <a:pPr>
              <a:lnSpc>
                <a:spcPct val="96000"/>
              </a:lnSpc>
              <a:buSzPct val="26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dirty="0">
                <a:solidFill>
                  <a:schemeClr val="accent2"/>
                </a:solidFill>
              </a:rPr>
              <a:t>Das Mix-Verfahren</a:t>
            </a:r>
          </a:p>
        </p:txBody>
      </p:sp>
      <p:sp>
        <p:nvSpPr>
          <p:cNvPr id="395267" name="Rectangle 3"/>
          <p:cNvSpPr>
            <a:spLocks noGrp="1" noChangeArrowheads="1"/>
          </p:cNvSpPr>
          <p:nvPr>
            <p:ph idx="1"/>
          </p:nvPr>
        </p:nvSpPr>
        <p:spPr>
          <a:xfrm>
            <a:off x="0" y="1066800"/>
            <a:ext cx="9144000" cy="5099050"/>
          </a:xfrm>
          <a:ln/>
        </p:spPr>
        <p:txBody>
          <a:bodyPr lIns="36000" tIns="44280" rIns="36000" bIns="44280"/>
          <a:lstStyle/>
          <a:p>
            <a:pPr marL="0" indent="0" algn="ctr">
              <a:lnSpc>
                <a:spcPct val="96000"/>
              </a:lnSpc>
              <a:spcBef>
                <a:spcPts val="488"/>
              </a:spcBef>
              <a:buClr>
                <a:srgbClr val="FF0000"/>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de-DE" sz="1800" dirty="0">
                <a:solidFill>
                  <a:schemeClr val="folHlink"/>
                </a:solidFill>
              </a:rPr>
              <a:t>Idee: Unverkettbarkeit zwischen ein- und ausgehenden Nachrichten erzeugen</a:t>
            </a:r>
          </a:p>
        </p:txBody>
      </p:sp>
      <p:grpSp>
        <p:nvGrpSpPr>
          <p:cNvPr id="9" name="Gruppieren 8"/>
          <p:cNvGrpSpPr/>
          <p:nvPr/>
        </p:nvGrpSpPr>
        <p:grpSpPr>
          <a:xfrm>
            <a:off x="849313" y="2038350"/>
            <a:ext cx="3513138" cy="1836738"/>
            <a:chOff x="849313" y="2038350"/>
            <a:chExt cx="3513138" cy="1836738"/>
          </a:xfrm>
        </p:grpSpPr>
        <p:grpSp>
          <p:nvGrpSpPr>
            <p:cNvPr id="7" name="Gruppieren 6"/>
            <p:cNvGrpSpPr/>
            <p:nvPr/>
          </p:nvGrpSpPr>
          <p:grpSpPr>
            <a:xfrm>
              <a:off x="849313" y="2038350"/>
              <a:ext cx="3513138" cy="1836738"/>
              <a:chOff x="849313" y="2038350"/>
              <a:chExt cx="3513138" cy="1836738"/>
            </a:xfrm>
          </p:grpSpPr>
          <p:sp>
            <p:nvSpPr>
              <p:cNvPr id="395268" name="Line 4"/>
              <p:cNvSpPr>
                <a:spLocks noChangeShapeType="1"/>
              </p:cNvSpPr>
              <p:nvPr/>
            </p:nvSpPr>
            <p:spPr bwMode="auto">
              <a:xfrm flipH="1">
                <a:off x="3038476" y="2038350"/>
                <a:ext cx="1323975" cy="444500"/>
              </a:xfrm>
              <a:prstGeom prst="line">
                <a:avLst/>
              </a:prstGeom>
              <a:noFill/>
              <a:ln w="12600">
                <a:solidFill>
                  <a:srgbClr val="000000"/>
                </a:solidFill>
                <a:round/>
                <a:headEnd type="triangle" w="lg" len="lg"/>
                <a:tailEnd/>
              </a:ln>
            </p:spPr>
            <p:txBody>
              <a:bodyPr/>
              <a:lstStyle/>
              <a:p>
                <a:pPr algn="l"/>
                <a:endParaRPr lang="de-DE" sz="1000" b="1">
                  <a:solidFill>
                    <a:srgbClr val="B2B2B2"/>
                  </a:solidFill>
                  <a:latin typeface="Microsoft Sans Serif" pitchFamily="34" charset="0"/>
                  <a:ea typeface="+mn-ea"/>
                </a:endParaRPr>
              </a:p>
            </p:txBody>
          </p:sp>
          <p:sp>
            <p:nvSpPr>
              <p:cNvPr id="395269" name="Line 5"/>
              <p:cNvSpPr>
                <a:spLocks noChangeShapeType="1"/>
              </p:cNvSpPr>
              <p:nvPr/>
            </p:nvSpPr>
            <p:spPr bwMode="auto">
              <a:xfrm flipH="1">
                <a:off x="3038476" y="2870200"/>
                <a:ext cx="1323975" cy="1588"/>
              </a:xfrm>
              <a:prstGeom prst="line">
                <a:avLst/>
              </a:prstGeom>
              <a:noFill/>
              <a:ln w="12600">
                <a:solidFill>
                  <a:srgbClr val="000000"/>
                </a:solidFill>
                <a:round/>
                <a:headEnd type="triangle" w="lg" len="lg"/>
                <a:tailEnd/>
              </a:ln>
            </p:spPr>
            <p:txBody>
              <a:bodyPr/>
              <a:lstStyle/>
              <a:p>
                <a:pPr algn="l"/>
                <a:endParaRPr lang="de-DE" sz="1000" b="1">
                  <a:solidFill>
                    <a:srgbClr val="B2B2B2"/>
                  </a:solidFill>
                  <a:latin typeface="Microsoft Sans Serif" pitchFamily="34" charset="0"/>
                  <a:ea typeface="+mn-ea"/>
                </a:endParaRPr>
              </a:p>
            </p:txBody>
          </p:sp>
          <p:sp>
            <p:nvSpPr>
              <p:cNvPr id="395270" name="Line 6"/>
              <p:cNvSpPr>
                <a:spLocks noChangeShapeType="1"/>
              </p:cNvSpPr>
              <p:nvPr/>
            </p:nvSpPr>
            <p:spPr bwMode="auto">
              <a:xfrm flipH="1" flipV="1">
                <a:off x="3038476" y="3236913"/>
                <a:ext cx="1323975" cy="638175"/>
              </a:xfrm>
              <a:prstGeom prst="line">
                <a:avLst/>
              </a:prstGeom>
              <a:noFill/>
              <a:ln w="12600">
                <a:solidFill>
                  <a:srgbClr val="000000"/>
                </a:solidFill>
                <a:round/>
                <a:headEnd type="triangle" w="lg" len="lg"/>
                <a:tailEnd/>
              </a:ln>
            </p:spPr>
            <p:txBody>
              <a:bodyPr/>
              <a:lstStyle/>
              <a:p>
                <a:pPr algn="l"/>
                <a:endParaRPr lang="de-DE" sz="1000" b="1">
                  <a:solidFill>
                    <a:srgbClr val="B2B2B2"/>
                  </a:solidFill>
                  <a:latin typeface="Microsoft Sans Serif" pitchFamily="34" charset="0"/>
                  <a:ea typeface="+mn-ea"/>
                </a:endParaRPr>
              </a:p>
            </p:txBody>
          </p:sp>
          <p:sp>
            <p:nvSpPr>
              <p:cNvPr id="395274" name="Line 10"/>
              <p:cNvSpPr>
                <a:spLocks noChangeShapeType="1"/>
              </p:cNvSpPr>
              <p:nvPr/>
            </p:nvSpPr>
            <p:spPr bwMode="auto">
              <a:xfrm>
                <a:off x="849313" y="2038350"/>
                <a:ext cx="1282700" cy="444500"/>
              </a:xfrm>
              <a:prstGeom prst="line">
                <a:avLst/>
              </a:prstGeom>
              <a:noFill/>
              <a:ln w="12600">
                <a:solidFill>
                  <a:srgbClr val="000000"/>
                </a:solidFill>
                <a:round/>
                <a:headEnd/>
                <a:tailEnd type="triangle" w="lg" len="lg"/>
              </a:ln>
            </p:spPr>
            <p:txBody>
              <a:bodyPr/>
              <a:lstStyle/>
              <a:p>
                <a:pPr algn="l"/>
                <a:endParaRPr lang="de-DE" sz="1000" b="1">
                  <a:solidFill>
                    <a:srgbClr val="B2B2B2"/>
                  </a:solidFill>
                  <a:latin typeface="Microsoft Sans Serif" pitchFamily="34" charset="0"/>
                  <a:ea typeface="+mn-ea"/>
                </a:endParaRPr>
              </a:p>
            </p:txBody>
          </p:sp>
          <p:sp>
            <p:nvSpPr>
              <p:cNvPr id="395275" name="Line 11"/>
              <p:cNvSpPr>
                <a:spLocks noChangeShapeType="1"/>
              </p:cNvSpPr>
              <p:nvPr/>
            </p:nvSpPr>
            <p:spPr bwMode="auto">
              <a:xfrm>
                <a:off x="849313" y="2870200"/>
                <a:ext cx="1282700" cy="1588"/>
              </a:xfrm>
              <a:prstGeom prst="line">
                <a:avLst/>
              </a:prstGeom>
              <a:noFill/>
              <a:ln w="12600">
                <a:solidFill>
                  <a:srgbClr val="000000"/>
                </a:solidFill>
                <a:round/>
                <a:headEnd/>
                <a:tailEnd type="triangle" w="lg" len="lg"/>
              </a:ln>
            </p:spPr>
            <p:txBody>
              <a:bodyPr/>
              <a:lstStyle/>
              <a:p>
                <a:pPr algn="l"/>
                <a:endParaRPr lang="de-DE" sz="1000" b="1">
                  <a:solidFill>
                    <a:srgbClr val="B2B2B2"/>
                  </a:solidFill>
                  <a:latin typeface="Microsoft Sans Serif" pitchFamily="34" charset="0"/>
                  <a:ea typeface="+mn-ea"/>
                </a:endParaRPr>
              </a:p>
            </p:txBody>
          </p:sp>
          <p:sp>
            <p:nvSpPr>
              <p:cNvPr id="395276" name="Line 12"/>
              <p:cNvSpPr>
                <a:spLocks noChangeShapeType="1"/>
              </p:cNvSpPr>
              <p:nvPr/>
            </p:nvSpPr>
            <p:spPr bwMode="auto">
              <a:xfrm flipV="1">
                <a:off x="849313" y="3236913"/>
                <a:ext cx="1282700" cy="638175"/>
              </a:xfrm>
              <a:prstGeom prst="line">
                <a:avLst/>
              </a:prstGeom>
              <a:noFill/>
              <a:ln w="12600">
                <a:solidFill>
                  <a:srgbClr val="000000"/>
                </a:solidFill>
                <a:round/>
                <a:headEnd/>
                <a:tailEnd type="triangle" w="lg" len="lg"/>
              </a:ln>
            </p:spPr>
            <p:txBody>
              <a:bodyPr/>
              <a:lstStyle/>
              <a:p>
                <a:pPr algn="l"/>
                <a:endParaRPr lang="de-DE" sz="1000" b="1">
                  <a:solidFill>
                    <a:srgbClr val="B2B2B2"/>
                  </a:solidFill>
                  <a:latin typeface="Microsoft Sans Serif" pitchFamily="34" charset="0"/>
                  <a:ea typeface="+mn-ea"/>
                </a:endParaRPr>
              </a:p>
            </p:txBody>
          </p:sp>
        </p:grpSp>
        <p:grpSp>
          <p:nvGrpSpPr>
            <p:cNvPr id="3" name="Group 13"/>
            <p:cNvGrpSpPr>
              <a:grpSpLocks/>
            </p:cNvGrpSpPr>
            <p:nvPr/>
          </p:nvGrpSpPr>
          <p:grpSpPr bwMode="auto">
            <a:xfrm>
              <a:off x="2144713" y="2314575"/>
              <a:ext cx="1193800" cy="1146175"/>
              <a:chOff x="1352" y="1186"/>
              <a:chExt cx="752" cy="722"/>
            </a:xfrm>
          </p:grpSpPr>
          <p:sp>
            <p:nvSpPr>
              <p:cNvPr id="395278" name="AutoShape 14"/>
              <p:cNvSpPr>
                <a:spLocks noChangeArrowheads="1"/>
              </p:cNvSpPr>
              <p:nvPr/>
            </p:nvSpPr>
            <p:spPr bwMode="auto">
              <a:xfrm>
                <a:off x="1352" y="1186"/>
                <a:ext cx="752" cy="722"/>
              </a:xfrm>
              <a:prstGeom prst="roundRect">
                <a:avLst>
                  <a:gd name="adj" fmla="val 134"/>
                </a:avLst>
              </a:prstGeom>
              <a:solidFill>
                <a:srgbClr val="B2B2B2"/>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79" name="Text Box 15"/>
              <p:cNvSpPr txBox="1">
                <a:spLocks noChangeArrowheads="1"/>
              </p:cNvSpPr>
              <p:nvPr/>
            </p:nvSpPr>
            <p:spPr bwMode="auto">
              <a:xfrm>
                <a:off x="1442" y="1405"/>
                <a:ext cx="600" cy="283"/>
              </a:xfrm>
              <a:prstGeom prst="rect">
                <a:avLst/>
              </a:prstGeom>
              <a:noFill/>
              <a:ln w="9525">
                <a:noFill/>
                <a:miter lim="800000"/>
                <a:headEnd/>
                <a:tailEnd/>
              </a:ln>
            </p:spPr>
            <p:txBody>
              <a:bodyPr wrap="none" lIns="90360" tIns="44280" rIns="90360" bIns="44280" anchor="ctr" anchorCtr="1">
                <a:spAutoFit/>
              </a:bodyPr>
              <a:lstStyle/>
              <a:p>
                <a:pPr algn="l">
                  <a:lnSpc>
                    <a:spcPct val="97000"/>
                  </a:lnSpc>
                  <a:buClr>
                    <a:srgbClr val="081D58"/>
                  </a:buClr>
                  <a:buSzPct val="100000"/>
                  <a:buFont typeface="Times"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a:solidFill>
                      <a:srgbClr val="081D58"/>
                    </a:solidFill>
                    <a:latin typeface="Helvetica" charset="0"/>
                    <a:ea typeface="+mn-ea"/>
                  </a:rPr>
                  <a:t>Mix 1</a:t>
                </a:r>
              </a:p>
            </p:txBody>
          </p:sp>
        </p:grpSp>
      </p:grpSp>
      <p:grpSp>
        <p:nvGrpSpPr>
          <p:cNvPr id="10" name="Gruppieren 9"/>
          <p:cNvGrpSpPr/>
          <p:nvPr/>
        </p:nvGrpSpPr>
        <p:grpSpPr>
          <a:xfrm>
            <a:off x="4659313" y="2038350"/>
            <a:ext cx="3513138" cy="1836738"/>
            <a:chOff x="4659313" y="2038350"/>
            <a:chExt cx="3513138" cy="1836738"/>
          </a:xfrm>
        </p:grpSpPr>
        <p:grpSp>
          <p:nvGrpSpPr>
            <p:cNvPr id="8" name="Gruppieren 7"/>
            <p:cNvGrpSpPr/>
            <p:nvPr/>
          </p:nvGrpSpPr>
          <p:grpSpPr>
            <a:xfrm>
              <a:off x="4659313" y="2038350"/>
              <a:ext cx="3513138" cy="1836738"/>
              <a:chOff x="4659313" y="2038350"/>
              <a:chExt cx="3513138" cy="1836738"/>
            </a:xfrm>
          </p:grpSpPr>
          <p:sp>
            <p:nvSpPr>
              <p:cNvPr id="395271" name="Line 7"/>
              <p:cNvSpPr>
                <a:spLocks noChangeShapeType="1"/>
              </p:cNvSpPr>
              <p:nvPr/>
            </p:nvSpPr>
            <p:spPr bwMode="auto">
              <a:xfrm flipH="1">
                <a:off x="6848476" y="2038350"/>
                <a:ext cx="1323975" cy="444500"/>
              </a:xfrm>
              <a:prstGeom prst="line">
                <a:avLst/>
              </a:prstGeom>
              <a:noFill/>
              <a:ln w="12600">
                <a:solidFill>
                  <a:srgbClr val="000000"/>
                </a:solidFill>
                <a:round/>
                <a:headEnd type="triangle" w="lg" len="lg"/>
                <a:tailEnd/>
              </a:ln>
            </p:spPr>
            <p:txBody>
              <a:bodyPr/>
              <a:lstStyle/>
              <a:p>
                <a:pPr algn="l"/>
                <a:endParaRPr lang="de-DE" sz="1000" b="1">
                  <a:solidFill>
                    <a:srgbClr val="B2B2B2"/>
                  </a:solidFill>
                  <a:latin typeface="Microsoft Sans Serif" pitchFamily="34" charset="0"/>
                  <a:ea typeface="+mn-ea"/>
                </a:endParaRPr>
              </a:p>
            </p:txBody>
          </p:sp>
          <p:sp>
            <p:nvSpPr>
              <p:cNvPr id="395272" name="Line 8"/>
              <p:cNvSpPr>
                <a:spLocks noChangeShapeType="1"/>
              </p:cNvSpPr>
              <p:nvPr/>
            </p:nvSpPr>
            <p:spPr bwMode="auto">
              <a:xfrm flipH="1">
                <a:off x="6848476" y="2870200"/>
                <a:ext cx="1323975" cy="1588"/>
              </a:xfrm>
              <a:prstGeom prst="line">
                <a:avLst/>
              </a:prstGeom>
              <a:noFill/>
              <a:ln w="12600">
                <a:solidFill>
                  <a:srgbClr val="000000"/>
                </a:solidFill>
                <a:round/>
                <a:headEnd type="triangle" w="lg" len="lg"/>
                <a:tailEnd/>
              </a:ln>
            </p:spPr>
            <p:txBody>
              <a:bodyPr/>
              <a:lstStyle/>
              <a:p>
                <a:pPr algn="l"/>
                <a:endParaRPr lang="de-DE" sz="1000" b="1">
                  <a:solidFill>
                    <a:srgbClr val="B2B2B2"/>
                  </a:solidFill>
                  <a:latin typeface="Microsoft Sans Serif" pitchFamily="34" charset="0"/>
                  <a:ea typeface="+mn-ea"/>
                </a:endParaRPr>
              </a:p>
            </p:txBody>
          </p:sp>
          <p:sp>
            <p:nvSpPr>
              <p:cNvPr id="395273" name="Line 9"/>
              <p:cNvSpPr>
                <a:spLocks noChangeShapeType="1"/>
              </p:cNvSpPr>
              <p:nvPr/>
            </p:nvSpPr>
            <p:spPr bwMode="auto">
              <a:xfrm flipH="1" flipV="1">
                <a:off x="6848476" y="3236913"/>
                <a:ext cx="1323975" cy="638175"/>
              </a:xfrm>
              <a:prstGeom prst="line">
                <a:avLst/>
              </a:prstGeom>
              <a:noFill/>
              <a:ln w="12600">
                <a:solidFill>
                  <a:srgbClr val="000000"/>
                </a:solidFill>
                <a:round/>
                <a:headEnd type="triangle" w="lg" len="lg"/>
                <a:tailEnd/>
              </a:ln>
            </p:spPr>
            <p:txBody>
              <a:bodyPr/>
              <a:lstStyle/>
              <a:p>
                <a:pPr algn="l"/>
                <a:endParaRPr lang="de-DE" sz="1000" b="1">
                  <a:solidFill>
                    <a:srgbClr val="B2B2B2"/>
                  </a:solidFill>
                  <a:latin typeface="Microsoft Sans Serif" pitchFamily="34" charset="0"/>
                  <a:ea typeface="+mn-ea"/>
                </a:endParaRPr>
              </a:p>
            </p:txBody>
          </p:sp>
          <p:sp>
            <p:nvSpPr>
              <p:cNvPr id="395280" name="Line 16"/>
              <p:cNvSpPr>
                <a:spLocks noChangeShapeType="1"/>
              </p:cNvSpPr>
              <p:nvPr/>
            </p:nvSpPr>
            <p:spPr bwMode="auto">
              <a:xfrm>
                <a:off x="4659313" y="2038350"/>
                <a:ext cx="1282700" cy="444500"/>
              </a:xfrm>
              <a:prstGeom prst="line">
                <a:avLst/>
              </a:prstGeom>
              <a:noFill/>
              <a:ln w="12600">
                <a:solidFill>
                  <a:srgbClr val="000000"/>
                </a:solidFill>
                <a:round/>
                <a:headEnd/>
                <a:tailEnd type="triangle" w="lg" len="lg"/>
              </a:ln>
            </p:spPr>
            <p:txBody>
              <a:bodyPr/>
              <a:lstStyle/>
              <a:p>
                <a:pPr algn="l"/>
                <a:endParaRPr lang="de-DE" sz="1000" b="1">
                  <a:solidFill>
                    <a:srgbClr val="B2B2B2"/>
                  </a:solidFill>
                  <a:latin typeface="Microsoft Sans Serif" pitchFamily="34" charset="0"/>
                  <a:ea typeface="+mn-ea"/>
                </a:endParaRPr>
              </a:p>
            </p:txBody>
          </p:sp>
          <p:sp>
            <p:nvSpPr>
              <p:cNvPr id="395281" name="Line 17"/>
              <p:cNvSpPr>
                <a:spLocks noChangeShapeType="1"/>
              </p:cNvSpPr>
              <p:nvPr/>
            </p:nvSpPr>
            <p:spPr bwMode="auto">
              <a:xfrm>
                <a:off x="4659313" y="2870200"/>
                <a:ext cx="1282700" cy="1588"/>
              </a:xfrm>
              <a:prstGeom prst="line">
                <a:avLst/>
              </a:prstGeom>
              <a:noFill/>
              <a:ln w="12600">
                <a:solidFill>
                  <a:srgbClr val="000000"/>
                </a:solidFill>
                <a:round/>
                <a:headEnd/>
                <a:tailEnd type="triangle" w="lg" len="lg"/>
              </a:ln>
            </p:spPr>
            <p:txBody>
              <a:bodyPr/>
              <a:lstStyle/>
              <a:p>
                <a:pPr algn="l"/>
                <a:endParaRPr lang="de-DE" sz="1000" b="1">
                  <a:solidFill>
                    <a:srgbClr val="B2B2B2"/>
                  </a:solidFill>
                  <a:latin typeface="Microsoft Sans Serif" pitchFamily="34" charset="0"/>
                  <a:ea typeface="+mn-ea"/>
                </a:endParaRPr>
              </a:p>
            </p:txBody>
          </p:sp>
          <p:sp>
            <p:nvSpPr>
              <p:cNvPr id="395282" name="Line 18"/>
              <p:cNvSpPr>
                <a:spLocks noChangeShapeType="1"/>
              </p:cNvSpPr>
              <p:nvPr/>
            </p:nvSpPr>
            <p:spPr bwMode="auto">
              <a:xfrm flipV="1">
                <a:off x="4659313" y="3236913"/>
                <a:ext cx="1282700" cy="638175"/>
              </a:xfrm>
              <a:prstGeom prst="line">
                <a:avLst/>
              </a:prstGeom>
              <a:noFill/>
              <a:ln w="12600">
                <a:solidFill>
                  <a:srgbClr val="000000"/>
                </a:solidFill>
                <a:round/>
                <a:headEnd/>
                <a:tailEnd type="triangle" w="lg" len="lg"/>
              </a:ln>
            </p:spPr>
            <p:txBody>
              <a:bodyPr/>
              <a:lstStyle/>
              <a:p>
                <a:pPr algn="l"/>
                <a:endParaRPr lang="de-DE" sz="1000" b="1">
                  <a:solidFill>
                    <a:srgbClr val="B2B2B2"/>
                  </a:solidFill>
                  <a:latin typeface="Microsoft Sans Serif" pitchFamily="34" charset="0"/>
                  <a:ea typeface="+mn-ea"/>
                </a:endParaRPr>
              </a:p>
            </p:txBody>
          </p:sp>
        </p:grpSp>
        <p:grpSp>
          <p:nvGrpSpPr>
            <p:cNvPr id="4" name="Group 19"/>
            <p:cNvGrpSpPr>
              <a:grpSpLocks/>
            </p:cNvGrpSpPr>
            <p:nvPr/>
          </p:nvGrpSpPr>
          <p:grpSpPr bwMode="auto">
            <a:xfrm>
              <a:off x="5954713" y="2314575"/>
              <a:ext cx="1193800" cy="1146175"/>
              <a:chOff x="3752" y="1186"/>
              <a:chExt cx="752" cy="722"/>
            </a:xfrm>
          </p:grpSpPr>
          <p:sp>
            <p:nvSpPr>
              <p:cNvPr id="395284" name="AutoShape 20"/>
              <p:cNvSpPr>
                <a:spLocks noChangeArrowheads="1"/>
              </p:cNvSpPr>
              <p:nvPr/>
            </p:nvSpPr>
            <p:spPr bwMode="auto">
              <a:xfrm>
                <a:off x="3752" y="1186"/>
                <a:ext cx="752" cy="722"/>
              </a:xfrm>
              <a:prstGeom prst="roundRect">
                <a:avLst>
                  <a:gd name="adj" fmla="val 134"/>
                </a:avLst>
              </a:prstGeom>
              <a:solidFill>
                <a:srgbClr val="B2B2B2"/>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85" name="Text Box 21"/>
              <p:cNvSpPr txBox="1">
                <a:spLocks noChangeArrowheads="1"/>
              </p:cNvSpPr>
              <p:nvPr/>
            </p:nvSpPr>
            <p:spPr bwMode="auto">
              <a:xfrm>
                <a:off x="3842" y="1405"/>
                <a:ext cx="600" cy="283"/>
              </a:xfrm>
              <a:prstGeom prst="rect">
                <a:avLst/>
              </a:prstGeom>
              <a:noFill/>
              <a:ln w="9525">
                <a:noFill/>
                <a:miter lim="800000"/>
                <a:headEnd/>
                <a:tailEnd/>
              </a:ln>
            </p:spPr>
            <p:txBody>
              <a:bodyPr wrap="none" lIns="90360" tIns="44280" rIns="90360" bIns="44280" anchor="ctr" anchorCtr="1">
                <a:spAutoFit/>
              </a:bodyPr>
              <a:lstStyle/>
              <a:p>
                <a:pPr algn="l">
                  <a:lnSpc>
                    <a:spcPct val="97000"/>
                  </a:lnSpc>
                  <a:buClr>
                    <a:srgbClr val="081D58"/>
                  </a:buClr>
                  <a:buSzPct val="100000"/>
                  <a:buFont typeface="Times"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a:solidFill>
                      <a:srgbClr val="081D58"/>
                    </a:solidFill>
                    <a:latin typeface="Helvetica" charset="0"/>
                    <a:ea typeface="+mn-ea"/>
                  </a:rPr>
                  <a:t>Mix 2</a:t>
                </a:r>
              </a:p>
            </p:txBody>
          </p:sp>
        </p:grpSp>
      </p:grpSp>
      <p:sp>
        <p:nvSpPr>
          <p:cNvPr id="395286" name="Oval 22"/>
          <p:cNvSpPr>
            <a:spLocks noChangeArrowheads="1"/>
          </p:cNvSpPr>
          <p:nvPr/>
        </p:nvSpPr>
        <p:spPr bwMode="auto">
          <a:xfrm>
            <a:off x="8164513" y="2571750"/>
            <a:ext cx="596900" cy="596900"/>
          </a:xfrm>
          <a:prstGeom prst="ellipse">
            <a:avLst/>
          </a:prstGeom>
          <a:solidFill>
            <a:srgbClr val="AD6900"/>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87" name="Freeform 23"/>
          <p:cNvSpPr>
            <a:spLocks noChangeArrowheads="1"/>
          </p:cNvSpPr>
          <p:nvPr/>
        </p:nvSpPr>
        <p:spPr bwMode="auto">
          <a:xfrm>
            <a:off x="8081963" y="3403600"/>
            <a:ext cx="609600" cy="609600"/>
          </a:xfrm>
          <a:custGeom>
            <a:avLst/>
            <a:gdLst/>
            <a:ahLst/>
            <a:cxnLst>
              <a:cxn ang="0">
                <a:pos x="846" y="0"/>
              </a:cxn>
              <a:cxn ang="0">
                <a:pos x="0" y="1693"/>
              </a:cxn>
              <a:cxn ang="0">
                <a:pos x="1693" y="1693"/>
              </a:cxn>
              <a:cxn ang="0">
                <a:pos x="846" y="0"/>
              </a:cxn>
            </a:cxnLst>
            <a:rect l="0" t="0" r="r" b="b"/>
            <a:pathLst>
              <a:path w="1694" h="1694">
                <a:moveTo>
                  <a:pt x="846" y="0"/>
                </a:moveTo>
                <a:lnTo>
                  <a:pt x="0" y="1693"/>
                </a:lnTo>
                <a:lnTo>
                  <a:pt x="1693" y="1693"/>
                </a:lnTo>
                <a:lnTo>
                  <a:pt x="846" y="0"/>
                </a:lnTo>
              </a:path>
            </a:pathLst>
          </a:custGeom>
          <a:solidFill>
            <a:srgbClr val="FC0128"/>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88" name="Freeform 24"/>
          <p:cNvSpPr>
            <a:spLocks noChangeArrowheads="1"/>
          </p:cNvSpPr>
          <p:nvPr/>
        </p:nvSpPr>
        <p:spPr bwMode="auto">
          <a:xfrm>
            <a:off x="4348163" y="1727200"/>
            <a:ext cx="609600" cy="609600"/>
          </a:xfrm>
          <a:custGeom>
            <a:avLst/>
            <a:gdLst/>
            <a:ahLst/>
            <a:cxnLst>
              <a:cxn ang="0">
                <a:pos x="846" y="0"/>
              </a:cxn>
              <a:cxn ang="0">
                <a:pos x="0" y="847"/>
              </a:cxn>
              <a:cxn ang="0">
                <a:pos x="846" y="1694"/>
              </a:cxn>
              <a:cxn ang="0">
                <a:pos x="1693" y="847"/>
              </a:cxn>
              <a:cxn ang="0">
                <a:pos x="846" y="0"/>
              </a:cxn>
            </a:cxnLst>
            <a:rect l="0" t="0" r="r" b="b"/>
            <a:pathLst>
              <a:path w="1694" h="1695">
                <a:moveTo>
                  <a:pt x="846" y="0"/>
                </a:moveTo>
                <a:lnTo>
                  <a:pt x="0" y="847"/>
                </a:lnTo>
                <a:lnTo>
                  <a:pt x="846" y="1694"/>
                </a:lnTo>
                <a:lnTo>
                  <a:pt x="1693" y="847"/>
                </a:lnTo>
                <a:lnTo>
                  <a:pt x="846" y="0"/>
                </a:lnTo>
              </a:path>
            </a:pathLst>
          </a:custGeom>
          <a:solidFill>
            <a:srgbClr val="808080"/>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89" name="Freeform 25"/>
          <p:cNvSpPr>
            <a:spLocks noChangeArrowheads="1"/>
          </p:cNvSpPr>
          <p:nvPr/>
        </p:nvSpPr>
        <p:spPr bwMode="auto">
          <a:xfrm>
            <a:off x="8158163" y="1727200"/>
            <a:ext cx="609600" cy="609600"/>
          </a:xfrm>
          <a:custGeom>
            <a:avLst/>
            <a:gdLst/>
            <a:ahLst/>
            <a:cxnLst>
              <a:cxn ang="0">
                <a:pos x="0" y="847"/>
              </a:cxn>
              <a:cxn ang="0">
                <a:pos x="634" y="1059"/>
              </a:cxn>
              <a:cxn ang="0">
                <a:pos x="846" y="1694"/>
              </a:cxn>
              <a:cxn ang="0">
                <a:pos x="1058" y="1059"/>
              </a:cxn>
              <a:cxn ang="0">
                <a:pos x="1693" y="847"/>
              </a:cxn>
              <a:cxn ang="0">
                <a:pos x="1058" y="635"/>
              </a:cxn>
              <a:cxn ang="0">
                <a:pos x="846" y="0"/>
              </a:cxn>
              <a:cxn ang="0">
                <a:pos x="634" y="635"/>
              </a:cxn>
              <a:cxn ang="0">
                <a:pos x="0" y="847"/>
              </a:cxn>
            </a:cxnLst>
            <a:rect l="0" t="0" r="r" b="b"/>
            <a:pathLst>
              <a:path w="1694" h="1695">
                <a:moveTo>
                  <a:pt x="0" y="847"/>
                </a:moveTo>
                <a:lnTo>
                  <a:pt x="634" y="1059"/>
                </a:lnTo>
                <a:lnTo>
                  <a:pt x="846" y="1694"/>
                </a:lnTo>
                <a:lnTo>
                  <a:pt x="1058" y="1059"/>
                </a:lnTo>
                <a:lnTo>
                  <a:pt x="1693" y="847"/>
                </a:lnTo>
                <a:lnTo>
                  <a:pt x="1058" y="635"/>
                </a:lnTo>
                <a:lnTo>
                  <a:pt x="846" y="0"/>
                </a:lnTo>
                <a:lnTo>
                  <a:pt x="634" y="635"/>
                </a:lnTo>
                <a:lnTo>
                  <a:pt x="0" y="847"/>
                </a:lnTo>
              </a:path>
            </a:pathLst>
          </a:custGeom>
          <a:solidFill>
            <a:srgbClr val="FAFD00"/>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90" name="Freeform 26"/>
          <p:cNvSpPr>
            <a:spLocks noChangeArrowheads="1"/>
          </p:cNvSpPr>
          <p:nvPr/>
        </p:nvSpPr>
        <p:spPr bwMode="auto">
          <a:xfrm>
            <a:off x="538163" y="2565400"/>
            <a:ext cx="609600" cy="609600"/>
          </a:xfrm>
          <a:custGeom>
            <a:avLst/>
            <a:gdLst/>
            <a:ahLst/>
            <a:cxnLst>
              <a:cxn ang="0">
                <a:pos x="635" y="0"/>
              </a:cxn>
              <a:cxn ang="0">
                <a:pos x="635" y="635"/>
              </a:cxn>
              <a:cxn ang="0">
                <a:pos x="0" y="635"/>
              </a:cxn>
              <a:cxn ang="0">
                <a:pos x="0" y="1058"/>
              </a:cxn>
              <a:cxn ang="0">
                <a:pos x="635" y="1058"/>
              </a:cxn>
              <a:cxn ang="0">
                <a:pos x="635" y="1693"/>
              </a:cxn>
              <a:cxn ang="0">
                <a:pos x="1058" y="1693"/>
              </a:cxn>
              <a:cxn ang="0">
                <a:pos x="1058" y="1058"/>
              </a:cxn>
              <a:cxn ang="0">
                <a:pos x="1693" y="1058"/>
              </a:cxn>
              <a:cxn ang="0">
                <a:pos x="1693" y="635"/>
              </a:cxn>
              <a:cxn ang="0">
                <a:pos x="1058" y="635"/>
              </a:cxn>
              <a:cxn ang="0">
                <a:pos x="1058" y="0"/>
              </a:cxn>
              <a:cxn ang="0">
                <a:pos x="635" y="0"/>
              </a:cxn>
            </a:cxnLst>
            <a:rect l="0" t="0" r="r" b="b"/>
            <a:pathLst>
              <a:path w="1694" h="1694">
                <a:moveTo>
                  <a:pt x="635" y="0"/>
                </a:moveTo>
                <a:lnTo>
                  <a:pt x="635" y="635"/>
                </a:lnTo>
                <a:lnTo>
                  <a:pt x="0" y="635"/>
                </a:lnTo>
                <a:lnTo>
                  <a:pt x="0" y="1058"/>
                </a:lnTo>
                <a:lnTo>
                  <a:pt x="635" y="1058"/>
                </a:lnTo>
                <a:lnTo>
                  <a:pt x="635" y="1693"/>
                </a:lnTo>
                <a:lnTo>
                  <a:pt x="1058" y="1693"/>
                </a:lnTo>
                <a:lnTo>
                  <a:pt x="1058" y="1058"/>
                </a:lnTo>
                <a:lnTo>
                  <a:pt x="1693" y="1058"/>
                </a:lnTo>
                <a:lnTo>
                  <a:pt x="1693" y="635"/>
                </a:lnTo>
                <a:lnTo>
                  <a:pt x="1058" y="635"/>
                </a:lnTo>
                <a:lnTo>
                  <a:pt x="1058" y="0"/>
                </a:lnTo>
                <a:lnTo>
                  <a:pt x="635" y="0"/>
                </a:lnTo>
              </a:path>
            </a:pathLst>
          </a:custGeom>
          <a:solidFill>
            <a:srgbClr val="00DFCA"/>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92" name="Freeform 28"/>
          <p:cNvSpPr>
            <a:spLocks noChangeArrowheads="1"/>
          </p:cNvSpPr>
          <p:nvPr/>
        </p:nvSpPr>
        <p:spPr bwMode="auto">
          <a:xfrm>
            <a:off x="538163" y="3556000"/>
            <a:ext cx="609600" cy="609600"/>
          </a:xfrm>
          <a:custGeom>
            <a:avLst/>
            <a:gdLst/>
            <a:ahLst/>
            <a:cxnLst>
              <a:cxn ang="0">
                <a:pos x="0" y="0"/>
              </a:cxn>
              <a:cxn ang="0">
                <a:pos x="0" y="847"/>
              </a:cxn>
              <a:cxn ang="0">
                <a:pos x="1693" y="847"/>
              </a:cxn>
              <a:cxn ang="0">
                <a:pos x="1693" y="1694"/>
              </a:cxn>
              <a:cxn ang="0">
                <a:pos x="846" y="1694"/>
              </a:cxn>
              <a:cxn ang="0">
                <a:pos x="846" y="0"/>
              </a:cxn>
              <a:cxn ang="0">
                <a:pos x="0" y="0"/>
              </a:cxn>
            </a:cxnLst>
            <a:rect l="0" t="0" r="r" b="b"/>
            <a:pathLst>
              <a:path w="1694" h="1695">
                <a:moveTo>
                  <a:pt x="0" y="0"/>
                </a:moveTo>
                <a:lnTo>
                  <a:pt x="0" y="847"/>
                </a:lnTo>
                <a:lnTo>
                  <a:pt x="1693" y="847"/>
                </a:lnTo>
                <a:lnTo>
                  <a:pt x="1693" y="1694"/>
                </a:lnTo>
                <a:lnTo>
                  <a:pt x="846" y="1694"/>
                </a:lnTo>
                <a:lnTo>
                  <a:pt x="846" y="0"/>
                </a:lnTo>
                <a:lnTo>
                  <a:pt x="0" y="0"/>
                </a:lnTo>
              </a:path>
            </a:pathLst>
          </a:custGeom>
          <a:solidFill>
            <a:srgbClr val="3333CC"/>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94" name="Freeform 30"/>
          <p:cNvSpPr>
            <a:spLocks noChangeArrowheads="1"/>
          </p:cNvSpPr>
          <p:nvPr/>
        </p:nvSpPr>
        <p:spPr bwMode="auto">
          <a:xfrm>
            <a:off x="4271963" y="2565400"/>
            <a:ext cx="598488" cy="598488"/>
          </a:xfrm>
          <a:custGeom>
            <a:avLst/>
            <a:gdLst/>
            <a:ahLst/>
            <a:cxnLst>
              <a:cxn ang="0">
                <a:pos x="623" y="1662"/>
              </a:cxn>
              <a:cxn ang="0">
                <a:pos x="831" y="1455"/>
              </a:cxn>
              <a:cxn ang="0">
                <a:pos x="1039" y="1662"/>
              </a:cxn>
              <a:cxn ang="0">
                <a:pos x="1245" y="1455"/>
              </a:cxn>
              <a:cxn ang="0">
                <a:pos x="1039" y="1246"/>
              </a:cxn>
              <a:cxn ang="0">
                <a:pos x="1245" y="1039"/>
              </a:cxn>
              <a:cxn ang="0">
                <a:pos x="1455" y="1246"/>
              </a:cxn>
              <a:cxn ang="0">
                <a:pos x="1662" y="1039"/>
              </a:cxn>
              <a:cxn ang="0">
                <a:pos x="1455" y="831"/>
              </a:cxn>
              <a:cxn ang="0">
                <a:pos x="1662" y="623"/>
              </a:cxn>
              <a:cxn ang="0">
                <a:pos x="1455" y="416"/>
              </a:cxn>
              <a:cxn ang="0">
                <a:pos x="1245" y="623"/>
              </a:cxn>
              <a:cxn ang="0">
                <a:pos x="1039" y="416"/>
              </a:cxn>
              <a:cxn ang="0">
                <a:pos x="1245" y="207"/>
              </a:cxn>
              <a:cxn ang="0">
                <a:pos x="1039" y="0"/>
              </a:cxn>
              <a:cxn ang="0">
                <a:pos x="831" y="207"/>
              </a:cxn>
              <a:cxn ang="0">
                <a:pos x="623" y="0"/>
              </a:cxn>
              <a:cxn ang="0">
                <a:pos x="416" y="207"/>
              </a:cxn>
              <a:cxn ang="0">
                <a:pos x="623" y="416"/>
              </a:cxn>
              <a:cxn ang="0">
                <a:pos x="416" y="623"/>
              </a:cxn>
              <a:cxn ang="0">
                <a:pos x="207" y="416"/>
              </a:cxn>
              <a:cxn ang="0">
                <a:pos x="0" y="623"/>
              </a:cxn>
              <a:cxn ang="0">
                <a:pos x="207" y="831"/>
              </a:cxn>
              <a:cxn ang="0">
                <a:pos x="0" y="1039"/>
              </a:cxn>
              <a:cxn ang="0">
                <a:pos x="207" y="1246"/>
              </a:cxn>
              <a:cxn ang="0">
                <a:pos x="416" y="1039"/>
              </a:cxn>
              <a:cxn ang="0">
                <a:pos x="623" y="1246"/>
              </a:cxn>
              <a:cxn ang="0">
                <a:pos x="416" y="1455"/>
              </a:cxn>
              <a:cxn ang="0">
                <a:pos x="623" y="1662"/>
              </a:cxn>
            </a:cxnLst>
            <a:rect l="0" t="0" r="r" b="b"/>
            <a:pathLst>
              <a:path w="1663" h="1663">
                <a:moveTo>
                  <a:pt x="623" y="1662"/>
                </a:moveTo>
                <a:lnTo>
                  <a:pt x="831" y="1455"/>
                </a:lnTo>
                <a:lnTo>
                  <a:pt x="1039" y="1662"/>
                </a:lnTo>
                <a:lnTo>
                  <a:pt x="1245" y="1455"/>
                </a:lnTo>
                <a:lnTo>
                  <a:pt x="1039" y="1246"/>
                </a:lnTo>
                <a:lnTo>
                  <a:pt x="1245" y="1039"/>
                </a:lnTo>
                <a:lnTo>
                  <a:pt x="1455" y="1246"/>
                </a:lnTo>
                <a:lnTo>
                  <a:pt x="1662" y="1039"/>
                </a:lnTo>
                <a:lnTo>
                  <a:pt x="1455" y="831"/>
                </a:lnTo>
                <a:lnTo>
                  <a:pt x="1662" y="623"/>
                </a:lnTo>
                <a:lnTo>
                  <a:pt x="1455" y="416"/>
                </a:lnTo>
                <a:lnTo>
                  <a:pt x="1245" y="623"/>
                </a:lnTo>
                <a:lnTo>
                  <a:pt x="1039" y="416"/>
                </a:lnTo>
                <a:lnTo>
                  <a:pt x="1245" y="207"/>
                </a:lnTo>
                <a:lnTo>
                  <a:pt x="1039" y="0"/>
                </a:lnTo>
                <a:lnTo>
                  <a:pt x="831" y="207"/>
                </a:lnTo>
                <a:lnTo>
                  <a:pt x="623" y="0"/>
                </a:lnTo>
                <a:lnTo>
                  <a:pt x="416" y="207"/>
                </a:lnTo>
                <a:lnTo>
                  <a:pt x="623" y="416"/>
                </a:lnTo>
                <a:lnTo>
                  <a:pt x="416" y="623"/>
                </a:lnTo>
                <a:lnTo>
                  <a:pt x="207" y="416"/>
                </a:lnTo>
                <a:lnTo>
                  <a:pt x="0" y="623"/>
                </a:lnTo>
                <a:lnTo>
                  <a:pt x="207" y="831"/>
                </a:lnTo>
                <a:lnTo>
                  <a:pt x="0" y="1039"/>
                </a:lnTo>
                <a:lnTo>
                  <a:pt x="207" y="1246"/>
                </a:lnTo>
                <a:lnTo>
                  <a:pt x="416" y="1039"/>
                </a:lnTo>
                <a:lnTo>
                  <a:pt x="623" y="1246"/>
                </a:lnTo>
                <a:lnTo>
                  <a:pt x="416" y="1455"/>
                </a:lnTo>
                <a:lnTo>
                  <a:pt x="623" y="1662"/>
                </a:lnTo>
              </a:path>
            </a:pathLst>
          </a:custGeom>
          <a:solidFill>
            <a:srgbClr val="00CC99"/>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grpSp>
        <p:nvGrpSpPr>
          <p:cNvPr id="5" name="Gruppieren 4"/>
          <p:cNvGrpSpPr/>
          <p:nvPr/>
        </p:nvGrpSpPr>
        <p:grpSpPr>
          <a:xfrm>
            <a:off x="233363" y="1498600"/>
            <a:ext cx="908050" cy="908050"/>
            <a:chOff x="233363" y="1498600"/>
            <a:chExt cx="908050" cy="908050"/>
          </a:xfrm>
        </p:grpSpPr>
        <p:sp>
          <p:nvSpPr>
            <p:cNvPr id="395293" name="AutoShape 29"/>
            <p:cNvSpPr>
              <a:spLocks noChangeArrowheads="1"/>
            </p:cNvSpPr>
            <p:nvPr/>
          </p:nvSpPr>
          <p:spPr bwMode="auto">
            <a:xfrm>
              <a:off x="233363" y="1498600"/>
              <a:ext cx="908050" cy="908050"/>
            </a:xfrm>
            <a:prstGeom prst="roundRect">
              <a:avLst>
                <a:gd name="adj" fmla="val 171"/>
              </a:avLst>
            </a:prstGeom>
            <a:solidFill>
              <a:srgbClr val="063DE8"/>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95" name="Freeform 31"/>
            <p:cNvSpPr>
              <a:spLocks noChangeArrowheads="1"/>
            </p:cNvSpPr>
            <p:nvPr/>
          </p:nvSpPr>
          <p:spPr bwMode="auto">
            <a:xfrm>
              <a:off x="358776" y="1638300"/>
              <a:ext cx="660400" cy="660400"/>
            </a:xfrm>
            <a:custGeom>
              <a:avLst/>
              <a:gdLst/>
              <a:ahLst/>
              <a:cxnLst>
                <a:cxn ang="0">
                  <a:pos x="687" y="0"/>
                </a:cxn>
                <a:cxn ang="0">
                  <a:pos x="0" y="688"/>
                </a:cxn>
                <a:cxn ang="0">
                  <a:pos x="0" y="1147"/>
                </a:cxn>
                <a:cxn ang="0">
                  <a:pos x="687" y="1835"/>
                </a:cxn>
                <a:cxn ang="0">
                  <a:pos x="1146" y="1835"/>
                </a:cxn>
                <a:cxn ang="0">
                  <a:pos x="1834" y="1147"/>
                </a:cxn>
                <a:cxn ang="0">
                  <a:pos x="1834" y="688"/>
                </a:cxn>
                <a:cxn ang="0">
                  <a:pos x="1146" y="0"/>
                </a:cxn>
                <a:cxn ang="0">
                  <a:pos x="687" y="0"/>
                </a:cxn>
              </a:cxnLst>
              <a:rect l="0" t="0" r="r" b="b"/>
              <a:pathLst>
                <a:path w="1835" h="1836">
                  <a:moveTo>
                    <a:pt x="687" y="0"/>
                  </a:moveTo>
                  <a:lnTo>
                    <a:pt x="0" y="688"/>
                  </a:lnTo>
                  <a:lnTo>
                    <a:pt x="0" y="1147"/>
                  </a:lnTo>
                  <a:lnTo>
                    <a:pt x="687" y="1835"/>
                  </a:lnTo>
                  <a:lnTo>
                    <a:pt x="1146" y="1835"/>
                  </a:lnTo>
                  <a:lnTo>
                    <a:pt x="1834" y="1147"/>
                  </a:lnTo>
                  <a:lnTo>
                    <a:pt x="1834" y="688"/>
                  </a:lnTo>
                  <a:lnTo>
                    <a:pt x="1146" y="0"/>
                  </a:lnTo>
                  <a:lnTo>
                    <a:pt x="687" y="0"/>
                  </a:lnTo>
                </a:path>
              </a:pathLst>
            </a:custGeom>
            <a:solidFill>
              <a:srgbClr val="A3F25F"/>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395296" name="Oval 32"/>
            <p:cNvSpPr>
              <a:spLocks noChangeArrowheads="1"/>
            </p:cNvSpPr>
            <p:nvPr/>
          </p:nvSpPr>
          <p:spPr bwMode="auto">
            <a:xfrm>
              <a:off x="500063" y="1778000"/>
              <a:ext cx="381000" cy="381000"/>
            </a:xfrm>
            <a:prstGeom prst="ellipse">
              <a:avLst/>
            </a:prstGeom>
            <a:solidFill>
              <a:srgbClr val="AD6900"/>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grpSp>
      <p:sp>
        <p:nvSpPr>
          <p:cNvPr id="395298" name="Text Box 34"/>
          <p:cNvSpPr txBox="1">
            <a:spLocks noChangeArrowheads="1"/>
          </p:cNvSpPr>
          <p:nvPr/>
        </p:nvSpPr>
        <p:spPr bwMode="auto">
          <a:xfrm>
            <a:off x="0" y="4437063"/>
            <a:ext cx="9144000" cy="389980"/>
          </a:xfrm>
          <a:prstGeom prst="rect">
            <a:avLst/>
          </a:prstGeom>
          <a:noFill/>
          <a:ln w="9525">
            <a:noFill/>
            <a:miter lim="800000"/>
            <a:headEnd/>
            <a:tailEnd/>
          </a:ln>
        </p:spPr>
        <p:txBody>
          <a:bodyPr lIns="90000" tIns="46800" rIns="90000" bIns="46800">
            <a:spAutoFit/>
          </a:bodyPr>
          <a:lstStyle/>
          <a:p>
            <a:pPr algn="l">
              <a:lnSpc>
                <a:spcPct val="96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dirty="0">
                <a:solidFill>
                  <a:srgbClr val="FF6600"/>
                </a:solidFill>
                <a:latin typeface="Arial" pitchFamily="34" charset="0"/>
                <a:ea typeface="+mn-ea"/>
                <a:cs typeface="Arial" pitchFamily="34" charset="0"/>
              </a:rPr>
              <a:t>Ein Mix sammelt Nachrichten, kodiert sie um und gibt sie umsortiert wieder aus.</a:t>
            </a:r>
          </a:p>
        </p:txBody>
      </p:sp>
      <p:pic>
        <p:nvPicPr>
          <p:cNvPr id="395300" name="Picture 36" descr="glühlampe"/>
          <p:cNvPicPr>
            <a:picLocks noChangeAspect="1" noChangeArrowheads="1"/>
          </p:cNvPicPr>
          <p:nvPr/>
        </p:nvPicPr>
        <p:blipFill>
          <a:blip r:embed="rId3" cstate="print"/>
          <a:srcRect/>
          <a:stretch>
            <a:fillRect/>
          </a:stretch>
        </p:blipFill>
        <p:spPr bwMode="auto">
          <a:xfrm>
            <a:off x="611560" y="5013176"/>
            <a:ext cx="660400" cy="839788"/>
          </a:xfrm>
          <a:prstGeom prst="rect">
            <a:avLst/>
          </a:prstGeom>
          <a:noFill/>
        </p:spPr>
      </p:pic>
      <p:sp>
        <p:nvSpPr>
          <p:cNvPr id="395299" name="Text Box 35"/>
          <p:cNvSpPr txBox="1">
            <a:spLocks noChangeArrowheads="1"/>
          </p:cNvSpPr>
          <p:nvPr/>
        </p:nvSpPr>
        <p:spPr bwMode="auto">
          <a:xfrm>
            <a:off x="1403698" y="5129064"/>
            <a:ext cx="7380312" cy="685445"/>
          </a:xfrm>
          <a:prstGeom prst="rect">
            <a:avLst/>
          </a:prstGeom>
          <a:noFill/>
          <a:ln w="9525">
            <a:noFill/>
            <a:miter lim="800000"/>
            <a:headEnd/>
            <a:tailEnd/>
          </a:ln>
        </p:spPr>
        <p:txBody>
          <a:bodyPr wrap="square" lIns="90000" tIns="46800" rIns="90000" bIns="46800">
            <a:spAutoFit/>
          </a:bodyPr>
          <a:lstStyle/>
          <a:p>
            <a:pPr algn="l">
              <a:lnSpc>
                <a:spcPct val="96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dirty="0">
                <a:solidFill>
                  <a:srgbClr val="FF6600"/>
                </a:solidFill>
                <a:latin typeface="Verdana"/>
                <a:ea typeface="+mn-ea"/>
              </a:rPr>
              <a:t>Arbeiten </a:t>
            </a:r>
            <a:r>
              <a:rPr lang="de-DE" sz="2000" b="1" i="1" dirty="0">
                <a:solidFill>
                  <a:srgbClr val="FF0000"/>
                </a:solidFill>
                <a:latin typeface="Verdana"/>
                <a:ea typeface="+mn-ea"/>
              </a:rPr>
              <a:t>alle</a:t>
            </a:r>
            <a:r>
              <a:rPr lang="de-DE" sz="2000" i="1" dirty="0">
                <a:solidFill>
                  <a:srgbClr val="FF6600"/>
                </a:solidFill>
                <a:latin typeface="Verdana"/>
                <a:ea typeface="+mn-ea"/>
              </a:rPr>
              <a:t> </a:t>
            </a:r>
            <a:r>
              <a:rPr lang="de-DE" sz="2000" dirty="0">
                <a:solidFill>
                  <a:srgbClr val="FF6600"/>
                </a:solidFill>
                <a:latin typeface="Verdana"/>
                <a:ea typeface="+mn-ea"/>
              </a:rPr>
              <a:t>Mixe zusammen,</a:t>
            </a:r>
          </a:p>
          <a:p>
            <a:pPr algn="l">
              <a:lnSpc>
                <a:spcPct val="96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000" dirty="0">
                <a:solidFill>
                  <a:srgbClr val="FF6600"/>
                </a:solidFill>
                <a:latin typeface="Verdana"/>
                <a:ea typeface="+mn-ea"/>
              </a:rPr>
              <a:t>können sie den Weg einer Nachricht zurückverfolgen.</a:t>
            </a:r>
          </a:p>
        </p:txBody>
      </p:sp>
      <p:grpSp>
        <p:nvGrpSpPr>
          <p:cNvPr id="44" name="Gruppieren 43"/>
          <p:cNvGrpSpPr/>
          <p:nvPr/>
        </p:nvGrpSpPr>
        <p:grpSpPr>
          <a:xfrm>
            <a:off x="2459038" y="2554288"/>
            <a:ext cx="609600" cy="609600"/>
            <a:chOff x="4348163" y="3556000"/>
            <a:chExt cx="609600" cy="609600"/>
          </a:xfrm>
        </p:grpSpPr>
        <p:sp>
          <p:nvSpPr>
            <p:cNvPr id="45" name="Freeform 27"/>
            <p:cNvSpPr>
              <a:spLocks noChangeArrowheads="1"/>
            </p:cNvSpPr>
            <p:nvPr/>
          </p:nvSpPr>
          <p:spPr bwMode="auto">
            <a:xfrm>
              <a:off x="4348163" y="3556000"/>
              <a:ext cx="609600" cy="609600"/>
            </a:xfrm>
            <a:custGeom>
              <a:avLst/>
              <a:gdLst/>
              <a:ahLst/>
              <a:cxnLst>
                <a:cxn ang="0">
                  <a:pos x="634" y="0"/>
                </a:cxn>
                <a:cxn ang="0">
                  <a:pos x="0" y="635"/>
                </a:cxn>
                <a:cxn ang="0">
                  <a:pos x="0" y="1059"/>
                </a:cxn>
                <a:cxn ang="0">
                  <a:pos x="634" y="1694"/>
                </a:cxn>
                <a:cxn ang="0">
                  <a:pos x="1058" y="1694"/>
                </a:cxn>
                <a:cxn ang="0">
                  <a:pos x="1693" y="1059"/>
                </a:cxn>
                <a:cxn ang="0">
                  <a:pos x="1693" y="635"/>
                </a:cxn>
                <a:cxn ang="0">
                  <a:pos x="1058" y="0"/>
                </a:cxn>
                <a:cxn ang="0">
                  <a:pos x="634" y="0"/>
                </a:cxn>
              </a:cxnLst>
              <a:rect l="0" t="0" r="r" b="b"/>
              <a:pathLst>
                <a:path w="1694" h="1695">
                  <a:moveTo>
                    <a:pt x="634" y="0"/>
                  </a:moveTo>
                  <a:lnTo>
                    <a:pt x="0" y="635"/>
                  </a:lnTo>
                  <a:lnTo>
                    <a:pt x="0" y="1059"/>
                  </a:lnTo>
                  <a:lnTo>
                    <a:pt x="634" y="1694"/>
                  </a:lnTo>
                  <a:lnTo>
                    <a:pt x="1058" y="1694"/>
                  </a:lnTo>
                  <a:lnTo>
                    <a:pt x="1693" y="1059"/>
                  </a:lnTo>
                  <a:lnTo>
                    <a:pt x="1693" y="635"/>
                  </a:lnTo>
                  <a:lnTo>
                    <a:pt x="1058" y="0"/>
                  </a:lnTo>
                  <a:lnTo>
                    <a:pt x="634" y="0"/>
                  </a:lnTo>
                </a:path>
              </a:pathLst>
            </a:custGeom>
            <a:solidFill>
              <a:srgbClr val="A3F25F"/>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46" name="Oval 33"/>
            <p:cNvSpPr>
              <a:spLocks noChangeArrowheads="1"/>
            </p:cNvSpPr>
            <p:nvPr/>
          </p:nvSpPr>
          <p:spPr bwMode="auto">
            <a:xfrm>
              <a:off x="4462463" y="3670300"/>
              <a:ext cx="381000" cy="381000"/>
            </a:xfrm>
            <a:prstGeom prst="ellipse">
              <a:avLst/>
            </a:prstGeom>
            <a:solidFill>
              <a:srgbClr val="AD6900"/>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grpSp>
      <p:grpSp>
        <p:nvGrpSpPr>
          <p:cNvPr id="47" name="Gruppieren 46"/>
          <p:cNvGrpSpPr/>
          <p:nvPr/>
        </p:nvGrpSpPr>
        <p:grpSpPr>
          <a:xfrm>
            <a:off x="233363" y="1498600"/>
            <a:ext cx="908050" cy="908050"/>
            <a:chOff x="233363" y="1498600"/>
            <a:chExt cx="908050" cy="908050"/>
          </a:xfrm>
        </p:grpSpPr>
        <p:sp>
          <p:nvSpPr>
            <p:cNvPr id="48" name="AutoShape 29"/>
            <p:cNvSpPr>
              <a:spLocks noChangeArrowheads="1"/>
            </p:cNvSpPr>
            <p:nvPr/>
          </p:nvSpPr>
          <p:spPr bwMode="auto">
            <a:xfrm>
              <a:off x="233363" y="1498600"/>
              <a:ext cx="908050" cy="908050"/>
            </a:xfrm>
            <a:prstGeom prst="roundRect">
              <a:avLst>
                <a:gd name="adj" fmla="val 171"/>
              </a:avLst>
            </a:prstGeom>
            <a:solidFill>
              <a:srgbClr val="063DE8"/>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49" name="Freeform 31"/>
            <p:cNvSpPr>
              <a:spLocks noChangeArrowheads="1"/>
            </p:cNvSpPr>
            <p:nvPr/>
          </p:nvSpPr>
          <p:spPr bwMode="auto">
            <a:xfrm>
              <a:off x="358776" y="1638300"/>
              <a:ext cx="660400" cy="660400"/>
            </a:xfrm>
            <a:custGeom>
              <a:avLst/>
              <a:gdLst/>
              <a:ahLst/>
              <a:cxnLst>
                <a:cxn ang="0">
                  <a:pos x="687" y="0"/>
                </a:cxn>
                <a:cxn ang="0">
                  <a:pos x="0" y="688"/>
                </a:cxn>
                <a:cxn ang="0">
                  <a:pos x="0" y="1147"/>
                </a:cxn>
                <a:cxn ang="0">
                  <a:pos x="687" y="1835"/>
                </a:cxn>
                <a:cxn ang="0">
                  <a:pos x="1146" y="1835"/>
                </a:cxn>
                <a:cxn ang="0">
                  <a:pos x="1834" y="1147"/>
                </a:cxn>
                <a:cxn ang="0">
                  <a:pos x="1834" y="688"/>
                </a:cxn>
                <a:cxn ang="0">
                  <a:pos x="1146" y="0"/>
                </a:cxn>
                <a:cxn ang="0">
                  <a:pos x="687" y="0"/>
                </a:cxn>
              </a:cxnLst>
              <a:rect l="0" t="0" r="r" b="b"/>
              <a:pathLst>
                <a:path w="1835" h="1836">
                  <a:moveTo>
                    <a:pt x="687" y="0"/>
                  </a:moveTo>
                  <a:lnTo>
                    <a:pt x="0" y="688"/>
                  </a:lnTo>
                  <a:lnTo>
                    <a:pt x="0" y="1147"/>
                  </a:lnTo>
                  <a:lnTo>
                    <a:pt x="687" y="1835"/>
                  </a:lnTo>
                  <a:lnTo>
                    <a:pt x="1146" y="1835"/>
                  </a:lnTo>
                  <a:lnTo>
                    <a:pt x="1834" y="1147"/>
                  </a:lnTo>
                  <a:lnTo>
                    <a:pt x="1834" y="688"/>
                  </a:lnTo>
                  <a:lnTo>
                    <a:pt x="1146" y="0"/>
                  </a:lnTo>
                  <a:lnTo>
                    <a:pt x="687" y="0"/>
                  </a:lnTo>
                </a:path>
              </a:pathLst>
            </a:custGeom>
            <a:solidFill>
              <a:srgbClr val="A3F25F"/>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sp>
          <p:nvSpPr>
            <p:cNvPr id="50" name="Oval 32"/>
            <p:cNvSpPr>
              <a:spLocks noChangeArrowheads="1"/>
            </p:cNvSpPr>
            <p:nvPr/>
          </p:nvSpPr>
          <p:spPr bwMode="auto">
            <a:xfrm>
              <a:off x="500063" y="1778000"/>
              <a:ext cx="381000" cy="381000"/>
            </a:xfrm>
            <a:prstGeom prst="ellipse">
              <a:avLst/>
            </a:prstGeom>
            <a:solidFill>
              <a:srgbClr val="AD6900"/>
            </a:solidFill>
            <a:ln w="12600">
              <a:solidFill>
                <a:srgbClr val="000000"/>
              </a:solidFill>
              <a:round/>
              <a:headEnd/>
              <a:tailEnd/>
            </a:ln>
          </p:spPr>
          <p:txBody>
            <a:bodyPr wrap="none" anchor="ctr"/>
            <a:lstStyle/>
            <a:p>
              <a:pPr algn="l"/>
              <a:endParaRPr lang="de-DE" sz="1000" b="1">
                <a:solidFill>
                  <a:srgbClr val="B2B2B2"/>
                </a:solidFill>
                <a:latin typeface="Microsoft Sans Serif" pitchFamily="34" charset="0"/>
                <a:ea typeface="+mn-ea"/>
              </a:endParaRPr>
            </a:p>
          </p:txBody>
        </p:sp>
      </p:grpSp>
    </p:spTree>
    <p:extLst>
      <p:ext uri="{BB962C8B-B14F-4D97-AF65-F5344CB8AC3E}">
        <p14:creationId xmlns:p14="http://schemas.microsoft.com/office/powerpoint/2010/main" val="109198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5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0"/>
                            </p:stCondLst>
                            <p:childTnLst>
                              <p:par>
                                <p:cTn id="21" presetID="0" presetClass="path" presetSubtype="0" accel="50000" decel="50000" fill="hold" nodeType="afterEffect">
                                  <p:stCondLst>
                                    <p:cond delay="0"/>
                                  </p:stCondLst>
                                  <p:childTnLst>
                                    <p:animMotion origin="layout" path="M -0.00087 0.00092 L 0.22709 0.13217 " pathEditMode="relative" rAng="0" ptsTypes="AA">
                                      <p:cBhvr>
                                        <p:cTn id="22" dur="2000" fill="hold"/>
                                        <p:tgtEl>
                                          <p:spTgt spid="5"/>
                                        </p:tgtEl>
                                        <p:attrNameLst>
                                          <p:attrName>ppt_x</p:attrName>
                                          <p:attrName>ppt_y</p:attrName>
                                        </p:attrNameLst>
                                      </p:cBhvr>
                                      <p:rCtr x="11389" y="6551"/>
                                    </p:animMotion>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1.11111E-6 -5.18519E-6 L 0.21007 0.15115 " pathEditMode="relative" ptsTypes="AA">
                                      <p:cBhvr>
                                        <p:cTn id="30" dur="2000" fill="hold"/>
                                        <p:tgtEl>
                                          <p:spTgt spid="44"/>
                                        </p:tgtEl>
                                        <p:attrNameLst>
                                          <p:attrName>ppt_x</p:attrName>
                                          <p:attrName>ppt_y</p:attrName>
                                        </p:attrNameLst>
                                      </p:cBhvr>
                                    </p:animMotion>
                                  </p:child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395290"/>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0"/>
                                          </p:stCondLst>
                                        </p:cTn>
                                        <p:tgtEl>
                                          <p:spTgt spid="395292"/>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grpId="0" nodeType="afterEffect">
                                  <p:stCondLst>
                                    <p:cond delay="500"/>
                                  </p:stCondLst>
                                  <p:childTnLst>
                                    <p:set>
                                      <p:cBhvr>
                                        <p:cTn id="38" dur="1" fill="hold">
                                          <p:stCondLst>
                                            <p:cond delay="0"/>
                                          </p:stCondLst>
                                        </p:cTn>
                                        <p:tgtEl>
                                          <p:spTgt spid="395294"/>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3952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1" presetClass="entr" presetSubtype="0" fill="hold" grpId="0" nodeType="afterEffect">
                                  <p:stCondLst>
                                    <p:cond delay="500"/>
                                  </p:stCondLst>
                                  <p:childTnLst>
                                    <p:set>
                                      <p:cBhvr>
                                        <p:cTn id="48" dur="1" fill="hold">
                                          <p:stCondLst>
                                            <p:cond delay="0"/>
                                          </p:stCondLst>
                                        </p:cTn>
                                        <p:tgtEl>
                                          <p:spTgt spid="395289"/>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39528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9528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529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9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86" grpId="0" animBg="1"/>
      <p:bldP spid="395287" grpId="0" animBg="1"/>
      <p:bldP spid="395288" grpId="0" animBg="1"/>
      <p:bldP spid="395289" grpId="0" animBg="1"/>
      <p:bldP spid="395290" grpId="0" animBg="1"/>
      <p:bldP spid="395292" grpId="0" animBg="1"/>
      <p:bldP spid="395294" grpId="0" animBg="1"/>
      <p:bldP spid="395298" grpId="0"/>
      <p:bldP spid="3952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Infrastruktur</a:t>
            </a:r>
          </a:p>
          <a:p>
            <a:pPr lvl="1"/>
            <a:r>
              <a:rPr lang="de-DE" b="1" dirty="0" err="1">
                <a:solidFill>
                  <a:srgbClr val="009900"/>
                </a:solidFill>
              </a:rPr>
              <a:t>Cloud</a:t>
            </a:r>
            <a:r>
              <a:rPr lang="de-DE" b="1" dirty="0">
                <a:solidFill>
                  <a:srgbClr val="009900"/>
                </a:solidFill>
              </a:rPr>
              <a:t>-Computing: Vorteile? Nachteile? Datenschutz?</a:t>
            </a:r>
          </a:p>
          <a:p>
            <a:pPr lvl="1"/>
            <a:r>
              <a:rPr lang="de-DE" b="1" dirty="0">
                <a:solidFill>
                  <a:srgbClr val="009900"/>
                </a:solidFill>
              </a:rPr>
              <a:t>Netzneutralität?</a:t>
            </a:r>
          </a:p>
          <a:p>
            <a:pPr lvl="1"/>
            <a:r>
              <a:rPr lang="de-DE" b="1" dirty="0">
                <a:solidFill>
                  <a:srgbClr val="009900"/>
                </a:solidFill>
              </a:rPr>
              <a:t>Netzversorgung: Grundrecht? Menschenrecht? rein marktwirtschaftlich geregelt?</a:t>
            </a:r>
          </a:p>
          <a:p>
            <a:pPr lvl="1"/>
            <a:r>
              <a:rPr lang="de-DE" dirty="0"/>
              <a:t>Einfluß der Informatik auf Infrastrukturen: Telefon (</a:t>
            </a:r>
            <a:r>
              <a:rPr lang="de-DE" dirty="0" err="1"/>
              <a:t>VoIP</a:t>
            </a:r>
            <a:r>
              <a:rPr lang="de-DE" dirty="0"/>
              <a:t>), Strom (Smart </a:t>
            </a:r>
            <a:r>
              <a:rPr lang="de-DE" dirty="0" err="1"/>
              <a:t>Grid</a:t>
            </a:r>
            <a:r>
              <a:rPr lang="de-DE" dirty="0"/>
              <a:t>)</a:t>
            </a:r>
          </a:p>
          <a:p>
            <a:pPr lvl="1"/>
            <a:r>
              <a:rPr lang="de-DE" dirty="0"/>
              <a:t>Verbesserung / Verschlechterung bezüglich Verletzbarkeit der Gesellschaft?</a:t>
            </a:r>
          </a:p>
          <a:p>
            <a:pPr lvl="1"/>
            <a:r>
              <a:rPr lang="de-DE" dirty="0"/>
              <a:t>Robustheit? Verfügbarkeit?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14</a:t>
            </a:fld>
            <a:endParaRPr lang="en-US"/>
          </a:p>
        </p:txBody>
      </p:sp>
    </p:spTree>
    <p:extLst>
      <p:ext uri="{BB962C8B-B14F-4D97-AF65-F5344CB8AC3E}">
        <p14:creationId xmlns:p14="http://schemas.microsoft.com/office/powerpoint/2010/main" val="396863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de-DE" sz="1800" dirty="0">
                <a:solidFill>
                  <a:schemeClr val="accent2"/>
                </a:solidFill>
              </a:rPr>
              <a:t>Nutzung des Anonymisierungsdienstes</a:t>
            </a:r>
            <a:endParaRPr lang="de-DE" sz="1800" dirty="0"/>
          </a:p>
        </p:txBody>
      </p:sp>
      <p:sp>
        <p:nvSpPr>
          <p:cNvPr id="403459" name="Rectangle 3"/>
          <p:cNvSpPr>
            <a:spLocks noGrp="1" noChangeArrowheads="1"/>
          </p:cNvSpPr>
          <p:nvPr>
            <p:ph idx="1"/>
          </p:nvPr>
        </p:nvSpPr>
        <p:spPr/>
        <p:txBody>
          <a:bodyPr/>
          <a:lstStyle/>
          <a:p>
            <a:r>
              <a:rPr lang="de-DE" sz="2000" dirty="0"/>
              <a:t>kostenlos nutzbar seit September 2000</a:t>
            </a:r>
          </a:p>
          <a:p>
            <a:pPr lvl="1"/>
            <a:r>
              <a:rPr lang="de-DE" sz="2000" dirty="0"/>
              <a:t> &gt; 1 000 000 Downloads des JAP</a:t>
            </a:r>
          </a:p>
          <a:p>
            <a:pPr lvl="1"/>
            <a:endParaRPr lang="de-DE" sz="2000" dirty="0"/>
          </a:p>
          <a:p>
            <a:r>
              <a:rPr lang="de-DE" sz="2000" dirty="0"/>
              <a:t>aktuelle Nutzung</a:t>
            </a:r>
          </a:p>
          <a:p>
            <a:pPr lvl="1"/>
            <a:r>
              <a:rPr lang="de-DE" sz="2000" dirty="0"/>
              <a:t>geschätzt: </a:t>
            </a:r>
          </a:p>
          <a:p>
            <a:pPr lvl="2"/>
            <a:r>
              <a:rPr lang="de-DE" sz="2000" dirty="0"/>
              <a:t> &gt; 50 000 Nutzer</a:t>
            </a:r>
          </a:p>
          <a:p>
            <a:pPr lvl="2"/>
            <a:r>
              <a:rPr lang="de-DE" sz="2000" dirty="0"/>
              <a:t> &gt;   5 000 gleichzeitig</a:t>
            </a:r>
          </a:p>
          <a:p>
            <a:pPr lvl="2"/>
            <a:endParaRPr lang="de-DE" sz="2000" dirty="0"/>
          </a:p>
          <a:p>
            <a:pPr lvl="1"/>
            <a:r>
              <a:rPr lang="de-DE" sz="2000" dirty="0"/>
              <a:t>pro Monat:</a:t>
            </a:r>
          </a:p>
          <a:p>
            <a:pPr lvl="2"/>
            <a:r>
              <a:rPr lang="de-DE" sz="2000" dirty="0"/>
              <a:t> &gt; 18,75 TByte Daten</a:t>
            </a:r>
          </a:p>
          <a:p>
            <a:pPr lvl="2"/>
            <a:r>
              <a:rPr lang="de-DE" sz="2000" dirty="0"/>
              <a:t> &gt;    800 Million URLs</a:t>
            </a:r>
          </a:p>
          <a:p>
            <a:pPr>
              <a:buFont typeface="Wingdings" pitchFamily="2" charset="2"/>
              <a:buNone/>
            </a:pPr>
            <a:endParaRPr lang="de-DE" dirty="0"/>
          </a:p>
        </p:txBody>
      </p:sp>
      <p:sp>
        <p:nvSpPr>
          <p:cNvPr id="403460" name="Rectangle 4"/>
          <p:cNvSpPr>
            <a:spLocks noChangeArrowheads="1"/>
          </p:cNvSpPr>
          <p:nvPr/>
        </p:nvSpPr>
        <p:spPr bwMode="auto">
          <a:xfrm>
            <a:off x="685800" y="2276475"/>
            <a:ext cx="7772400" cy="4114800"/>
          </a:xfrm>
          <a:prstGeom prst="rect">
            <a:avLst/>
          </a:prstGeom>
          <a:noFill/>
          <a:ln w="9525">
            <a:noFill/>
            <a:miter lim="800000"/>
            <a:headEnd/>
            <a:tailEnd/>
          </a:ln>
          <a:effectLst/>
        </p:spPr>
        <p:txBody>
          <a:bodyPr/>
          <a:lstStyle/>
          <a:p>
            <a:pPr marL="342900" indent="-342900" algn="l">
              <a:lnSpc>
                <a:spcPct val="90000"/>
              </a:lnSpc>
              <a:spcBef>
                <a:spcPct val="20000"/>
              </a:spcBef>
              <a:buClr>
                <a:srgbClr val="009900"/>
              </a:buClr>
              <a:buFont typeface="Wingdings" pitchFamily="2" charset="2"/>
              <a:buChar char="z"/>
            </a:pPr>
            <a:endParaRPr lang="de-DE" sz="1600" b="1" dirty="0">
              <a:solidFill>
                <a:srgbClr val="FF6600"/>
              </a:solidFill>
              <a:latin typeface="Microsoft Sans Serif" pitchFamily="34" charset="0"/>
              <a:ea typeface="+mn-ea"/>
            </a:endParaRPr>
          </a:p>
        </p:txBody>
      </p:sp>
    </p:spTree>
    <p:extLst>
      <p:ext uri="{BB962C8B-B14F-4D97-AF65-F5344CB8AC3E}">
        <p14:creationId xmlns:p14="http://schemas.microsoft.com/office/powerpoint/2010/main" val="391481119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Mißbrauch von AN.ON</a:t>
            </a:r>
          </a:p>
        </p:txBody>
      </p:sp>
      <p:sp>
        <p:nvSpPr>
          <p:cNvPr id="5" name="Rectangle 6"/>
          <p:cNvSpPr>
            <a:spLocks noGrp="1" noChangeArrowheads="1"/>
          </p:cNvSpPr>
          <p:nvPr>
            <p:ph idx="1"/>
          </p:nvPr>
        </p:nvSpPr>
        <p:spPr>
          <a:xfrm>
            <a:off x="304800" y="4904508"/>
            <a:ext cx="8534400" cy="1261341"/>
          </a:xfrm>
          <a:ln/>
        </p:spPr>
        <p:txBody>
          <a:bodyPr/>
          <a:lstStyle/>
          <a:p>
            <a:pPr marL="382588"/>
            <a:r>
              <a:rPr lang="de-DE" sz="2000" dirty="0"/>
              <a:t>aktuell monatlich:</a:t>
            </a:r>
          </a:p>
          <a:p>
            <a:pPr marL="782638" lvl="1"/>
            <a:r>
              <a:rPr lang="de-DE" sz="2000" dirty="0"/>
              <a:t>ca. 2–4 Anfragen von Strafverfolgungsbehörden</a:t>
            </a:r>
          </a:p>
          <a:p>
            <a:pPr marL="782638" lvl="1"/>
            <a:r>
              <a:rPr lang="de-DE" sz="2000" dirty="0"/>
              <a:t>ca. 3–6 Anfragen von Privatpersonen / Firmen</a:t>
            </a:r>
          </a:p>
        </p:txBody>
      </p:sp>
      <p:graphicFrame>
        <p:nvGraphicFramePr>
          <p:cNvPr id="4" name="Tabelle 3"/>
          <p:cNvGraphicFramePr>
            <a:graphicFrameLocks noGrp="1"/>
          </p:cNvGraphicFramePr>
          <p:nvPr>
            <p:extLst>
              <p:ext uri="{D42A27DB-BD31-4B8C-83A1-F6EECF244321}">
                <p14:modId xmlns:p14="http://schemas.microsoft.com/office/powerpoint/2010/main" val="1297903938"/>
              </p:ext>
            </p:extLst>
          </p:nvPr>
        </p:nvGraphicFramePr>
        <p:xfrm>
          <a:off x="1746220" y="1392886"/>
          <a:ext cx="6191280" cy="3235960"/>
        </p:xfrm>
        <a:graphic>
          <a:graphicData uri="http://schemas.openxmlformats.org/drawingml/2006/table">
            <a:tbl>
              <a:tblPr firstRow="1" firstCol="1" lastCol="1" bandRow="1">
                <a:tableStyleId>{9DCAF9ED-07DC-4A11-8D7F-57B35C25682E}</a:tableStyleId>
              </a:tblPr>
              <a:tblGrid>
                <a:gridCol w="100968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370840">
                <a:tc rowSpan="2">
                  <a:txBody>
                    <a:bodyPr/>
                    <a:lstStyle/>
                    <a:p>
                      <a:pPr algn="ctr"/>
                      <a:r>
                        <a:rPr lang="de-DE" dirty="0"/>
                        <a:t>Jahr</a:t>
                      </a:r>
                    </a:p>
                  </a:txBody>
                  <a:tcPr anchor="b">
                    <a:lnR w="12700" cap="flat" cmpd="sng" algn="ctr">
                      <a:solidFill>
                        <a:schemeClr val="tx1"/>
                      </a:solidFill>
                      <a:prstDash val="solid"/>
                      <a:round/>
                      <a:headEnd type="none" w="med" len="med"/>
                      <a:tailEnd type="none" w="med" len="med"/>
                    </a:lnR>
                  </a:tcPr>
                </a:tc>
                <a:tc rowSpan="2">
                  <a:txBody>
                    <a:bodyPr/>
                    <a:lstStyle/>
                    <a:p>
                      <a:pPr algn="ctr"/>
                      <a:r>
                        <a:rPr lang="de-DE" noProof="0" dirty="0"/>
                        <a:t>gesamt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ctr"/>
                      <a:r>
                        <a:rPr lang="de-DE" noProof="0"/>
                        <a:t>Anfragen von…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de-DE" dirty="0"/>
                    </a:p>
                  </a:txBody>
                  <a:tcPr/>
                </a:tc>
                <a:extLst>
                  <a:ext uri="{0D108BD9-81ED-4DB2-BD59-A6C34878D82A}">
                    <a16:rowId xmlns:a16="http://schemas.microsoft.com/office/drawing/2014/main" val="10000"/>
                  </a:ext>
                </a:extLst>
              </a:tr>
              <a:tr h="370840">
                <a:tc vMerge="1">
                  <a:txBody>
                    <a:bodyPr/>
                    <a:lstStyle/>
                    <a:p>
                      <a:endParaRPr lang="de-DE" dirty="0"/>
                    </a:p>
                  </a:txBody>
                  <a:tcPr/>
                </a:tc>
                <a:tc vMerge="1">
                  <a:txBody>
                    <a:bodyPr/>
                    <a:lstStyle/>
                    <a:p>
                      <a:endParaRPr lang="de-DE" dirty="0"/>
                    </a:p>
                  </a:txBody>
                  <a:tcPr/>
                </a:tc>
                <a:tc>
                  <a:txBody>
                    <a:bodyPr/>
                    <a:lstStyle/>
                    <a:p>
                      <a:pPr algn="ctr"/>
                      <a:r>
                        <a:rPr lang="de-DE" b="1" noProof="0" dirty="0">
                          <a:solidFill>
                            <a:schemeClr val="bg1"/>
                          </a:solidFill>
                        </a:rPr>
                        <a:t>Strafverfolgungs-behörden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tc>
                  <a:txBody>
                    <a:bodyPr/>
                    <a:lstStyle/>
                    <a:p>
                      <a:pPr algn="ctr"/>
                      <a:r>
                        <a:rPr lang="de-DE" b="1" noProof="0" dirty="0">
                          <a:solidFill>
                            <a:schemeClr val="bg1"/>
                          </a:solidFill>
                        </a:rPr>
                        <a:t>Privat-personen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0001"/>
                  </a:ext>
                </a:extLst>
              </a:tr>
              <a:tr h="370840">
                <a:tc>
                  <a:txBody>
                    <a:bodyPr/>
                    <a:lstStyle/>
                    <a:p>
                      <a:pPr algn="ctr"/>
                      <a:r>
                        <a:rPr lang="de-DE" dirty="0"/>
                        <a:t>2001</a:t>
                      </a:r>
                    </a:p>
                  </a:txBody>
                  <a:tcPr>
                    <a:lnR w="12700" cap="flat" cmpd="sng" algn="ctr">
                      <a:solidFill>
                        <a:schemeClr val="tx1"/>
                      </a:solidFill>
                      <a:prstDash val="solid"/>
                      <a:round/>
                      <a:headEnd type="none" w="med" len="med"/>
                      <a:tailEnd type="none" w="med" len="med"/>
                    </a:lnR>
                  </a:tcPr>
                </a:tc>
                <a:tc>
                  <a:txBody>
                    <a:bodyPr/>
                    <a:lstStyle/>
                    <a:p>
                      <a:pPr algn="ctr"/>
                      <a:r>
                        <a:rPr lang="de-DE" dirty="0"/>
                        <a:t>13</a:t>
                      </a:r>
                      <a:endParaRPr lang="de-DE"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b="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pPr algn="ctr"/>
                      <a:r>
                        <a:rPr lang="de-DE" dirty="0"/>
                        <a:t>2002</a:t>
                      </a:r>
                    </a:p>
                  </a:txBody>
                  <a:tcPr>
                    <a:lnR w="12700" cap="flat" cmpd="sng" algn="ctr">
                      <a:solidFill>
                        <a:schemeClr val="tx1"/>
                      </a:solidFill>
                      <a:prstDash val="solid"/>
                      <a:round/>
                      <a:headEnd type="none" w="med" len="med"/>
                      <a:tailEnd type="none" w="med" len="med"/>
                    </a:lnR>
                  </a:tcPr>
                </a:tc>
                <a:tc>
                  <a:txBody>
                    <a:bodyPr/>
                    <a:lstStyle/>
                    <a:p>
                      <a:pPr algn="ctr"/>
                      <a:r>
                        <a:rPr lang="de-DE" dirty="0"/>
                        <a:t>40</a:t>
                      </a:r>
                      <a:endParaRPr lang="de-DE"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b="0"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pPr algn="ctr"/>
                      <a:r>
                        <a:rPr lang="de-DE" dirty="0"/>
                        <a:t>2003</a:t>
                      </a:r>
                    </a:p>
                  </a:txBody>
                  <a:tcPr>
                    <a:lnR w="12700" cap="flat" cmpd="sng" algn="ctr">
                      <a:solidFill>
                        <a:schemeClr val="tx1"/>
                      </a:solidFill>
                      <a:prstDash val="solid"/>
                      <a:round/>
                      <a:headEnd type="none" w="med" len="med"/>
                      <a:tailEnd type="none" w="med" len="med"/>
                    </a:lnR>
                  </a:tcPr>
                </a:tc>
                <a:tc>
                  <a:txBody>
                    <a:bodyPr/>
                    <a:lstStyle/>
                    <a:p>
                      <a:pPr algn="ctr"/>
                      <a:r>
                        <a:rPr lang="de-DE" dirty="0"/>
                        <a:t>58</a:t>
                      </a:r>
                      <a:endParaRPr lang="de-DE"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b="0" dirty="0"/>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pPr algn="ctr"/>
                      <a:r>
                        <a:rPr lang="de-DE" dirty="0"/>
                        <a:t>2004</a:t>
                      </a:r>
                    </a:p>
                  </a:txBody>
                  <a:tcPr>
                    <a:lnR w="12700" cap="flat" cmpd="sng" algn="ctr">
                      <a:solidFill>
                        <a:schemeClr val="tx1"/>
                      </a:solidFill>
                      <a:prstDash val="solid"/>
                      <a:round/>
                      <a:headEnd type="none" w="med" len="med"/>
                      <a:tailEnd type="none" w="med" len="med"/>
                    </a:lnR>
                  </a:tcPr>
                </a:tc>
                <a:tc>
                  <a:txBody>
                    <a:bodyPr/>
                    <a:lstStyle/>
                    <a:p>
                      <a:pPr algn="ctr"/>
                      <a:r>
                        <a:rPr lang="de-DE" dirty="0"/>
                        <a:t>61</a:t>
                      </a:r>
                      <a:endParaRPr lang="de-DE"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b="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pPr algn="ctr"/>
                      <a:r>
                        <a:rPr lang="de-DE" dirty="0"/>
                        <a:t>2005</a:t>
                      </a:r>
                    </a:p>
                  </a:txBody>
                  <a:tcPr>
                    <a:lnR w="12700" cap="flat" cmpd="sng" algn="ctr">
                      <a:solidFill>
                        <a:schemeClr val="tx1"/>
                      </a:solidFill>
                      <a:prstDash val="solid"/>
                      <a:round/>
                      <a:headEnd type="none" w="med" len="med"/>
                      <a:tailEnd type="none" w="med" len="med"/>
                    </a:lnR>
                  </a:tcPr>
                </a:tc>
                <a:tc>
                  <a:txBody>
                    <a:bodyPr/>
                    <a:lstStyle/>
                    <a:p>
                      <a:pPr algn="ctr"/>
                      <a:r>
                        <a:rPr lang="de-DE" dirty="0"/>
                        <a:t>42</a:t>
                      </a:r>
                      <a:endParaRPr lang="de-DE"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b="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pPr algn="ctr"/>
                      <a:r>
                        <a:rPr lang="de-DE" dirty="0">
                          <a:latin typeface="Arial Unicode MS"/>
                          <a:ea typeface="Arial Unicode MS"/>
                          <a:cs typeface="Arial Unicode MS"/>
                        </a:rPr>
                        <a:t>⋮</a:t>
                      </a:r>
                      <a:endParaRPr lang="de-DE" dirty="0"/>
                    </a:p>
                  </a:txBody>
                  <a:tcPr>
                    <a:lnR w="12700" cap="flat" cmpd="sng" algn="ctr">
                      <a:solidFill>
                        <a:schemeClr val="tx1"/>
                      </a:solidFill>
                      <a:prstDash val="solid"/>
                      <a:round/>
                      <a:headEnd type="none" w="med" len="med"/>
                      <a:tailEnd type="none" w="med" len="med"/>
                    </a:lnR>
                  </a:tcPr>
                </a:tc>
                <a:tc>
                  <a:txBody>
                    <a:bodyPr/>
                    <a:lstStyle/>
                    <a:p>
                      <a:pPr algn="ctr"/>
                      <a:r>
                        <a:rPr lang="de-DE" dirty="0">
                          <a:latin typeface="Arial Unicode MS"/>
                          <a:ea typeface="Arial Unicode MS"/>
                          <a:cs typeface="Arial Unicode MS"/>
                        </a:rPr>
                        <a:t>⋮</a:t>
                      </a:r>
                      <a:endParaRPr lang="de-D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latin typeface="Arial Unicode MS"/>
                          <a:ea typeface="Arial Unicode MS"/>
                          <a:cs typeface="Arial Unicode MS"/>
                        </a:rPr>
                        <a:t>⋮</a:t>
                      </a:r>
                      <a:endParaRPr lang="de-D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dirty="0">
                          <a:latin typeface="Arial Unicode MS"/>
                          <a:ea typeface="Arial Unicode MS"/>
                          <a:cs typeface="Arial Unicode MS"/>
                        </a:rPr>
                        <a:t>⋮</a:t>
                      </a:r>
                      <a:endParaRPr lang="de-D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478677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a:endParaRPr lang="de-DE" sz="1000" b="1">
              <a:solidFill>
                <a:srgbClr val="B2B2B2"/>
              </a:solidFill>
              <a:latin typeface="Microsoft Sans Serif" pitchFamily="34" charset="0"/>
              <a:ea typeface="+mn-ea"/>
            </a:endParaRPr>
          </a:p>
        </p:txBody>
      </p:sp>
      <p:sp>
        <p:nvSpPr>
          <p:cNvPr id="62469" name="Rectangle 5"/>
          <p:cNvSpPr>
            <a:spLocks noGrp="1" noChangeArrowheads="1"/>
          </p:cNvSpPr>
          <p:nvPr>
            <p:ph type="title"/>
          </p:nvPr>
        </p:nvSpPr>
        <p:spPr>
          <a:ln/>
        </p:spPr>
        <p:txBody>
          <a:bodyPr/>
          <a:lstStyle/>
          <a:p>
            <a:r>
              <a:rPr lang="de-DE" dirty="0"/>
              <a:t>Mißbrauch </a:t>
            </a:r>
            <a:r>
              <a:rPr lang="de-DE" dirty="0" err="1"/>
              <a:t>verhinderbar</a:t>
            </a:r>
            <a:r>
              <a:rPr lang="de-DE" dirty="0"/>
              <a:t>?</a:t>
            </a:r>
          </a:p>
        </p:txBody>
      </p:sp>
      <p:sp>
        <p:nvSpPr>
          <p:cNvPr id="62470" name="Rectangle 6"/>
          <p:cNvSpPr>
            <a:spLocks noGrp="1" noChangeArrowheads="1"/>
          </p:cNvSpPr>
          <p:nvPr>
            <p:ph idx="1"/>
          </p:nvPr>
        </p:nvSpPr>
        <p:spPr>
          <a:ln/>
        </p:spPr>
        <p:txBody>
          <a:bodyPr/>
          <a:lstStyle/>
          <a:p>
            <a:r>
              <a:rPr lang="de-DE" sz="2000" dirty="0"/>
              <a:t>„künstliche“ Beschränkung der unterstützten Protokolle</a:t>
            </a:r>
          </a:p>
          <a:p>
            <a:pPr marL="742950" lvl="1"/>
            <a:r>
              <a:rPr lang="de-DE" sz="2000" dirty="0"/>
              <a:t>keine TCP/IP-Verbindungen möglich</a:t>
            </a:r>
          </a:p>
          <a:p>
            <a:pPr marL="1143000" lvl="2"/>
            <a:r>
              <a:rPr lang="de-DE" sz="2000" dirty="0"/>
              <a:t>implementiert aber deaktiviert</a:t>
            </a:r>
          </a:p>
          <a:p>
            <a:pPr marL="742950" lvl="1"/>
            <a:r>
              <a:rPr lang="de-DE" sz="2000" dirty="0"/>
              <a:t>nur HTTP (Web)</a:t>
            </a:r>
          </a:p>
          <a:p>
            <a:pPr marL="742950" lvl="1"/>
            <a:r>
              <a:rPr lang="de-DE" sz="2000" dirty="0"/>
              <a:t>nur bekannte HTTP-Ports (80, 443, 8080)</a:t>
            </a:r>
          </a:p>
          <a:p>
            <a:pPr marL="742950" lvl="1"/>
            <a:r>
              <a:rPr lang="de-DE" sz="2000" dirty="0"/>
              <a:t>Begrenzung der Größe von POST-Anfragen (Uploads)</a:t>
            </a:r>
          </a:p>
          <a:p>
            <a:r>
              <a:rPr lang="de-DE" sz="2000" dirty="0"/>
              <a:t>Betreiber von Web-Seiten können Sperrung beantragen</a:t>
            </a:r>
          </a:p>
          <a:p>
            <a:endParaRPr lang="de-DE" sz="2000" dirty="0"/>
          </a:p>
          <a:p>
            <a:r>
              <a:rPr lang="de-DE" sz="2000" dirty="0"/>
              <a:t>Mißbrauch aber generell nicht </a:t>
            </a:r>
            <a:r>
              <a:rPr lang="de-DE" sz="2000" dirty="0" err="1"/>
              <a:t>verhinderbar</a:t>
            </a:r>
            <a:r>
              <a:rPr lang="de-DE" sz="2000" dirty="0"/>
              <a:t>:</a:t>
            </a:r>
          </a:p>
          <a:p>
            <a:pPr marL="742950" lvl="1"/>
            <a:r>
              <a:rPr lang="de-DE" sz="2000" dirty="0"/>
              <a:t>Zugriffe, die in einem Land zulässig sind, können in einem anderen Land verboten sein.</a:t>
            </a:r>
          </a:p>
          <a:p>
            <a:pPr marL="742950" lvl="1"/>
            <a:r>
              <a:rPr lang="de-DE" sz="2000" dirty="0"/>
              <a:t>Rechner sind generell nicht in der Lage zu entscheiden, ob ein Zugriff „gut“ oder „böse“ ist.</a:t>
            </a:r>
          </a:p>
        </p:txBody>
      </p:sp>
    </p:spTree>
    <p:extLst>
      <p:ext uri="{BB962C8B-B14F-4D97-AF65-F5344CB8AC3E}">
        <p14:creationId xmlns:p14="http://schemas.microsoft.com/office/powerpoint/2010/main" val="36675845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63491"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a:endParaRPr lang="de-DE" sz="1000" b="1">
              <a:solidFill>
                <a:srgbClr val="B2B2B2"/>
              </a:solidFill>
              <a:latin typeface="Microsoft Sans Serif" pitchFamily="34" charset="0"/>
              <a:ea typeface="+mn-ea"/>
            </a:endParaRPr>
          </a:p>
        </p:txBody>
      </p:sp>
      <p:sp>
        <p:nvSpPr>
          <p:cNvPr id="63493" name="Rectangle 5"/>
          <p:cNvSpPr>
            <a:spLocks noGrp="1" noChangeArrowheads="1"/>
          </p:cNvSpPr>
          <p:nvPr>
            <p:ph type="title"/>
          </p:nvPr>
        </p:nvSpPr>
        <p:spPr>
          <a:ln/>
        </p:spPr>
        <p:txBody>
          <a:bodyPr/>
          <a:lstStyle/>
          <a:p>
            <a:r>
              <a:rPr lang="de-DE" dirty="0"/>
              <a:t>Beispiel für Anfrage bei Mißbrauch</a:t>
            </a:r>
          </a:p>
        </p:txBody>
      </p:sp>
      <p:sp>
        <p:nvSpPr>
          <p:cNvPr id="63495" name="Rectangle 7"/>
          <p:cNvSpPr>
            <a:spLocks/>
          </p:cNvSpPr>
          <p:nvPr/>
        </p:nvSpPr>
        <p:spPr bwMode="auto">
          <a:xfrm>
            <a:off x="323528" y="1196752"/>
            <a:ext cx="8496944" cy="4608512"/>
          </a:xfrm>
          <a:prstGeom prst="rect">
            <a:avLst/>
          </a:prstGeom>
          <a:solidFill>
            <a:schemeClr val="bg2">
              <a:lumMod val="40000"/>
              <a:lumOff val="60000"/>
            </a:schemeClr>
          </a:solidFill>
          <a:ln w="12700">
            <a:solidFill>
              <a:schemeClr val="tx1"/>
            </a:solidFill>
            <a:prstDash val="solid"/>
            <a:miter lim="800000"/>
            <a:headEnd type="none" w="med" len="med"/>
            <a:tailEnd type="none" w="med" len="med"/>
          </a:ln>
        </p:spPr>
        <p:txBody>
          <a:bodyPr lIns="108000" tIns="108000" rIns="108000" bIns="108000"/>
          <a:lstStyle/>
          <a:p>
            <a:pPr algn="l"/>
            <a:r>
              <a:rPr lang="de-DE" sz="1600" dirty="0">
                <a:solidFill>
                  <a:srgbClr val="000000"/>
                </a:solidFill>
                <a:latin typeface="Verdana" charset="0"/>
                <a:ea typeface="Verdana" charset="0"/>
                <a:cs typeface="Verdana" charset="0"/>
                <a:sym typeface="Verdana" charset="0"/>
              </a:rPr>
              <a:t>Polizeidirektion XY				Berlin, den 25.02.2005</a:t>
            </a:r>
          </a:p>
          <a:p>
            <a:pPr algn="l"/>
            <a:r>
              <a:rPr lang="de-DE" sz="1600" dirty="0">
                <a:solidFill>
                  <a:srgbClr val="000000"/>
                </a:solidFill>
                <a:latin typeface="Verdana" charset="0"/>
                <a:ea typeface="Verdana" charset="0"/>
                <a:cs typeface="Verdana" charset="0"/>
                <a:sym typeface="Verdana" charset="0"/>
              </a:rPr>
              <a:t>Kommissariat 3</a:t>
            </a:r>
          </a:p>
          <a:p>
            <a:pPr algn="l"/>
            <a:endParaRPr lang="de-DE" sz="1600" dirty="0">
              <a:solidFill>
                <a:srgbClr val="000000"/>
              </a:solidFill>
              <a:latin typeface="Verdana" charset="0"/>
              <a:ea typeface="Verdana" charset="0"/>
              <a:cs typeface="Verdana" charset="0"/>
              <a:sym typeface="Verdana" charset="0"/>
            </a:endParaRPr>
          </a:p>
          <a:p>
            <a:pPr algn="l"/>
            <a:r>
              <a:rPr lang="de-DE" sz="1600" dirty="0">
                <a:solidFill>
                  <a:srgbClr val="000000"/>
                </a:solidFill>
                <a:latin typeface="Verdana" charset="0"/>
                <a:ea typeface="Verdana" charset="0"/>
                <a:cs typeface="Verdana" charset="0"/>
                <a:sym typeface="Verdana" charset="0"/>
              </a:rPr>
              <a:t>Ermittlungsverfahren gegen Unbekannt wegen des Verdachtes auf Computerbetrug</a:t>
            </a:r>
          </a:p>
          <a:p>
            <a:pPr algn="l"/>
            <a:endParaRPr lang="de-DE" sz="1600" dirty="0">
              <a:solidFill>
                <a:srgbClr val="000000"/>
              </a:solidFill>
              <a:latin typeface="Verdana" charset="0"/>
              <a:ea typeface="Verdana" charset="0"/>
              <a:cs typeface="Verdana" charset="0"/>
              <a:sym typeface="Verdana" charset="0"/>
            </a:endParaRPr>
          </a:p>
          <a:p>
            <a:pPr algn="l"/>
            <a:r>
              <a:rPr lang="de-DE" sz="1600" dirty="0">
                <a:solidFill>
                  <a:srgbClr val="000000"/>
                </a:solidFill>
                <a:latin typeface="Verdana" charset="0"/>
                <a:ea typeface="Verdana" charset="0"/>
                <a:cs typeface="Verdana" charset="0"/>
                <a:sym typeface="Verdana" charset="0"/>
              </a:rPr>
              <a:t>Sehr geehrte Damen und Herren,</a:t>
            </a:r>
          </a:p>
          <a:p>
            <a:pPr algn="l"/>
            <a:r>
              <a:rPr lang="de-DE" sz="1600" dirty="0">
                <a:solidFill>
                  <a:srgbClr val="000000"/>
                </a:solidFill>
                <a:latin typeface="Verdana" charset="0"/>
                <a:ea typeface="Verdana" charset="0"/>
                <a:cs typeface="Verdana" charset="0"/>
                <a:sym typeface="Verdana" charset="0"/>
              </a:rPr>
              <a:t>im Rahmen des oben genannten Ermittlungsverfahrens wurde festgestellt, daß dem Täter eine IP-Adresse zugeordnet werden kann, die durch Sie verwaltet wird:</a:t>
            </a:r>
          </a:p>
          <a:p>
            <a:pPr algn="l"/>
            <a:endParaRPr lang="de-DE" sz="1600" dirty="0">
              <a:solidFill>
                <a:srgbClr val="000000"/>
              </a:solidFill>
              <a:latin typeface="Verdana" charset="0"/>
              <a:ea typeface="Verdana" charset="0"/>
              <a:cs typeface="Verdana" charset="0"/>
              <a:sym typeface="Verdana" charset="0"/>
            </a:endParaRPr>
          </a:p>
          <a:p>
            <a:pPr algn="l" defTabSz="542925"/>
            <a:r>
              <a:rPr lang="de-DE" sz="1600" b="1" dirty="0">
                <a:solidFill>
                  <a:srgbClr val="000000"/>
                </a:solidFill>
                <a:latin typeface="Verdana" charset="0"/>
                <a:ea typeface="Verdana" charset="0"/>
                <a:cs typeface="Verdana" charset="0"/>
                <a:sym typeface="Verdana" charset="0"/>
              </a:rPr>
              <a:t>	IP-Adresse: 		141.76.1.121</a:t>
            </a:r>
          </a:p>
          <a:p>
            <a:pPr algn="l" defTabSz="542925"/>
            <a:r>
              <a:rPr lang="de-DE" sz="1600" b="1" dirty="0">
                <a:solidFill>
                  <a:srgbClr val="000000"/>
                </a:solidFill>
                <a:latin typeface="Verdana" charset="0"/>
                <a:ea typeface="Verdana" charset="0"/>
                <a:cs typeface="Verdana" charset="0"/>
                <a:sym typeface="Verdana" charset="0"/>
              </a:rPr>
              <a:t>	Datum/Uhrzeit: 	25.06.2004, 09:05:46 Uhr</a:t>
            </a:r>
          </a:p>
          <a:p>
            <a:pPr algn="l"/>
            <a:r>
              <a:rPr lang="de-DE" sz="1600" dirty="0">
                <a:solidFill>
                  <a:srgbClr val="000000"/>
                </a:solidFill>
                <a:latin typeface="Verdana" charset="0"/>
                <a:ea typeface="Verdana" charset="0"/>
                <a:cs typeface="Verdana" charset="0"/>
                <a:sym typeface="Verdana" charset="0"/>
              </a:rPr>
              <a:t>		</a:t>
            </a:r>
          </a:p>
          <a:p>
            <a:pPr algn="l"/>
            <a:r>
              <a:rPr lang="de-DE" sz="1600" dirty="0">
                <a:solidFill>
                  <a:srgbClr val="000000"/>
                </a:solidFill>
                <a:latin typeface="Verdana" charset="0"/>
                <a:ea typeface="Verdana" charset="0"/>
                <a:cs typeface="Verdana" charset="0"/>
                <a:sym typeface="Verdana" charset="0"/>
              </a:rPr>
              <a:t>Sie werden nun gebeten, alle Ihnen bekannten Verbindungs- und Nutzungsdaten mitzuteilen, die oben genannte IP-Adresse und Zeitpunkt betreffen. Es wird auch um Mitteilung gebeten, falls keine Daten zum Beispiel auf Grund der bereits verstrichenen Zeit vorliegen.</a:t>
            </a:r>
          </a:p>
        </p:txBody>
      </p:sp>
    </p:spTree>
    <p:extLst>
      <p:ext uri="{BB962C8B-B14F-4D97-AF65-F5344CB8AC3E}">
        <p14:creationId xmlns:p14="http://schemas.microsoft.com/office/powerpoint/2010/main" val="315567462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63491"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a:endParaRPr lang="de-DE" sz="1000" b="1">
              <a:solidFill>
                <a:srgbClr val="B2B2B2"/>
              </a:solidFill>
              <a:latin typeface="Microsoft Sans Serif" pitchFamily="34" charset="0"/>
              <a:ea typeface="+mn-ea"/>
            </a:endParaRPr>
          </a:p>
        </p:txBody>
      </p:sp>
      <p:sp>
        <p:nvSpPr>
          <p:cNvPr id="63493" name="Rectangle 5"/>
          <p:cNvSpPr>
            <a:spLocks noGrp="1" noChangeArrowheads="1"/>
          </p:cNvSpPr>
          <p:nvPr>
            <p:ph type="title"/>
          </p:nvPr>
        </p:nvSpPr>
        <p:spPr>
          <a:ln/>
        </p:spPr>
        <p:txBody>
          <a:bodyPr/>
          <a:lstStyle/>
          <a:p>
            <a:r>
              <a:rPr lang="de-DE" dirty="0"/>
              <a:t>Beispiel für Antwort bei Mißbrauch</a:t>
            </a:r>
          </a:p>
        </p:txBody>
      </p:sp>
      <p:sp>
        <p:nvSpPr>
          <p:cNvPr id="63494" name="Rectangle 6"/>
          <p:cNvSpPr>
            <a:spLocks/>
          </p:cNvSpPr>
          <p:nvPr/>
        </p:nvSpPr>
        <p:spPr bwMode="auto">
          <a:xfrm>
            <a:off x="324000" y="1195200"/>
            <a:ext cx="8496000" cy="4608000"/>
          </a:xfrm>
          <a:prstGeom prst="rect">
            <a:avLst/>
          </a:prstGeom>
          <a:solidFill>
            <a:srgbClr val="A3FF78"/>
          </a:solidFill>
          <a:ln w="12700">
            <a:solidFill>
              <a:schemeClr val="tx1"/>
            </a:solidFill>
            <a:prstDash val="solid"/>
            <a:miter lim="800000"/>
            <a:headEnd type="none" w="med" len="med"/>
            <a:tailEnd type="none" w="med" len="med"/>
          </a:ln>
        </p:spPr>
        <p:txBody>
          <a:bodyPr lIns="108000" tIns="108000" rIns="108000" bIns="108000"/>
          <a:lstStyle/>
          <a:p>
            <a:pPr algn="l"/>
            <a:r>
              <a:rPr lang="de-DE" sz="1600" dirty="0">
                <a:solidFill>
                  <a:srgbClr val="000000"/>
                </a:solidFill>
                <a:latin typeface="Verdana" charset="0"/>
                <a:ea typeface="Verdana" charset="0"/>
                <a:cs typeface="Verdana" charset="0"/>
                <a:sym typeface="Verdana" charset="0"/>
              </a:rPr>
              <a:t>Lehrstuhl Datenschutz &amp; Datensicherheit		Dresden, den 26.02.2005</a:t>
            </a:r>
          </a:p>
          <a:p>
            <a:pPr algn="l"/>
            <a:r>
              <a:rPr lang="de-DE" sz="1600" dirty="0">
                <a:solidFill>
                  <a:srgbClr val="000000"/>
                </a:solidFill>
                <a:latin typeface="Verdana" charset="0"/>
                <a:ea typeface="Verdana" charset="0"/>
                <a:cs typeface="Verdana" charset="0"/>
                <a:sym typeface="Verdana" charset="0"/>
              </a:rPr>
              <a:t>TU Dresden</a:t>
            </a:r>
          </a:p>
          <a:p>
            <a:pPr algn="l"/>
            <a:endParaRPr lang="de-DE" sz="1600" dirty="0">
              <a:solidFill>
                <a:srgbClr val="000000"/>
              </a:solidFill>
              <a:latin typeface="Verdana" charset="0"/>
              <a:ea typeface="Verdana" charset="0"/>
              <a:cs typeface="Verdana" charset="0"/>
              <a:sym typeface="Verdana" charset="0"/>
            </a:endParaRPr>
          </a:p>
          <a:p>
            <a:pPr algn="l"/>
            <a:r>
              <a:rPr lang="de-DE" sz="1600" dirty="0">
                <a:solidFill>
                  <a:srgbClr val="000000"/>
                </a:solidFill>
                <a:latin typeface="Verdana" charset="0"/>
                <a:ea typeface="Verdana" charset="0"/>
                <a:cs typeface="Verdana" charset="0"/>
                <a:sym typeface="Verdana" charset="0"/>
              </a:rPr>
              <a:t>Ermittlungsverfahren gegen Unbekannt wegen des Verdachtes auf Computerbetrug</a:t>
            </a:r>
          </a:p>
          <a:p>
            <a:pPr algn="l"/>
            <a:endParaRPr lang="de-DE" sz="1600" dirty="0">
              <a:solidFill>
                <a:srgbClr val="000000"/>
              </a:solidFill>
              <a:latin typeface="Verdana" charset="0"/>
              <a:ea typeface="Verdana" charset="0"/>
              <a:cs typeface="Verdana" charset="0"/>
              <a:sym typeface="Verdana" charset="0"/>
            </a:endParaRPr>
          </a:p>
          <a:p>
            <a:pPr algn="l"/>
            <a:r>
              <a:rPr lang="de-DE" sz="1600" dirty="0">
                <a:solidFill>
                  <a:srgbClr val="000000"/>
                </a:solidFill>
                <a:latin typeface="Verdana" charset="0"/>
                <a:ea typeface="Verdana" charset="0"/>
                <a:cs typeface="Verdana" charset="0"/>
                <a:sym typeface="Verdana" charset="0"/>
              </a:rPr>
              <a:t>Sehr geehrte Damen und Herren,</a:t>
            </a:r>
          </a:p>
          <a:p>
            <a:pPr algn="l"/>
            <a:endParaRPr lang="de-DE" sz="1600" dirty="0">
              <a:solidFill>
                <a:srgbClr val="000000"/>
              </a:solidFill>
              <a:latin typeface="Verdana" charset="0"/>
              <a:ea typeface="Verdana" charset="0"/>
              <a:cs typeface="Verdana" charset="0"/>
              <a:sym typeface="Verdana" charset="0"/>
            </a:endParaRPr>
          </a:p>
          <a:p>
            <a:pPr algn="l"/>
            <a:r>
              <a:rPr lang="de-DE" sz="1600" dirty="0">
                <a:solidFill>
                  <a:srgbClr val="000000"/>
                </a:solidFill>
                <a:latin typeface="Verdana" charset="0"/>
                <a:ea typeface="Verdana" charset="0"/>
                <a:cs typeface="Verdana" charset="0"/>
                <a:sym typeface="Verdana" charset="0"/>
              </a:rPr>
              <a:t>... Der von Ihnen genannten Server ist Teil eines Forschungsprojektes. Ziel des Projektes ist es, anonyme und </a:t>
            </a:r>
            <a:r>
              <a:rPr lang="de-DE" sz="1600" dirty="0" err="1">
                <a:solidFill>
                  <a:srgbClr val="000000"/>
                </a:solidFill>
                <a:latin typeface="Verdana" charset="0"/>
                <a:ea typeface="Verdana" charset="0"/>
                <a:cs typeface="Verdana" charset="0"/>
                <a:sym typeface="Verdana" charset="0"/>
              </a:rPr>
              <a:t>unbeobachtbare</a:t>
            </a:r>
            <a:r>
              <a:rPr lang="de-DE" sz="1600" dirty="0">
                <a:solidFill>
                  <a:srgbClr val="000000"/>
                </a:solidFill>
                <a:latin typeface="Verdana" charset="0"/>
                <a:ea typeface="Verdana" charset="0"/>
                <a:cs typeface="Verdana" charset="0"/>
                <a:sym typeface="Verdana" charset="0"/>
              </a:rPr>
              <a:t> Webzugriffe zu realisieren. Dabei geht es darum, die Vorschriften des </a:t>
            </a:r>
            <a:r>
              <a:rPr lang="de-DE" sz="1600" dirty="0" err="1">
                <a:solidFill>
                  <a:srgbClr val="000000"/>
                </a:solidFill>
                <a:latin typeface="Verdana" charset="0"/>
                <a:ea typeface="Verdana" charset="0"/>
                <a:cs typeface="Verdana" charset="0"/>
                <a:sym typeface="Verdana" charset="0"/>
              </a:rPr>
              <a:t>Teledienstedatenschutzgesetzes</a:t>
            </a:r>
            <a:r>
              <a:rPr lang="de-DE" sz="1600" dirty="0">
                <a:solidFill>
                  <a:srgbClr val="000000"/>
                </a:solidFill>
                <a:latin typeface="Verdana" charset="0"/>
                <a:ea typeface="Verdana" charset="0"/>
                <a:cs typeface="Verdana" charset="0"/>
                <a:sym typeface="Verdana" charset="0"/>
              </a:rPr>
              <a:t> umzusetzen.</a:t>
            </a:r>
          </a:p>
          <a:p>
            <a:pPr algn="l"/>
            <a:r>
              <a:rPr lang="de-DE" sz="1600" dirty="0">
                <a:solidFill>
                  <a:srgbClr val="000000"/>
                </a:solidFill>
                <a:latin typeface="Verdana" charset="0"/>
                <a:ea typeface="Verdana" charset="0"/>
                <a:cs typeface="Verdana" charset="0"/>
                <a:sym typeface="Verdana" charset="0"/>
              </a:rPr>
              <a:t>Dabei wird bereits auf technischer Ebene die Zuordnung von IP-Adressen zu einzelnen Nutzern oder sonstigen identifizierenden Merkmalen vermieden. Aus diesem Grunde liegen keine Daten vor, über die (bei Vorliegen eines richterlichen Beschlusses) Auskunft gegeben werden könnte.</a:t>
            </a:r>
          </a:p>
          <a:p>
            <a:pPr algn="l"/>
            <a:r>
              <a:rPr lang="de-DE" sz="1600" dirty="0">
                <a:solidFill>
                  <a:srgbClr val="000000"/>
                </a:solidFill>
                <a:latin typeface="Verdana" charset="0"/>
                <a:ea typeface="Verdana" charset="0"/>
                <a:cs typeface="Verdana" charset="0"/>
                <a:sym typeface="Verdana" charset="0"/>
              </a:rPr>
              <a:t>Es tut mir leid, Ihnen insoweit nicht weiterhelfen zu können. ...</a:t>
            </a:r>
          </a:p>
        </p:txBody>
      </p:sp>
    </p:spTree>
    <p:extLst>
      <p:ext uri="{BB962C8B-B14F-4D97-AF65-F5344CB8AC3E}">
        <p14:creationId xmlns:p14="http://schemas.microsoft.com/office/powerpoint/2010/main" val="296100549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64515"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a:endParaRPr lang="de-DE" sz="1000" b="1">
              <a:solidFill>
                <a:srgbClr val="B2B2B2"/>
              </a:solidFill>
              <a:latin typeface="Microsoft Sans Serif" pitchFamily="34" charset="0"/>
              <a:ea typeface="+mn-ea"/>
            </a:endParaRPr>
          </a:p>
        </p:txBody>
      </p:sp>
      <p:sp>
        <p:nvSpPr>
          <p:cNvPr id="64517" name="Rectangle 5"/>
          <p:cNvSpPr>
            <a:spLocks noGrp="1" noChangeArrowheads="1"/>
          </p:cNvSpPr>
          <p:nvPr>
            <p:ph type="title"/>
          </p:nvPr>
        </p:nvSpPr>
        <p:spPr>
          <a:ln/>
        </p:spPr>
        <p:txBody>
          <a:bodyPr/>
          <a:lstStyle/>
          <a:p>
            <a:r>
              <a:rPr lang="en-US"/>
              <a:t>Der BKA Fall</a:t>
            </a:r>
          </a:p>
        </p:txBody>
      </p:sp>
      <p:sp>
        <p:nvSpPr>
          <p:cNvPr id="64518" name="Rectangle 6"/>
          <p:cNvSpPr>
            <a:spLocks noGrp="1" noChangeArrowheads="1"/>
          </p:cNvSpPr>
          <p:nvPr>
            <p:ph idx="1"/>
          </p:nvPr>
        </p:nvSpPr>
        <p:spPr>
          <a:ln/>
        </p:spPr>
        <p:txBody>
          <a:bodyPr/>
          <a:lstStyle/>
          <a:p>
            <a:r>
              <a:rPr lang="de-DE" dirty="0"/>
              <a:t>03.07.2003: Beschluß des Amtsgerichts Frankfurt/Main </a:t>
            </a:r>
          </a:p>
          <a:p>
            <a:pPr marL="742950" lvl="1"/>
            <a:r>
              <a:rPr lang="de-DE" dirty="0"/>
              <a:t>Grundlage: §§ 100g, 100h StPO</a:t>
            </a:r>
          </a:p>
          <a:p>
            <a:pPr marL="742950" lvl="1"/>
            <a:r>
              <a:rPr lang="de-DE" dirty="0"/>
              <a:t>Speicherung / Auskunft von Zugriffen auf eine bestimmte IP</a:t>
            </a:r>
          </a:p>
          <a:p>
            <a:pPr marL="742950" lvl="1"/>
            <a:r>
              <a:rPr lang="de-DE" dirty="0"/>
              <a:t>ULD legt Beschwerde ein (keine aufschiebende Wirkung)</a:t>
            </a:r>
          </a:p>
          <a:p>
            <a:r>
              <a:rPr lang="de-DE" dirty="0"/>
              <a:t>Einbau / Aktivierung der Strafverfolgungsfunktion</a:t>
            </a:r>
          </a:p>
          <a:p>
            <a:pPr marL="742950" lvl="1"/>
            <a:r>
              <a:rPr lang="de-DE" dirty="0"/>
              <a:t>Aufzeichnung eines einzelnen Datensatzes</a:t>
            </a:r>
          </a:p>
          <a:p>
            <a:r>
              <a:rPr lang="de-DE" dirty="0"/>
              <a:t>11.07.2003: Landgericht Frankfurt setzt Vollziehung aus</a:t>
            </a:r>
          </a:p>
          <a:p>
            <a:pPr marL="742950" lvl="1"/>
            <a:r>
              <a:rPr lang="de-DE" dirty="0"/>
              <a:t>Mitteilung an ULD erst 26.08.2003</a:t>
            </a:r>
          </a:p>
          <a:p>
            <a:pPr marL="742950" lvl="1"/>
            <a:r>
              <a:rPr lang="de-DE" dirty="0"/>
              <a:t>Bestätigung endgültig 15.09.2003</a:t>
            </a:r>
          </a:p>
          <a:p>
            <a:r>
              <a:rPr lang="de-DE" dirty="0"/>
              <a:t>29.08.2003: AG Frankfurt ordnet Durchsuchung der Räume der TU Dresden und Beschlagnahme an</a:t>
            </a:r>
          </a:p>
          <a:p>
            <a:pPr marL="742950" lvl="1"/>
            <a:r>
              <a:rPr lang="de-DE" dirty="0"/>
              <a:t>Auskunftsverpflichtung war schon ausgesetzt</a:t>
            </a:r>
          </a:p>
          <a:p>
            <a:pPr marL="742950" lvl="1"/>
            <a:r>
              <a:rPr lang="de-DE" dirty="0"/>
              <a:t>Protokolldatensatz wird unter Protest herausgegeben</a:t>
            </a:r>
          </a:p>
          <a:p>
            <a:r>
              <a:rPr lang="de-DE" dirty="0"/>
              <a:t>21.10.2003: LG Frankfurt bestätigt Rechtsauffassung des ULD</a:t>
            </a:r>
          </a:p>
          <a:p>
            <a:pPr marL="742950" lvl="1"/>
            <a:r>
              <a:rPr lang="de-DE" dirty="0"/>
              <a:t>Durchsuchungsanordnung und Beschlagnahme waren rechtswidrig</a:t>
            </a:r>
          </a:p>
          <a:p>
            <a:r>
              <a:rPr lang="de-DE" dirty="0"/>
              <a:t>Löschung des Datensatzes erweist sich als schwierig</a:t>
            </a:r>
          </a:p>
        </p:txBody>
      </p:sp>
    </p:spTree>
    <p:extLst>
      <p:ext uri="{BB962C8B-B14F-4D97-AF65-F5344CB8AC3E}">
        <p14:creationId xmlns:p14="http://schemas.microsoft.com/office/powerpoint/2010/main" val="381708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5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5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5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51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51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51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51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51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518">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451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Stoffsammlung Kultur</a:t>
            </a:r>
          </a:p>
        </p:txBody>
      </p:sp>
      <p:sp>
        <p:nvSpPr>
          <p:cNvPr id="3" name="Inhaltsplatzhalter 2"/>
          <p:cNvSpPr>
            <a:spLocks noGrp="1"/>
          </p:cNvSpPr>
          <p:nvPr>
            <p:ph idx="1"/>
          </p:nvPr>
        </p:nvSpPr>
        <p:spPr/>
        <p:txBody>
          <a:bodyPr/>
          <a:lstStyle/>
          <a:p>
            <a:r>
              <a:rPr lang="de-DE" dirty="0">
                <a:hlinkClick r:id="rId3"/>
              </a:rPr>
              <a:t>http://www.heise.de/newsticker/meldung/Britischer-Medienoekonom-schlaegt-Boersenplatz-fuer-Rechtehandel-vor-1245905.html</a:t>
            </a:r>
            <a:endParaRPr lang="de-DE" dirty="0"/>
          </a:p>
          <a:p>
            <a:r>
              <a:rPr lang="de-DE" dirty="0">
                <a:hlinkClick r:id="rId4"/>
              </a:rPr>
              <a:t>http://www.heise.de/newsticker/meldung/USA-Amazon-verkauft-mehr-digitale-als-gedruckte-Buecher-1246227.html</a:t>
            </a:r>
            <a:endParaRPr lang="de-DE" dirty="0"/>
          </a:p>
          <a:p>
            <a:r>
              <a:rPr lang="de-DE" dirty="0">
                <a:hlinkClick r:id="rId5"/>
              </a:rPr>
              <a:t>http://www.heise.de/newsticker/meldung/Googles-Think-Tank-stoesst-Debatte-um-neues-Urheberrecht-an-1209532.html</a:t>
            </a:r>
            <a:endParaRPr lang="de-DE" dirty="0"/>
          </a:p>
          <a:p>
            <a:r>
              <a:rPr lang="de-DE">
                <a:hlinkClick r:id="rId6"/>
              </a:rPr>
              <a:t>http://www.heise.de/newsticker/meldung/Copyright-Forscher-Das-Urheberrecht-passt-nicht-mehr-1135978.html</a:t>
            </a:r>
            <a:endParaRPr lang="de-DE" dirty="0"/>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146</a:t>
            </a:fld>
            <a:endParaRPr lang="en-US"/>
          </a:p>
        </p:txBody>
      </p:sp>
    </p:spTree>
    <p:extLst>
      <p:ext uri="{BB962C8B-B14F-4D97-AF65-F5344CB8AC3E}">
        <p14:creationId xmlns:p14="http://schemas.microsoft.com/office/powerpoint/2010/main" val="20503986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Merker</a:t>
            </a:r>
          </a:p>
        </p:txBody>
      </p:sp>
      <p:sp>
        <p:nvSpPr>
          <p:cNvPr id="3" name="Inhaltsplatzhalter 2"/>
          <p:cNvSpPr>
            <a:spLocks noGrp="1"/>
          </p:cNvSpPr>
          <p:nvPr>
            <p:ph idx="1"/>
          </p:nvPr>
        </p:nvSpPr>
        <p:spPr/>
        <p:txBody>
          <a:bodyPr/>
          <a:lstStyle/>
          <a:p>
            <a:r>
              <a:rPr lang="de-DE" dirty="0"/>
              <a:t>BSI </a:t>
            </a:r>
            <a:r>
              <a:rPr lang="de-DE"/>
              <a:t>Grundschutzmodul Datenschutz</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147</a:t>
            </a:fld>
            <a:endParaRPr lang="en-US"/>
          </a:p>
        </p:txBody>
      </p:sp>
    </p:spTree>
    <p:extLst>
      <p:ext uri="{BB962C8B-B14F-4D97-AF65-F5344CB8AC3E}">
        <p14:creationId xmlns:p14="http://schemas.microsoft.com/office/powerpoint/2010/main" val="5811520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6525"/>
            <a:ext cx="9144000" cy="609600"/>
          </a:xfrm>
        </p:spPr>
        <p:txBody>
          <a:bodyPr/>
          <a:lstStyle/>
          <a:p>
            <a:r>
              <a:rPr lang="de-DE" dirty="0"/>
              <a:t>Gewissensbits: Diskussion hypothetischer – </a:t>
            </a:r>
            <a:br>
              <a:rPr lang="de-DE" dirty="0"/>
            </a:br>
            <a:r>
              <a:rPr lang="de-DE" dirty="0"/>
              <a:t>aber relevanter – Anwendungsfälle</a:t>
            </a:r>
          </a:p>
        </p:txBody>
      </p:sp>
      <p:sp>
        <p:nvSpPr>
          <p:cNvPr id="3" name="Inhaltsplatzhalter 2"/>
          <p:cNvSpPr>
            <a:spLocks noGrp="1"/>
          </p:cNvSpPr>
          <p:nvPr>
            <p:ph idx="1"/>
          </p:nvPr>
        </p:nvSpPr>
        <p:spPr/>
        <p:txBody>
          <a:bodyPr/>
          <a:lstStyle/>
          <a:p>
            <a:r>
              <a:rPr lang="de-DE" dirty="0"/>
              <a:t>Fallbeispiele basierend auf dem Buch:</a:t>
            </a:r>
          </a:p>
          <a:p>
            <a:pPr marL="457200" lvl="1" indent="0">
              <a:buNone/>
            </a:pPr>
            <a:r>
              <a:rPr lang="de-DE" dirty="0"/>
              <a:t>Debora Weber-Wulff, Christina Class, Wolfgang </a:t>
            </a:r>
            <a:r>
              <a:rPr lang="de-DE" dirty="0" err="1"/>
              <a:t>Coy</a:t>
            </a:r>
            <a:r>
              <a:rPr lang="de-DE" dirty="0"/>
              <a:t>, Constanze Kurz, David </a:t>
            </a:r>
            <a:r>
              <a:rPr lang="de-DE" dirty="0" err="1"/>
              <a:t>Zellhöfer</a:t>
            </a:r>
            <a:r>
              <a:rPr lang="de-DE" dirty="0"/>
              <a:t>: „Gewissensbisse – Ethische Probleme der Informatik – Biometrie – Datenschutz – geistiges Eigentum“, </a:t>
            </a:r>
            <a:r>
              <a:rPr lang="de-DE" dirty="0" err="1"/>
              <a:t>transcript</a:t>
            </a:r>
            <a:r>
              <a:rPr lang="de-DE" dirty="0"/>
              <a:t> Verlag, Bielefeld, 2009</a:t>
            </a:r>
          </a:p>
          <a:p>
            <a:endParaRPr lang="de-DE" dirty="0"/>
          </a:p>
          <a:p>
            <a:r>
              <a:rPr lang="de-DE" dirty="0"/>
              <a:t>weitere Fallbeispiele von Zeit zu Zeit in der Zeitschrift „Informatik Spektrum“, Organ der GI </a:t>
            </a:r>
          </a:p>
          <a:p>
            <a:endParaRPr lang="de-DE" dirty="0"/>
          </a:p>
          <a:p>
            <a:r>
              <a:rPr lang="de-DE" dirty="0"/>
              <a:t>https://gewissensbits.gi.de/</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148</a:t>
            </a:fld>
            <a:endParaRPr lang="en-US"/>
          </a:p>
        </p:txBody>
      </p:sp>
    </p:spTree>
    <p:extLst>
      <p:ext uri="{BB962C8B-B14F-4D97-AF65-F5344CB8AC3E}">
        <p14:creationId xmlns:p14="http://schemas.microsoft.com/office/powerpoint/2010/main" val="14472499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1: Biometrie</a:t>
            </a:r>
          </a:p>
        </p:txBody>
      </p:sp>
      <p:sp>
        <p:nvSpPr>
          <p:cNvPr id="3" name="Inhaltsplatzhalter 2"/>
          <p:cNvSpPr>
            <a:spLocks noGrp="1"/>
          </p:cNvSpPr>
          <p:nvPr>
            <p:ph idx="1"/>
          </p:nvPr>
        </p:nvSpPr>
        <p:spPr/>
        <p:txBody>
          <a:bodyPr/>
          <a:lstStyle/>
          <a:p>
            <a:r>
              <a:rPr lang="de-DE" dirty="0"/>
              <a:t>Andy, Informatiker an Schule</a:t>
            </a:r>
          </a:p>
          <a:p>
            <a:r>
              <a:rPr lang="de-DE" dirty="0"/>
              <a:t>Aufgabe: neues Bezahlsystem für Mensa</a:t>
            </a:r>
          </a:p>
          <a:p>
            <a:pPr lvl="1"/>
            <a:r>
              <a:rPr lang="de-DE" dirty="0"/>
              <a:t>Bezahlung basierend auf Fingerabdruck</a:t>
            </a:r>
          </a:p>
          <a:p>
            <a:pPr lvl="1"/>
            <a:r>
              <a:rPr lang="de-DE" dirty="0"/>
              <a:t>Fingerabdrücke sicher in Schul-Datenbank gespeichert</a:t>
            </a:r>
          </a:p>
          <a:p>
            <a:pPr lvl="1">
              <a:buFont typeface="Wingdings" panose="05000000000000000000" pitchFamily="2" charset="2"/>
              <a:buChar char="è"/>
            </a:pPr>
            <a:r>
              <a:rPr lang="de-DE" dirty="0">
                <a:sym typeface="Wingdings" panose="05000000000000000000" pitchFamily="2" charset="2"/>
              </a:rPr>
              <a:t>falls nicht gewünscht / nicht möglich: Barzahlung (3% Aufschlag)</a:t>
            </a:r>
          </a:p>
          <a:p>
            <a:endParaRPr lang="de-DE" dirty="0">
              <a:sym typeface="Wingdings" panose="05000000000000000000" pitchFamily="2" charset="2"/>
            </a:endParaRPr>
          </a:p>
          <a:p>
            <a:r>
              <a:rPr lang="de-DE" dirty="0">
                <a:sym typeface="Wingdings" panose="05000000000000000000" pitchFamily="2" charset="2"/>
              </a:rPr>
              <a:t>dann: </a:t>
            </a:r>
            <a:r>
              <a:rPr lang="de-DE" dirty="0" err="1">
                <a:sym typeface="Wingdings" panose="05000000000000000000" pitchFamily="2" charset="2"/>
              </a:rPr>
              <a:t>Beamer</a:t>
            </a:r>
            <a:r>
              <a:rPr lang="de-DE" dirty="0">
                <a:sym typeface="Wingdings" panose="05000000000000000000" pitchFamily="2" charset="2"/>
              </a:rPr>
              <a:t>-Diebstahl</a:t>
            </a:r>
          </a:p>
          <a:p>
            <a:pPr lvl="1"/>
            <a:r>
              <a:rPr lang="de-DE" dirty="0">
                <a:sym typeface="Wingdings" panose="05000000000000000000" pitchFamily="2" charset="2"/>
              </a:rPr>
              <a:t>Anweisung vom Direktor: Fingerabdrücke an Polizei</a:t>
            </a: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149</a:t>
            </a:fld>
            <a:endParaRPr lang="en-US"/>
          </a:p>
        </p:txBody>
      </p:sp>
    </p:spTree>
    <p:extLst>
      <p:ext uri="{BB962C8B-B14F-4D97-AF65-F5344CB8AC3E}">
        <p14:creationId xmlns:p14="http://schemas.microsoft.com/office/powerpoint/2010/main" val="255386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b="1" dirty="0">
                <a:solidFill>
                  <a:srgbClr val="009900"/>
                </a:solidFill>
              </a:rPr>
              <a:t>Informatik &amp; Menschen mit Behinderung</a:t>
            </a:r>
          </a:p>
          <a:p>
            <a:pPr lvl="1"/>
            <a:r>
              <a:rPr lang="de-DE" dirty="0"/>
              <a:t>Behinderung – relevantes Thema für Informatik?</a:t>
            </a:r>
          </a:p>
          <a:p>
            <a:pPr lvl="1"/>
            <a:r>
              <a:rPr lang="de-DE" dirty="0"/>
              <a:t>Behinderung &amp; Benutzbarkeit; Richtlinien und gesetzliche Regelungen</a:t>
            </a:r>
          </a:p>
          <a:p>
            <a:pPr lvl="1"/>
            <a:r>
              <a:rPr lang="de-DE" dirty="0"/>
              <a:t>Berücksichtigung in der Ausbildung?</a:t>
            </a:r>
          </a:p>
          <a:p>
            <a:pPr lvl="1"/>
            <a:r>
              <a:rPr lang="de-DE" dirty="0"/>
              <a:t>soziale Ausgrenzung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a:t>
            </a:fld>
            <a:endParaRPr lang="en-US"/>
          </a:p>
        </p:txBody>
      </p:sp>
    </p:spTree>
    <p:extLst>
      <p:ext uri="{BB962C8B-B14F-4D97-AF65-F5344CB8AC3E}">
        <p14:creationId xmlns:p14="http://schemas.microsoft.com/office/powerpoint/2010/main" val="10476258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1: Biometrie ─ Fragen</a:t>
            </a:r>
          </a:p>
        </p:txBody>
      </p:sp>
      <p:sp>
        <p:nvSpPr>
          <p:cNvPr id="3" name="Inhaltsplatzhalter 2"/>
          <p:cNvSpPr>
            <a:spLocks noGrp="1"/>
          </p:cNvSpPr>
          <p:nvPr>
            <p:ph idx="1"/>
          </p:nvPr>
        </p:nvSpPr>
        <p:spPr>
          <a:xfrm>
            <a:off x="0" y="762000"/>
            <a:ext cx="9169400" cy="6096000"/>
          </a:xfrm>
        </p:spPr>
        <p:txBody>
          <a:bodyPr/>
          <a:lstStyle/>
          <a:p>
            <a:pPr>
              <a:spcBef>
                <a:spcPts val="1200"/>
              </a:spcBef>
            </a:pPr>
            <a:r>
              <a:rPr lang="de-DE" sz="2200" dirty="0"/>
              <a:t>Werden Kinder, die keine qualitativ ausreichenden Fingerabdrücke in der Schuldatenbank hinterlegen können, diskriminiert?</a:t>
            </a:r>
          </a:p>
          <a:p>
            <a:pPr>
              <a:spcBef>
                <a:spcPts val="1200"/>
              </a:spcBef>
            </a:pPr>
            <a:r>
              <a:rPr lang="de-DE" sz="2200" dirty="0"/>
              <a:t>Ist es ethisch vertretbar, dass wer aus persönlicher Ablehnung das Bezahlsystem nicht benutzen möchten, dazu gezwungen wird, den Aufschlag zu zahlen?</a:t>
            </a:r>
          </a:p>
          <a:p>
            <a:pPr>
              <a:spcBef>
                <a:spcPts val="1200"/>
              </a:spcBef>
            </a:pPr>
            <a:r>
              <a:rPr lang="de-DE" sz="2200" dirty="0"/>
              <a:t>Ist es hinnehmbar, dass die Privatsphäre der Kinder verletzt wird?</a:t>
            </a:r>
          </a:p>
          <a:p>
            <a:pPr>
              <a:spcBef>
                <a:spcPts val="1200"/>
              </a:spcBef>
            </a:pPr>
            <a:r>
              <a:rPr lang="de-DE" sz="2200" dirty="0"/>
              <a:t>Ist es eine ethisch vertretbare Herangehensweise des Direktors, den Kindern den Diebstahl zu unterstellen?</a:t>
            </a:r>
          </a:p>
          <a:p>
            <a:pPr>
              <a:spcBef>
                <a:spcPts val="1200"/>
              </a:spcBef>
            </a:pPr>
            <a:r>
              <a:rPr lang="de-DE" sz="2200" dirty="0" err="1"/>
              <a:t>Muß</a:t>
            </a:r>
            <a:r>
              <a:rPr lang="de-DE" sz="2200" dirty="0"/>
              <a:t> Andy die Polizei auf die Datenbank aufmerksam machen?</a:t>
            </a:r>
          </a:p>
          <a:p>
            <a:pPr>
              <a:spcBef>
                <a:spcPts val="1200"/>
              </a:spcBef>
            </a:pPr>
            <a:r>
              <a:rPr lang="de-DE" sz="2200" dirty="0"/>
              <a:t>Wie schwerwiegend ist der Vertrauensbruch, der mit der freiwilligen Weitergabe der biometrischen Daten verbunden ist?</a:t>
            </a:r>
          </a:p>
          <a:p>
            <a:pPr>
              <a:spcBef>
                <a:spcPts val="1200"/>
              </a:spcBef>
            </a:pPr>
            <a:r>
              <a:rPr lang="de-DE" sz="2200" dirty="0"/>
              <a:t>Welchen Entscheidungsspielraum hat Andy tatsächlich?</a:t>
            </a:r>
          </a:p>
          <a:p>
            <a:pPr>
              <a:spcBef>
                <a:spcPts val="1200"/>
              </a:spcBef>
            </a:pPr>
            <a:r>
              <a:rPr lang="de-DE" sz="2200" dirty="0"/>
              <a:t>Sollen vor der Herausgabe zumindest die Eltern und Kinder unterrichtet werden?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150</a:t>
            </a:fld>
            <a:endParaRPr lang="en-US"/>
          </a:p>
        </p:txBody>
      </p:sp>
    </p:spTree>
    <p:extLst>
      <p:ext uri="{BB962C8B-B14F-4D97-AF65-F5344CB8AC3E}">
        <p14:creationId xmlns:p14="http://schemas.microsoft.com/office/powerpoint/2010/main" val="41569044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2: „</a:t>
            </a:r>
            <a:r>
              <a:rPr lang="de-DE" dirty="0" err="1"/>
              <a:t>Zivilitäre</a:t>
            </a:r>
            <a:r>
              <a:rPr lang="de-DE" dirty="0"/>
              <a:t>“ Forschung</a:t>
            </a:r>
          </a:p>
        </p:txBody>
      </p:sp>
      <p:sp>
        <p:nvSpPr>
          <p:cNvPr id="3" name="Inhaltsplatzhalter 2"/>
          <p:cNvSpPr>
            <a:spLocks noGrp="1"/>
          </p:cNvSpPr>
          <p:nvPr>
            <p:ph idx="1"/>
          </p:nvPr>
        </p:nvSpPr>
        <p:spPr/>
        <p:txBody>
          <a:bodyPr/>
          <a:lstStyle/>
          <a:p>
            <a:r>
              <a:rPr lang="de-DE" dirty="0"/>
              <a:t>Tobias, Informatiker an Uni in Robotik-Projekt</a:t>
            </a:r>
          </a:p>
          <a:p>
            <a:pPr lvl="1"/>
            <a:r>
              <a:rPr lang="de-DE" dirty="0"/>
              <a:t>schon als Student im Projekt</a:t>
            </a:r>
          </a:p>
          <a:p>
            <a:r>
              <a:rPr lang="de-DE" dirty="0"/>
              <a:t>Juliane, Leiterin</a:t>
            </a:r>
          </a:p>
          <a:p>
            <a:r>
              <a:rPr lang="de-DE" dirty="0"/>
              <a:t>Zusammenarbeit mit externer Forschungsgruppe</a:t>
            </a:r>
          </a:p>
          <a:p>
            <a:pPr lvl="1"/>
            <a:r>
              <a:rPr lang="de-DE" dirty="0">
                <a:sym typeface="Wingdings" panose="05000000000000000000" pitchFamily="2" charset="2"/>
              </a:rPr>
              <a:t>zunächst unbekanntes Ziel der externen Forscher: „Soldaten der Zukunft“ </a:t>
            </a:r>
          </a:p>
          <a:p>
            <a:r>
              <a:rPr lang="de-DE" dirty="0">
                <a:sym typeface="Wingdings" panose="05000000000000000000" pitchFamily="2" charset="2"/>
              </a:rPr>
              <a:t>Beschwichtigung von Julian: </a:t>
            </a:r>
          </a:p>
          <a:p>
            <a:pPr lvl="1"/>
            <a:r>
              <a:rPr lang="de-DE" dirty="0">
                <a:sym typeface="Wingdings" panose="05000000000000000000" pitchFamily="2" charset="2"/>
              </a:rPr>
              <a:t>Forschung immer mit Potential für „dual </a:t>
            </a:r>
            <a:r>
              <a:rPr lang="de-DE" dirty="0" err="1">
                <a:sym typeface="Wingdings" panose="05000000000000000000" pitchFamily="2" charset="2"/>
              </a:rPr>
              <a:t>use</a:t>
            </a:r>
            <a:r>
              <a:rPr lang="de-DE" dirty="0">
                <a:sym typeface="Wingdings" panose="05000000000000000000" pitchFamily="2" charset="2"/>
              </a:rPr>
              <a:t>“</a:t>
            </a:r>
          </a:p>
          <a:p>
            <a:pPr lvl="1"/>
            <a:r>
              <a:rPr lang="de-DE" dirty="0">
                <a:sym typeface="Wingdings" panose="05000000000000000000" pitchFamily="2" charset="2"/>
              </a:rPr>
              <a:t>Militärische Forschungsergebnisse auch nützlich im zivilen Umfeld</a:t>
            </a: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151</a:t>
            </a:fld>
            <a:endParaRPr lang="en-US"/>
          </a:p>
        </p:txBody>
      </p:sp>
    </p:spTree>
    <p:extLst>
      <p:ext uri="{BB962C8B-B14F-4D97-AF65-F5344CB8AC3E}">
        <p14:creationId xmlns:p14="http://schemas.microsoft.com/office/powerpoint/2010/main" val="41580260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2: „</a:t>
            </a:r>
            <a:r>
              <a:rPr lang="de-DE" dirty="0" err="1"/>
              <a:t>Zivilitäre</a:t>
            </a:r>
            <a:r>
              <a:rPr lang="de-DE" dirty="0"/>
              <a:t>“ Forschung ─ Fragen</a:t>
            </a:r>
          </a:p>
        </p:txBody>
      </p:sp>
      <p:sp>
        <p:nvSpPr>
          <p:cNvPr id="3" name="Inhaltsplatzhalter 2"/>
          <p:cNvSpPr>
            <a:spLocks noGrp="1"/>
          </p:cNvSpPr>
          <p:nvPr>
            <p:ph idx="1"/>
          </p:nvPr>
        </p:nvSpPr>
        <p:spPr>
          <a:xfrm>
            <a:off x="0" y="762000"/>
            <a:ext cx="9144000" cy="6096000"/>
          </a:xfrm>
        </p:spPr>
        <p:txBody>
          <a:bodyPr/>
          <a:lstStyle/>
          <a:p>
            <a:r>
              <a:rPr lang="de-DE" sz="1800" dirty="0"/>
              <a:t>Ist es ein ethisches Problem, dass sich Tobias einfach keine Gedanken dazu gemacht hat?</a:t>
            </a:r>
          </a:p>
          <a:p>
            <a:r>
              <a:rPr lang="de-DE" sz="1800" dirty="0"/>
              <a:t>Hätte er sich mit den Fragen nach dem sogenannten „Dual </a:t>
            </a:r>
            <a:r>
              <a:rPr lang="de-DE" sz="1800" dirty="0" err="1"/>
              <a:t>Use</a:t>
            </a:r>
            <a:r>
              <a:rPr lang="de-DE" sz="1800" dirty="0"/>
              <a:t>“, der zivilen und militärischen Nutzung derselben Technologie, von sich aus beschäftigen müssen?</a:t>
            </a:r>
          </a:p>
          <a:p>
            <a:r>
              <a:rPr lang="de-DE" sz="1800" dirty="0"/>
              <a:t>Kann er überhaupt an autonomen Robotern arbeiten, ohne mittelbar militärische Forschung zu unterstützen?</a:t>
            </a:r>
          </a:p>
          <a:p>
            <a:r>
              <a:rPr lang="de-DE" sz="1800" dirty="0"/>
              <a:t>Wäre es gar kein Problem, wenn er Militärforschung für ein notwendiges Forschungsgebiet hielte?</a:t>
            </a:r>
          </a:p>
          <a:p>
            <a:r>
              <a:rPr lang="de-DE" sz="1800" dirty="0"/>
              <a:t>Darf er seine pazifistische Haltung einfach in ein Forschungsprojekt einbringen?</a:t>
            </a:r>
          </a:p>
          <a:p>
            <a:r>
              <a:rPr lang="de-DE" sz="1800" dirty="0"/>
              <a:t>War Juliane verpflichtet, die Programmierer über den Zweck des neuen Kooperationsprojektes zu unterrichten?</a:t>
            </a:r>
          </a:p>
          <a:p>
            <a:r>
              <a:rPr lang="de-DE" sz="1800" dirty="0"/>
              <a:t>Hat sie gegenüber ihrem Untergebenen Tobias angemessen argumentiert, als sie ihm sagte, sie hätte keine Unruhe stiften wollen?</a:t>
            </a:r>
          </a:p>
          <a:p>
            <a:r>
              <a:rPr lang="de-DE" sz="1800" dirty="0"/>
              <a:t>Wie sollte sich Juliane als Projektleiterin prinzipiell zu dem Problem „Dual </a:t>
            </a:r>
            <a:r>
              <a:rPr lang="de-DE" sz="1800" dirty="0" err="1"/>
              <a:t>Use</a:t>
            </a:r>
            <a:r>
              <a:rPr lang="de-DE" sz="1800" dirty="0"/>
              <a:t>“ stellen?</a:t>
            </a:r>
          </a:p>
          <a:p>
            <a:r>
              <a:rPr lang="de-DE" sz="1800" dirty="0"/>
              <a:t>Muss sie es thematisieren, auch wenn sie selbst kein Problem darin sieht?</a:t>
            </a:r>
          </a:p>
          <a:p>
            <a:r>
              <a:rPr lang="de-DE" sz="1800" dirty="0"/>
              <a:t>Darf jemand die Arbeit an so einer Technologie aus Gewissensgründen verweigern?</a:t>
            </a:r>
          </a:p>
          <a:p>
            <a:r>
              <a:rPr lang="de-DE" sz="1800" dirty="0"/>
              <a:t>Was hilft es, wenn sich Tobias gegen eine Mitarbeit an potentieller Rüstungstechnologie entscheidet, wenn er genau weiß, dass andere seine Arbeit ohnehin fortführen?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152</a:t>
            </a:fld>
            <a:endParaRPr lang="en-US"/>
          </a:p>
        </p:txBody>
      </p:sp>
    </p:spTree>
    <p:extLst>
      <p:ext uri="{BB962C8B-B14F-4D97-AF65-F5344CB8AC3E}">
        <p14:creationId xmlns:p14="http://schemas.microsoft.com/office/powerpoint/2010/main" val="37405547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3: Finanzportal</a:t>
            </a:r>
          </a:p>
        </p:txBody>
      </p:sp>
      <p:sp>
        <p:nvSpPr>
          <p:cNvPr id="3" name="Inhaltsplatzhalter 2"/>
          <p:cNvSpPr>
            <a:spLocks noGrp="1"/>
          </p:cNvSpPr>
          <p:nvPr>
            <p:ph idx="1"/>
          </p:nvPr>
        </p:nvSpPr>
        <p:spPr/>
        <p:txBody>
          <a:bodyPr/>
          <a:lstStyle/>
          <a:p>
            <a:r>
              <a:rPr lang="de-DE" dirty="0"/>
              <a:t>Nora, Systemanalytikerin, Investment-Portal</a:t>
            </a:r>
          </a:p>
          <a:p>
            <a:pPr lvl="1"/>
            <a:r>
              <a:rPr lang="de-DE" dirty="0"/>
              <a:t>2 Kinder, Haus</a:t>
            </a:r>
          </a:p>
          <a:p>
            <a:r>
              <a:rPr lang="de-DE" dirty="0"/>
              <a:t>Felix, Chef</a:t>
            </a:r>
          </a:p>
          <a:p>
            <a:pPr lvl="1"/>
            <a:r>
              <a:rPr lang="de-DE" dirty="0"/>
              <a:t>Anforderung: Empfehlungssystem für Finanzinvestitionen</a:t>
            </a:r>
          </a:p>
          <a:p>
            <a:r>
              <a:rPr lang="de-DE" dirty="0"/>
              <a:t>Ralf, Projektleiter Implementierung</a:t>
            </a:r>
          </a:p>
          <a:p>
            <a:pPr lvl="1"/>
            <a:r>
              <a:rPr lang="de-DE" dirty="0"/>
              <a:t>Frage: Woher Präferenzliste für Empfehlungssystem</a:t>
            </a:r>
          </a:p>
          <a:p>
            <a:r>
              <a:rPr lang="de-DE" dirty="0"/>
              <a:t>Antwort Felix: Gemäß Bezahlung durch Kunden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153</a:t>
            </a:fld>
            <a:endParaRPr lang="en-US"/>
          </a:p>
        </p:txBody>
      </p:sp>
    </p:spTree>
    <p:extLst>
      <p:ext uri="{BB962C8B-B14F-4D97-AF65-F5344CB8AC3E}">
        <p14:creationId xmlns:p14="http://schemas.microsoft.com/office/powerpoint/2010/main" val="1067894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3: Finanzportal ─ Fragen</a:t>
            </a:r>
          </a:p>
        </p:txBody>
      </p:sp>
      <p:sp>
        <p:nvSpPr>
          <p:cNvPr id="3" name="Inhaltsplatzhalter 2"/>
          <p:cNvSpPr>
            <a:spLocks noGrp="1"/>
          </p:cNvSpPr>
          <p:nvPr>
            <p:ph idx="1"/>
          </p:nvPr>
        </p:nvSpPr>
        <p:spPr>
          <a:xfrm>
            <a:off x="0" y="762000"/>
            <a:ext cx="8791575" cy="6096000"/>
          </a:xfrm>
        </p:spPr>
        <p:txBody>
          <a:bodyPr/>
          <a:lstStyle/>
          <a:p>
            <a:r>
              <a:rPr lang="de-DE" sz="2000" dirty="0"/>
              <a:t>Besteht hier ein ethisches Problem? Wie kann das Handeln der drei Personen Felix, Nora und Ralf beurteilt werden? Sind Aspekte der Ethischen Leitlinien der GI angesprochen?</a:t>
            </a:r>
          </a:p>
          <a:p>
            <a:r>
              <a:rPr lang="de-DE" sz="2000" dirty="0"/>
              <a:t>Welche Handlungsalternativen gibt es für Nora? Und für Ralf? Oder für Felix? Wäre es anders, wenn der vorgeschlagene Fonds tatsächlich auf der Basis eines umfangreichen Analyse-Algorithmus ermittelt würde?</a:t>
            </a:r>
          </a:p>
          <a:p>
            <a:r>
              <a:rPr lang="de-DE" sz="2000" dirty="0"/>
              <a:t>Ist es ein Betrug am Kunden? Wenn ja, wer trägt die Hauptschuld an diesem Betrug an den Kunden? Kann man überhaupt jemandem eine Schuld zuweisen? Wird Nora als weisungsgebundene Angestellte überhaupt mitschuldig? Wenn ja, wie unterscheidet sich ihre Verantwortung von der von Ralf und Felix? Gibt es eine strafrechtliche Seite (StGB §263 Betrug , §264 Computerbetrug)? Trägt Nora Mitverantwortung? </a:t>
            </a:r>
          </a:p>
          <a:p>
            <a:r>
              <a:rPr lang="de-DE" sz="2000" dirty="0"/>
              <a:t>Was änderte sich, wenn Nora in einer weniger schwierigen persönlichen Lage wäre? Wäre sie finanziell unabhängig, müsste man dann höhere ethische Standards anlegen? Darf ihre persönliche Situation überhaupt Einfluss auf ihre Entscheidung haben?</a:t>
            </a:r>
          </a:p>
          <a:p>
            <a:pPr marL="0" indent="0">
              <a:buNone/>
            </a:pPr>
            <a:endParaRPr lang="de-DE" sz="2000"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154</a:t>
            </a:fld>
            <a:endParaRPr lang="en-US"/>
          </a:p>
        </p:txBody>
      </p:sp>
    </p:spTree>
    <p:extLst>
      <p:ext uri="{BB962C8B-B14F-4D97-AF65-F5344CB8AC3E}">
        <p14:creationId xmlns:p14="http://schemas.microsoft.com/office/powerpoint/2010/main" val="24213512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609600"/>
          </a:xfrm>
        </p:spPr>
        <p:txBody>
          <a:bodyPr/>
          <a:lstStyle/>
          <a:p>
            <a:r>
              <a:rPr lang="de-DE" dirty="0"/>
              <a:t>Strafgesetzbuch (StGB) §263 Betrug</a:t>
            </a:r>
          </a:p>
        </p:txBody>
      </p:sp>
      <p:sp>
        <p:nvSpPr>
          <p:cNvPr id="3" name="Inhaltsplatzhalter 2"/>
          <p:cNvSpPr>
            <a:spLocks noGrp="1"/>
          </p:cNvSpPr>
          <p:nvPr>
            <p:ph idx="1"/>
          </p:nvPr>
        </p:nvSpPr>
        <p:spPr/>
        <p:txBody>
          <a:bodyPr/>
          <a:lstStyle/>
          <a:p>
            <a:r>
              <a:rPr lang="de-DE" dirty="0"/>
              <a:t>(1) Wer in der Absicht, sich oder einem Dritten einen rechtswidrigen Vermögensvorteil zu verschaffen, das Vermögen eines anderen dadurch beschädigt, </a:t>
            </a:r>
            <a:r>
              <a:rPr lang="de-DE" dirty="0" err="1"/>
              <a:t>daß</a:t>
            </a:r>
            <a:r>
              <a:rPr lang="de-DE" dirty="0"/>
              <a:t> er durch Vorspiegelung falscher oder durch Entstellung oder Unterdrückung wahrer Tatsachen einen Irrtum erregt oder unterhält, wird mit Freiheitsstrafe bis zu fünf Jahren oder mit Geldstrafe bestraft.</a:t>
            </a:r>
          </a:p>
          <a:p>
            <a:r>
              <a:rPr lang="de-DE" dirty="0"/>
              <a:t>(2) Der Versuch ist strafbar.</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155</a:t>
            </a:fld>
            <a:endParaRPr lang="en-US"/>
          </a:p>
        </p:txBody>
      </p:sp>
    </p:spTree>
    <p:extLst>
      <p:ext uri="{BB962C8B-B14F-4D97-AF65-F5344CB8AC3E}">
        <p14:creationId xmlns:p14="http://schemas.microsoft.com/office/powerpoint/2010/main" val="21474060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609600"/>
          </a:xfrm>
        </p:spPr>
        <p:txBody>
          <a:bodyPr/>
          <a:lstStyle/>
          <a:p>
            <a:r>
              <a:rPr lang="de-DE" dirty="0"/>
              <a:t>Strafgesetzbuch (StGB) §264 Computerbetrug</a:t>
            </a:r>
          </a:p>
        </p:txBody>
      </p:sp>
      <p:sp>
        <p:nvSpPr>
          <p:cNvPr id="3" name="Inhaltsplatzhalter 2"/>
          <p:cNvSpPr>
            <a:spLocks noGrp="1"/>
          </p:cNvSpPr>
          <p:nvPr>
            <p:ph idx="1"/>
          </p:nvPr>
        </p:nvSpPr>
        <p:spPr>
          <a:xfrm>
            <a:off x="96253" y="914400"/>
            <a:ext cx="8951494" cy="5410200"/>
          </a:xfrm>
        </p:spPr>
        <p:txBody>
          <a:bodyPr/>
          <a:lstStyle/>
          <a:p>
            <a:r>
              <a:rPr lang="de-DE" dirty="0"/>
              <a:t>(1) Wer in der Absicht, sich oder einem Dritten einen rechtswidrigen Vermögensvorteil zu verschaffen, das Vermögen eines anderen dadurch beschädigt, </a:t>
            </a:r>
            <a:r>
              <a:rPr lang="de-DE" dirty="0" err="1"/>
              <a:t>daß</a:t>
            </a:r>
            <a:r>
              <a:rPr lang="de-DE" dirty="0"/>
              <a:t> er das Ergebnis eines Datenverarbeitungsvorgangs durch unrichtige Gestaltung des Programms, durch Verwendung unrichtiger oder unvollständiger Daten, durch unbefugte Verwendung von Daten oder sonst durch unbefugte Einwirkung auf den Ablauf </a:t>
            </a:r>
            <a:r>
              <a:rPr lang="de-DE" dirty="0" err="1"/>
              <a:t>beeinflußt</a:t>
            </a:r>
            <a:r>
              <a:rPr lang="de-DE" dirty="0"/>
              <a:t>, wird mit Freiheitsstrafe bis zu fünf Jahren oder mit Geldstrafe bestraft.</a:t>
            </a:r>
          </a:p>
          <a:p>
            <a:r>
              <a:rPr lang="de-DE" dirty="0"/>
              <a:t>(3) Wer eine Straftat nach Absatz 1 vorbereitet, indem er Computerprogramme, deren Zweck die Begehung einer solchen Tat ist, herstellt, sich oder einem anderen verschafft, feilhält, verwahrt oder einem anderen überlässt, wird mit Freiheitsstrafe bis zu drei Jahren oder mit Geldstrafe bestraft.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156</a:t>
            </a:fld>
            <a:endParaRPr lang="en-US"/>
          </a:p>
        </p:txBody>
      </p:sp>
    </p:spTree>
    <p:extLst>
      <p:ext uri="{BB962C8B-B14F-4D97-AF65-F5344CB8AC3E}">
        <p14:creationId xmlns:p14="http://schemas.microsoft.com/office/powerpoint/2010/main" val="9902379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Fallbeispiel 3: Finanzportal ─ Fragen</a:t>
            </a:r>
          </a:p>
        </p:txBody>
      </p:sp>
      <p:sp>
        <p:nvSpPr>
          <p:cNvPr id="3" name="Inhaltsplatzhalter 2"/>
          <p:cNvSpPr>
            <a:spLocks noGrp="1"/>
          </p:cNvSpPr>
          <p:nvPr>
            <p:ph idx="1"/>
          </p:nvPr>
        </p:nvSpPr>
        <p:spPr>
          <a:xfrm>
            <a:off x="0" y="762000"/>
            <a:ext cx="8791575" cy="6096000"/>
          </a:xfrm>
        </p:spPr>
        <p:txBody>
          <a:bodyPr/>
          <a:lstStyle/>
          <a:p>
            <a:r>
              <a:rPr lang="de-DE" sz="2000" dirty="0"/>
              <a:t>Wenn Nora in ihrer finanziellen Situation keine andere Chance sieht, sollte sie ihr Wissen vielleicht anonym veröffentlichen? Ist es für Nora vertretbar, zwar das gewünschte Programm zu schreiben, ihr Gewissen aber nachher dadurch zu entlasten, dass sie den Betrug z. B. in einem Internet-Forum für Aktienanlagen offenlegt? </a:t>
            </a:r>
          </a:p>
          <a:p>
            <a:r>
              <a:rPr lang="de-DE" sz="2000" dirty="0"/>
              <a:t>Sie fragt sich, ob es nicht besser sei, das Geld ihres betrügerischen Chefs zwar zu nehmen, ihn dann aber zu enttarnen. Sie muss in diesem Fall jedoch fürchten, als Quelle der Information enttarnt zu werden. Kann sie sich davor schützen?</a:t>
            </a:r>
          </a:p>
          <a:p>
            <a:r>
              <a:rPr lang="de-DE" sz="2000" dirty="0"/>
              <a:t>Wenn sich die Betrügerei nach einer Veröffentlichung im Forum herumspricht, wird dies nicht auch Folgen für Noras Arbeit haben können? Die Firma </a:t>
            </a:r>
            <a:r>
              <a:rPr lang="de-DE" sz="2000" dirty="0" err="1"/>
              <a:t>SicherInvest</a:t>
            </a:r>
            <a:r>
              <a:rPr lang="de-DE" sz="2000" dirty="0"/>
              <a:t> können Kunden verlieren oder sogar pleitegehen, damit wäre auch Noras Job gefährdet.</a:t>
            </a:r>
          </a:p>
          <a:p>
            <a:r>
              <a:rPr lang="de-DE" sz="2000" dirty="0"/>
              <a:t>Ist es überhaupt von Bedeutung, wenn Nora sich weigert, bei</a:t>
            </a:r>
          </a:p>
          <a:p>
            <a:r>
              <a:rPr lang="de-DE" sz="2000" dirty="0"/>
              <a:t>der Erstellung des Programms mitzuarbeiten? Sie weiß ja, dass dieser Programmteil leicht geschrieben werden kann. Andere Programmierer für das Projekt wären leicht gefunden. Spielt es ethisch eine Rolle, dass Nora leicht ersetzbar ist?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157</a:t>
            </a:fld>
            <a:endParaRPr lang="en-US"/>
          </a:p>
        </p:txBody>
      </p:sp>
    </p:spTree>
    <p:extLst>
      <p:ext uri="{BB962C8B-B14F-4D97-AF65-F5344CB8AC3E}">
        <p14:creationId xmlns:p14="http://schemas.microsoft.com/office/powerpoint/2010/main" val="1844067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alte Menschen</a:t>
            </a:r>
          </a:p>
          <a:p>
            <a:pPr lvl="1"/>
            <a:r>
              <a:rPr lang="en-GB" dirty="0"/>
              <a:t>ambient assisted Living</a:t>
            </a:r>
          </a:p>
          <a:p>
            <a:pPr lvl="1"/>
            <a:r>
              <a:rPr lang="de-DE" dirty="0"/>
              <a:t>Dauerüberwachung vs. Datenschutz</a:t>
            </a:r>
          </a:p>
          <a:p>
            <a:pPr lvl="1"/>
            <a:r>
              <a:rPr lang="de-DE" dirty="0"/>
              <a:t>spezielle Geräte? Software? Dienste?</a:t>
            </a:r>
          </a:p>
          <a:p>
            <a:pPr lvl="1"/>
            <a:r>
              <a:rPr lang="de-DE" b="1" dirty="0">
                <a:solidFill>
                  <a:srgbClr val="009900"/>
                </a:solidFill>
              </a:rPr>
              <a:t>Ausgrenzung älterer Menschen?</a:t>
            </a:r>
          </a:p>
          <a:p>
            <a:pPr lvl="1"/>
            <a:r>
              <a:rPr lang="en-US" b="1" dirty="0">
                <a:solidFill>
                  <a:srgbClr val="009900"/>
                </a:solidFill>
              </a:rPr>
              <a:t>„digital natives“ vs. „digital immigrants</a:t>
            </a:r>
            <a:r>
              <a:rPr lang="de-DE" b="1" dirty="0">
                <a:solidFill>
                  <a:srgbClr val="009900"/>
                </a:solidFill>
              </a:rPr>
              <a:t>“</a:t>
            </a:r>
          </a:p>
          <a:p>
            <a:pPr lvl="1"/>
            <a:r>
              <a:rPr lang="de-DE" b="1" dirty="0">
                <a:solidFill>
                  <a:srgbClr val="009900"/>
                </a:solidFill>
              </a:rPr>
              <a:t>„</a:t>
            </a:r>
            <a:r>
              <a:rPr lang="en-US" b="1" dirty="0">
                <a:solidFill>
                  <a:srgbClr val="009900"/>
                </a:solidFill>
              </a:rPr>
              <a:t>digital divide“</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16</a:t>
            </a:fld>
            <a:endParaRPr lang="en-US"/>
          </a:p>
        </p:txBody>
      </p:sp>
    </p:spTree>
    <p:extLst>
      <p:ext uri="{BB962C8B-B14F-4D97-AF65-F5344CB8AC3E}">
        <p14:creationId xmlns:p14="http://schemas.microsoft.com/office/powerpoint/2010/main" val="616958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Ethik</a:t>
            </a:r>
          </a:p>
          <a:p>
            <a:pPr lvl="1"/>
            <a:r>
              <a:rPr lang="de-DE" dirty="0"/>
              <a:t>ethische Richtlinien / </a:t>
            </a:r>
            <a:r>
              <a:rPr lang="en-GB" dirty="0"/>
              <a:t>Codes of Conduct: </a:t>
            </a:r>
            <a:r>
              <a:rPr lang="de-DE" dirty="0"/>
              <a:t>welche gibt es? sind sie sinnvoll? sollten sie überhaupt existieren?</a:t>
            </a:r>
          </a:p>
          <a:p>
            <a:pPr lvl="1"/>
            <a:r>
              <a:rPr lang="de-DE" b="1" dirty="0">
                <a:solidFill>
                  <a:srgbClr val="009900"/>
                </a:solidFill>
              </a:rPr>
              <a:t>gesetzliche Regelungen?</a:t>
            </a:r>
          </a:p>
          <a:p>
            <a:pPr lvl="1"/>
            <a:r>
              <a:rPr lang="de-DE" dirty="0"/>
              <a:t>Erkenntnisgewinn um jeden Preis?</a:t>
            </a:r>
          </a:p>
          <a:p>
            <a:pPr lvl="1"/>
            <a:r>
              <a:rPr lang="en-GB" dirty="0"/>
              <a:t>Technological determinism / Technological neutralism</a:t>
            </a:r>
          </a:p>
          <a:p>
            <a:pPr lvl="1"/>
            <a:r>
              <a:rPr lang="de-DE" b="1" dirty="0">
                <a:solidFill>
                  <a:schemeClr val="accent2">
                    <a:lumMod val="75000"/>
                  </a:schemeClr>
                </a:solidFill>
              </a:rPr>
              <a:t>Implantate = Cyborgs als Supermenschen von morgen?</a:t>
            </a:r>
          </a:p>
          <a:p>
            <a:pPr lvl="1"/>
            <a:r>
              <a:rPr lang="de-DE" b="1" dirty="0">
                <a:solidFill>
                  <a:schemeClr val="accent2">
                    <a:lumMod val="75000"/>
                  </a:schemeClr>
                </a:solidFill>
              </a:rPr>
              <a:t>Verantwortung von Informatikern / Softwareentwicklern</a:t>
            </a:r>
          </a:p>
          <a:p>
            <a:pPr lvl="2"/>
            <a:r>
              <a:rPr lang="de-DE" b="1" dirty="0">
                <a:solidFill>
                  <a:schemeClr val="accent2">
                    <a:lumMod val="75000"/>
                  </a:schemeClr>
                </a:solidFill>
              </a:rPr>
              <a:t>(Software-)Entwicklung für Waffen</a:t>
            </a:r>
          </a:p>
          <a:p>
            <a:pPr lvl="2"/>
            <a:r>
              <a:rPr lang="de-DE" b="1" dirty="0">
                <a:solidFill>
                  <a:schemeClr val="accent2">
                    <a:lumMod val="75000"/>
                  </a:schemeClr>
                </a:solidFill>
              </a:rPr>
              <a:t>bewußt / unbewußte Unterstützung (Stichwort: Dual-</a:t>
            </a:r>
            <a:r>
              <a:rPr lang="de-DE" b="1" dirty="0" err="1">
                <a:solidFill>
                  <a:schemeClr val="accent2">
                    <a:lumMod val="75000"/>
                  </a:schemeClr>
                </a:solidFill>
              </a:rPr>
              <a:t>Use</a:t>
            </a:r>
            <a:r>
              <a:rPr lang="de-DE" b="1" dirty="0">
                <a:solidFill>
                  <a:schemeClr val="accent2">
                    <a:lumMod val="75000"/>
                  </a:schemeClr>
                </a:solidFill>
              </a:rPr>
              <a:t>)</a:t>
            </a:r>
          </a:p>
          <a:p>
            <a:pPr lvl="1"/>
            <a:r>
              <a:rPr lang="de-DE" b="1" dirty="0">
                <a:solidFill>
                  <a:schemeClr val="accent2">
                    <a:lumMod val="75000"/>
                  </a:schemeClr>
                </a:solidFill>
              </a:rPr>
              <a:t>„Hackerparagraph“</a:t>
            </a:r>
          </a:p>
          <a:p>
            <a:pPr lvl="1"/>
            <a:r>
              <a:rPr lang="en-US" dirty="0"/>
              <a:t>penetration tests</a:t>
            </a:r>
          </a:p>
          <a:p>
            <a:pPr lvl="1"/>
            <a:r>
              <a:rPr lang="en-US" dirty="0"/>
              <a:t>social engineering</a:t>
            </a:r>
          </a:p>
          <a:p>
            <a:pPr lvl="1"/>
            <a:endParaRPr lang="en-US"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17</a:t>
            </a:fld>
            <a:endParaRPr lang="en-US"/>
          </a:p>
        </p:txBody>
      </p:sp>
    </p:spTree>
    <p:extLst>
      <p:ext uri="{BB962C8B-B14F-4D97-AF65-F5344CB8AC3E}">
        <p14:creationId xmlns:p14="http://schemas.microsoft.com/office/powerpoint/2010/main" val="218742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b="1" dirty="0">
                <a:solidFill>
                  <a:schemeClr val="accent2">
                    <a:lumMod val="75000"/>
                  </a:schemeClr>
                </a:solidFill>
              </a:rPr>
              <a:t>Robotergesetze</a:t>
            </a:r>
          </a:p>
          <a:p>
            <a:pPr lvl="1"/>
            <a:r>
              <a:rPr lang="de-DE" dirty="0"/>
              <a:t>was ist das? was soll das?</a:t>
            </a:r>
          </a:p>
          <a:p>
            <a:pPr lvl="1"/>
            <a:r>
              <a:rPr lang="de-DE" dirty="0"/>
              <a:t>ursprüngliche Version der </a:t>
            </a:r>
            <a:r>
              <a:rPr lang="de-DE" dirty="0" err="1"/>
              <a:t>asimovschen</a:t>
            </a:r>
            <a:r>
              <a:rPr lang="de-DE" dirty="0"/>
              <a:t> Gesetze</a:t>
            </a:r>
          </a:p>
          <a:p>
            <a:pPr lvl="1"/>
            <a:r>
              <a:rPr lang="de-DE" dirty="0"/>
              <a:t>Erweiterungen &amp; Ergänzungen</a:t>
            </a:r>
          </a:p>
          <a:p>
            <a:pPr lvl="1"/>
            <a:r>
              <a:rPr lang="de-DE" dirty="0"/>
              <a:t>Bezug zur Informatik, Praxisrelevanz</a:t>
            </a:r>
          </a:p>
          <a:p>
            <a:pPr lvl="1"/>
            <a:r>
              <a:rPr lang="de-DE" dirty="0"/>
              <a:t>ELROB, DARPA „Grand Challenge“</a:t>
            </a:r>
          </a:p>
          <a:p>
            <a:pPr lvl="1"/>
            <a:r>
              <a:rPr lang="de-DE" dirty="0"/>
              <a:t>„</a:t>
            </a:r>
            <a:r>
              <a:rPr lang="en-GB" dirty="0"/>
              <a:t>Smart Dust</a:t>
            </a:r>
            <a:r>
              <a:rPr lang="de-DE" dirty="0"/>
              <a:t>“</a:t>
            </a:r>
          </a:p>
          <a:p>
            <a:pPr lvl="1"/>
            <a:r>
              <a:rPr lang="de-DE" dirty="0"/>
              <a:t>Maschinenethik: „Debatte rein akademischer Natur.“ [Colin Angle in Technology Review Interview (</a:t>
            </a:r>
            <a:r>
              <a:rPr lang="de-DE" dirty="0">
                <a:hlinkClick r:id="rId3"/>
              </a:rPr>
              <a:t>http://www.heise.de/tr/artikel/Die-Ethik-Debatte-ist-unnoetig-963020.html</a:t>
            </a:r>
            <a:r>
              <a:rPr lang="de-DE" dirty="0"/>
              <a:t>)]?</a:t>
            </a:r>
          </a:p>
          <a:p>
            <a:pPr lvl="1"/>
            <a:r>
              <a:rPr lang="de-DE" dirty="0"/>
              <a:t>Lehrveranstaltung „</a:t>
            </a:r>
            <a:r>
              <a:rPr lang="de-DE" dirty="0" err="1"/>
              <a:t>Robots</a:t>
            </a:r>
            <a:r>
              <a:rPr lang="de-DE" dirty="0"/>
              <a:t> and </a:t>
            </a:r>
            <a:r>
              <a:rPr lang="de-DE" dirty="0" err="1"/>
              <a:t>Socitety</a:t>
            </a:r>
            <a:r>
              <a:rPr lang="de-DE" dirty="0"/>
              <a:t>“ [Ronald </a:t>
            </a:r>
            <a:r>
              <a:rPr lang="de-DE" dirty="0" err="1"/>
              <a:t>Arkin</a:t>
            </a:r>
            <a:r>
              <a:rPr lang="de-DE" dirty="0"/>
              <a:t> (</a:t>
            </a:r>
            <a:r>
              <a:rPr lang="de-DE" dirty="0">
                <a:hlinkClick r:id="rId4"/>
              </a:rPr>
              <a:t>http://www.cc.gatech.edu/classes/AY2010/cs4002_spring/</a:t>
            </a:r>
            <a:r>
              <a:rPr lang="de-DE" dirty="0"/>
              <a: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18</a:t>
            </a:fld>
            <a:endParaRPr lang="en-US"/>
          </a:p>
        </p:txBody>
      </p:sp>
    </p:spTree>
    <p:extLst>
      <p:ext uri="{BB962C8B-B14F-4D97-AF65-F5344CB8AC3E}">
        <p14:creationId xmlns:p14="http://schemas.microsoft.com/office/powerpoint/2010/main" val="203998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b="1" dirty="0">
                <a:solidFill>
                  <a:schemeClr val="accent2">
                    <a:lumMod val="75000"/>
                  </a:schemeClr>
                </a:solidFill>
              </a:rPr>
              <a:t>Künstliche Intelligenz</a:t>
            </a:r>
          </a:p>
          <a:p>
            <a:pPr lvl="1"/>
            <a:r>
              <a:rPr lang="de-DE" dirty="0"/>
              <a:t>was ist das? was soll das?</a:t>
            </a:r>
          </a:p>
          <a:p>
            <a:pPr lvl="1"/>
            <a:r>
              <a:rPr lang="de-DE" b="1" dirty="0">
                <a:solidFill>
                  <a:schemeClr val="accent2">
                    <a:lumMod val="75000"/>
                  </a:schemeClr>
                </a:solidFill>
              </a:rPr>
              <a:t>Künstliche Intelligenz: wünschenswerter Traum oder Horrorvision?</a:t>
            </a:r>
          </a:p>
          <a:p>
            <a:pPr lvl="1"/>
            <a:r>
              <a:rPr lang="de-DE" b="1" dirty="0">
                <a:solidFill>
                  <a:schemeClr val="accent2">
                    <a:lumMod val="75000"/>
                  </a:schemeClr>
                </a:solidFill>
              </a:rPr>
              <a:t>Grenzen des Einsatzes von KI aus ethischen Gründen</a:t>
            </a:r>
          </a:p>
          <a:p>
            <a:pPr lvl="1"/>
            <a:r>
              <a:rPr lang="de-DE" b="1" dirty="0">
                <a:solidFill>
                  <a:schemeClr val="accent2">
                    <a:lumMod val="75000"/>
                  </a:schemeClr>
                </a:solidFill>
              </a:rPr>
              <a:t>psychologischer Einfluß</a:t>
            </a:r>
          </a:p>
          <a:p>
            <a:pPr lvl="1"/>
            <a:r>
              <a:rPr lang="de-DE" b="1" dirty="0">
                <a:solidFill>
                  <a:schemeClr val="accent2">
                    <a:lumMod val="75000"/>
                  </a:schemeClr>
                </a:solidFill>
              </a:rPr>
              <a:t>Verlassen auf IT</a:t>
            </a:r>
          </a:p>
          <a:p>
            <a:pPr lvl="2"/>
            <a:r>
              <a:rPr lang="de-DE" b="1" dirty="0">
                <a:solidFill>
                  <a:schemeClr val="accent2">
                    <a:lumMod val="75000"/>
                  </a:schemeClr>
                </a:solidFill>
              </a:rPr>
              <a:t>Beispiel: autonomes Fahren</a:t>
            </a:r>
          </a:p>
          <a:p>
            <a:pPr lvl="1"/>
            <a:r>
              <a:rPr lang="de-DE" b="1" dirty="0">
                <a:solidFill>
                  <a:schemeClr val="accent2">
                    <a:lumMod val="75000"/>
                  </a:schemeClr>
                </a:solidFill>
              </a:rPr>
              <a:t>Entmündigung von Menschen?</a:t>
            </a:r>
          </a:p>
          <a:p>
            <a:pPr lvl="1"/>
            <a:r>
              <a:rPr lang="de-DE" b="1" dirty="0">
                <a:solidFill>
                  <a:schemeClr val="accent2">
                    <a:lumMod val="75000"/>
                  </a:schemeClr>
                </a:solidFill>
              </a:rPr>
              <a:t>Entlastung von Menschen?</a:t>
            </a:r>
          </a:p>
          <a:p>
            <a:pPr lvl="1"/>
            <a:r>
              <a:rPr lang="de-DE" b="1" dirty="0">
                <a:solidFill>
                  <a:schemeClr val="accent2">
                    <a:lumMod val="75000"/>
                  </a:schemeClr>
                </a:solidFill>
              </a:rPr>
              <a:t>!Verantwortung!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19</a:t>
            </a:fld>
            <a:endParaRPr lang="en-US"/>
          </a:p>
        </p:txBody>
      </p:sp>
    </p:spTree>
    <p:extLst>
      <p:ext uri="{BB962C8B-B14F-4D97-AF65-F5344CB8AC3E}">
        <p14:creationId xmlns:p14="http://schemas.microsoft.com/office/powerpoint/2010/main" val="941781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Allgemeine (organisatorische) Hinweise</a:t>
            </a:r>
          </a:p>
        </p:txBody>
      </p:sp>
      <p:sp>
        <p:nvSpPr>
          <p:cNvPr id="4" name="Inhaltsplatzhalter 3"/>
          <p:cNvSpPr>
            <a:spLocks noGrp="1"/>
          </p:cNvSpPr>
          <p:nvPr>
            <p:ph idx="1"/>
          </p:nvPr>
        </p:nvSpPr>
        <p:spPr/>
        <p:txBody>
          <a:bodyPr/>
          <a:lstStyle/>
          <a:p>
            <a:r>
              <a:rPr lang="de-DE" dirty="0"/>
              <a:t>Web-Seite: </a:t>
            </a:r>
            <a:r>
              <a:rPr lang="de-DE" u="sng" dirty="0">
                <a:solidFill>
                  <a:srgbClr val="0033CC"/>
                </a:solidFill>
              </a:rPr>
              <a:t>dud.inf.tu-dresden.de/</a:t>
            </a:r>
            <a:r>
              <a:rPr lang="de-DE" u="sng" dirty="0" err="1">
                <a:solidFill>
                  <a:srgbClr val="0033CC"/>
                </a:solidFill>
              </a:rPr>
              <a:t>iug</a:t>
            </a:r>
            <a:endParaRPr lang="de-DE" u="sng" dirty="0">
              <a:solidFill>
                <a:srgbClr val="0033CC"/>
              </a:solidFill>
            </a:endParaRPr>
          </a:p>
          <a:p>
            <a:r>
              <a:rPr lang="de-DE" dirty="0"/>
              <a:t>Materialien auf der Web-Seite stammen zu Teilen von Prof. Pfitzmann</a:t>
            </a:r>
          </a:p>
          <a:p>
            <a:r>
              <a:rPr lang="de-DE" dirty="0"/>
              <a:t>„Skript“ ist eher eine Sammlung von Notizen – aber lesenswert…</a:t>
            </a:r>
          </a:p>
          <a:p>
            <a:r>
              <a:rPr lang="de-DE" dirty="0"/>
              <a:t>Mailingliste: </a:t>
            </a:r>
          </a:p>
          <a:p>
            <a:pPr lvl="1"/>
            <a:r>
              <a:rPr lang="de-DE" u="sng" dirty="0">
                <a:solidFill>
                  <a:srgbClr val="0033CC"/>
                </a:solidFill>
              </a:rPr>
              <a:t>OPAL!</a:t>
            </a:r>
          </a:p>
          <a:p>
            <a:r>
              <a:rPr lang="de-DE" dirty="0"/>
              <a:t>Einschreiben in OPAL</a:t>
            </a:r>
          </a:p>
          <a:p>
            <a:r>
              <a:rPr lang="de-DE" dirty="0"/>
              <a:t>Abschluß:</a:t>
            </a:r>
          </a:p>
          <a:p>
            <a:pPr lvl="1"/>
            <a:r>
              <a:rPr lang="de-DE" dirty="0" err="1"/>
              <a:t>unbenoteter</a:t>
            </a:r>
            <a:r>
              <a:rPr lang="de-DE" dirty="0"/>
              <a:t> Schein für </a:t>
            </a:r>
            <a:r>
              <a:rPr lang="de-DE" b="1" dirty="0"/>
              <a:t>aktive</a:t>
            </a:r>
            <a:r>
              <a:rPr lang="de-DE" dirty="0"/>
              <a:t> Teilnahme + kurzes Gespräch</a:t>
            </a:r>
          </a:p>
          <a:p>
            <a:pPr lvl="1"/>
            <a:r>
              <a:rPr lang="de-DE" dirty="0"/>
              <a:t>für Note zusätzlich: Prüfung</a:t>
            </a:r>
          </a:p>
          <a:p>
            <a:pPr lvl="2"/>
            <a:r>
              <a:rPr lang="de-DE" dirty="0"/>
              <a:t>3 Themen wählen</a:t>
            </a:r>
          </a:p>
        </p:txBody>
      </p:sp>
      <p:sp>
        <p:nvSpPr>
          <p:cNvPr id="3" name="Foliennummernplatzhalter 2"/>
          <p:cNvSpPr>
            <a:spLocks noGrp="1"/>
          </p:cNvSpPr>
          <p:nvPr>
            <p:ph type="sldNum" sz="quarter" idx="10"/>
          </p:nvPr>
        </p:nvSpPr>
        <p:spPr/>
        <p:txBody>
          <a:bodyPr/>
          <a:lstStyle/>
          <a:p>
            <a:fld id="{E1CDF61C-6525-45E7-A39D-932C700396FC}" type="slidenum">
              <a:rPr lang="en-US" smtClean="0"/>
              <a:pPr/>
              <a:t>2</a:t>
            </a:fld>
            <a:endParaRPr lang="en-US"/>
          </a:p>
        </p:txBody>
      </p:sp>
    </p:spTree>
    <p:extLst>
      <p:ext uri="{BB962C8B-B14F-4D97-AF65-F5344CB8AC3E}">
        <p14:creationId xmlns:p14="http://schemas.microsoft.com/office/powerpoint/2010/main" val="1032038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a:xfrm>
            <a:off x="0" y="800101"/>
            <a:ext cx="9143999" cy="5891644"/>
          </a:xfrm>
        </p:spPr>
        <p:txBody>
          <a:bodyPr/>
          <a:lstStyle/>
          <a:p>
            <a:r>
              <a:rPr lang="de-DE" b="1" dirty="0">
                <a:solidFill>
                  <a:schemeClr val="accent2">
                    <a:lumMod val="75000"/>
                  </a:schemeClr>
                </a:solidFill>
              </a:rPr>
              <a:t>Computerspiele</a:t>
            </a:r>
          </a:p>
          <a:p>
            <a:pPr lvl="1"/>
            <a:r>
              <a:rPr lang="de-DE" b="1" dirty="0">
                <a:solidFill>
                  <a:schemeClr val="accent2">
                    <a:lumMod val="75000"/>
                  </a:schemeClr>
                </a:solidFill>
              </a:rPr>
              <a:t>„Killerspiel“ Debatte: Wahrnehmung von Computerspielen in der Gesellschaft</a:t>
            </a:r>
          </a:p>
          <a:p>
            <a:pPr lvl="1"/>
            <a:r>
              <a:rPr lang="de-DE" dirty="0"/>
              <a:t>Regulierung notwendig?</a:t>
            </a:r>
          </a:p>
          <a:p>
            <a:pPr lvl="1"/>
            <a:r>
              <a:rPr lang="de-DE" b="1" dirty="0">
                <a:solidFill>
                  <a:srgbClr val="009900"/>
                </a:solidFill>
              </a:rPr>
              <a:t>Suchtpotential und –</a:t>
            </a:r>
            <a:r>
              <a:rPr lang="de-DE" b="1" dirty="0" err="1">
                <a:solidFill>
                  <a:srgbClr val="009900"/>
                </a:solidFill>
              </a:rPr>
              <a:t>gefahr</a:t>
            </a:r>
            <a:r>
              <a:rPr lang="de-DE" b="1" dirty="0">
                <a:solidFill>
                  <a:srgbClr val="009900"/>
                </a:solidFill>
              </a:rPr>
              <a:t>?</a:t>
            </a:r>
          </a:p>
          <a:p>
            <a:pPr lvl="1"/>
            <a:r>
              <a:rPr lang="de-DE" dirty="0">
                <a:solidFill>
                  <a:srgbClr val="0033CC"/>
                </a:solidFill>
              </a:rPr>
              <a:t>Bildungseffekte?</a:t>
            </a:r>
          </a:p>
          <a:p>
            <a:pPr lvl="1"/>
            <a:r>
              <a:rPr lang="de-DE" dirty="0"/>
              <a:t>sozial Kompetenz?</a:t>
            </a:r>
          </a:p>
          <a:p>
            <a:pPr lvl="1"/>
            <a:r>
              <a:rPr lang="de-DE" dirty="0"/>
              <a:t>online (Glücks)spiele</a:t>
            </a:r>
          </a:p>
          <a:p>
            <a:pPr lvl="1"/>
            <a:r>
              <a:rPr lang="de-DE" dirty="0"/>
              <a:t>Demographischer Wandel </a:t>
            </a:r>
            <a:r>
              <a:rPr lang="de-DE" dirty="0">
                <a:sym typeface="Wingdings" pitchFamily="2" charset="2"/>
              </a:rPr>
              <a:t> Zielegruppe Computerspiele</a:t>
            </a:r>
          </a:p>
          <a:p>
            <a:pPr lvl="1"/>
            <a:r>
              <a:rPr lang="de-DE" dirty="0" err="1">
                <a:solidFill>
                  <a:srgbClr val="0033CC"/>
                </a:solidFill>
                <a:sym typeface="Wingdings" pitchFamily="2" charset="2"/>
              </a:rPr>
              <a:t>Gameifikation</a:t>
            </a:r>
            <a:r>
              <a:rPr lang="de-DE" dirty="0">
                <a:solidFill>
                  <a:srgbClr val="0033CC"/>
                </a:solidFill>
                <a:sym typeface="Wingdings" pitchFamily="2" charset="2"/>
              </a:rPr>
              <a:t> (Spiele als Motivation)</a:t>
            </a:r>
            <a:endParaRPr lang="de-DE" dirty="0">
              <a:solidFill>
                <a:srgbClr val="0033CC"/>
              </a:solidFill>
            </a:endParaRPr>
          </a:p>
          <a:p>
            <a:pPr lvl="1"/>
            <a:r>
              <a:rPr lang="de-DE" dirty="0">
                <a:solidFill>
                  <a:srgbClr val="0033CC"/>
                </a:solidFill>
              </a:rPr>
              <a:t>In-App Käufe / Free-</a:t>
            </a:r>
            <a:r>
              <a:rPr lang="de-DE" dirty="0" err="1">
                <a:solidFill>
                  <a:srgbClr val="0033CC"/>
                </a:solidFill>
              </a:rPr>
              <a:t>toPlay</a:t>
            </a:r>
            <a:r>
              <a:rPr lang="de-DE" dirty="0">
                <a:solidFill>
                  <a:srgbClr val="0033CC"/>
                </a:solidFill>
              </a:rPr>
              <a:t> </a:t>
            </a:r>
            <a:r>
              <a:rPr lang="de-DE" dirty="0">
                <a:solidFill>
                  <a:srgbClr val="0033CC"/>
                </a:solidFill>
                <a:sym typeface="Wingdings" panose="05000000000000000000" pitchFamily="2" charset="2"/>
              </a:rPr>
              <a:t> Einfluß Kinder</a:t>
            </a:r>
            <a:endParaRPr lang="de-DE" dirty="0">
              <a:solidFill>
                <a:srgbClr val="0033CC"/>
              </a:solidFill>
            </a:endParaRPr>
          </a:p>
          <a:p>
            <a:r>
              <a:rPr lang="de-DE" dirty="0"/>
              <a:t>Informatik &amp; Medien(</a:t>
            </a:r>
            <a:r>
              <a:rPr lang="de-DE" dirty="0" err="1"/>
              <a:t>konsum</a:t>
            </a:r>
            <a:r>
              <a:rPr lang="de-DE" dirty="0"/>
              <a:t>)</a:t>
            </a:r>
          </a:p>
          <a:p>
            <a:pPr lvl="1"/>
            <a:r>
              <a:rPr lang="de-DE" dirty="0"/>
              <a:t>sinnvolle Informationsgewinnung</a:t>
            </a:r>
          </a:p>
          <a:p>
            <a:pPr lvl="1"/>
            <a:r>
              <a:rPr lang="de-DE" dirty="0"/>
              <a:t>Verdrängung klassischer Medien</a:t>
            </a:r>
          </a:p>
          <a:p>
            <a:pPr lvl="1"/>
            <a:r>
              <a:rPr lang="de-DE" dirty="0"/>
              <a:t>Überlastung durch Informationsflut</a:t>
            </a:r>
          </a:p>
          <a:p>
            <a:pPr lvl="1"/>
            <a:r>
              <a:rPr lang="de-DE" dirty="0"/>
              <a:t>Verhaltensveränderung (Konzentration / Aufnahmefähigkeit / Ablenkung)</a:t>
            </a:r>
          </a:p>
          <a:p>
            <a:pPr lvl="1"/>
            <a:endParaRPr lang="de-DE" b="1" dirty="0">
              <a:solidFill>
                <a:schemeClr val="accent2">
                  <a:lumMod val="75000"/>
                </a:schemeClr>
              </a:solidFill>
            </a:endParaRPr>
          </a:p>
        </p:txBody>
      </p:sp>
      <p:sp>
        <p:nvSpPr>
          <p:cNvPr id="4" name="Foliennummernplatzhalter 3"/>
          <p:cNvSpPr>
            <a:spLocks noGrp="1"/>
          </p:cNvSpPr>
          <p:nvPr>
            <p:ph type="sldNum" sz="quarter" idx="10"/>
          </p:nvPr>
        </p:nvSpPr>
        <p:spPr/>
        <p:txBody>
          <a:bodyPr/>
          <a:lstStyle/>
          <a:p>
            <a:fld id="{99EFB5D9-D76C-4118-8EB0-8B589541B4B8}" type="slidenum">
              <a:rPr lang="en-US" smtClean="0"/>
              <a:pPr/>
              <a:t>20</a:t>
            </a:fld>
            <a:endParaRPr lang="en-US"/>
          </a:p>
        </p:txBody>
      </p:sp>
    </p:spTree>
    <p:extLst>
      <p:ext uri="{BB962C8B-B14F-4D97-AF65-F5344CB8AC3E}">
        <p14:creationId xmlns:p14="http://schemas.microsoft.com/office/powerpoint/2010/main" val="3760369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Soziale Netze im Internet / Web 2.0.</a:t>
            </a:r>
          </a:p>
          <a:p>
            <a:pPr lvl="1"/>
            <a:r>
              <a:rPr lang="de-DE" dirty="0"/>
              <a:t>was ist das? was soll das? braucht </a:t>
            </a:r>
            <a:r>
              <a:rPr lang="de-DE" dirty="0" err="1"/>
              <a:t>mensch</a:t>
            </a:r>
            <a:r>
              <a:rPr lang="de-DE" dirty="0"/>
              <a:t> das?</a:t>
            </a:r>
          </a:p>
          <a:p>
            <a:pPr lvl="1"/>
            <a:r>
              <a:rPr lang="de-DE" dirty="0"/>
              <a:t>Vorteil / Nachteile</a:t>
            </a:r>
          </a:p>
          <a:p>
            <a:pPr lvl="1"/>
            <a:r>
              <a:rPr lang="de-DE" dirty="0"/>
              <a:t>geschichtliche Entwicklung &amp; zukünftige Trends</a:t>
            </a:r>
          </a:p>
          <a:p>
            <a:pPr lvl="1"/>
            <a:r>
              <a:rPr lang="de-DE" dirty="0"/>
              <a:t>staatliche Regulierung?</a:t>
            </a:r>
          </a:p>
          <a:p>
            <a:pPr lvl="1"/>
            <a:r>
              <a:rPr lang="de-DE" dirty="0"/>
              <a:t>Nutzungskontrolle von Kindern durch Eltern?</a:t>
            </a:r>
          </a:p>
          <a:p>
            <a:pPr lvl="1"/>
            <a:r>
              <a:rPr lang="de-DE" dirty="0"/>
              <a:t>Blogs</a:t>
            </a:r>
          </a:p>
          <a:p>
            <a:pPr lvl="1"/>
            <a:r>
              <a:rPr lang="de-DE" dirty="0"/>
              <a:t>Wikipedia</a:t>
            </a:r>
          </a:p>
          <a:p>
            <a:pPr lvl="1"/>
            <a:r>
              <a:rPr lang="de-DE" b="1" dirty="0">
                <a:solidFill>
                  <a:schemeClr val="accent2">
                    <a:lumMod val="75000"/>
                  </a:schemeClr>
                </a:solidFill>
              </a:rPr>
              <a:t>Datenschutz?</a:t>
            </a:r>
          </a:p>
          <a:p>
            <a:pPr lvl="1"/>
            <a:r>
              <a:rPr lang="de-DE" b="1" dirty="0">
                <a:solidFill>
                  <a:schemeClr val="accent2">
                    <a:lumMod val="75000"/>
                  </a:schemeClr>
                </a:solidFill>
              </a:rPr>
              <a:t>Einfluß der Informatik auf das Kommunikationsverhalten? positiv? negativ?</a:t>
            </a:r>
          </a:p>
          <a:p>
            <a:pPr lvl="1"/>
            <a:r>
              <a:rPr lang="de-DE" b="1" dirty="0">
                <a:solidFill>
                  <a:schemeClr val="accent2">
                    <a:lumMod val="75000"/>
                  </a:schemeClr>
                </a:solidFill>
              </a:rPr>
              <a:t>Ableitung neuer sozialer Normen?</a:t>
            </a:r>
          </a:p>
          <a:p>
            <a:pPr lvl="1"/>
            <a:r>
              <a:rPr lang="de-DE" b="1" dirty="0">
                <a:solidFill>
                  <a:schemeClr val="accent2">
                    <a:lumMod val="75000"/>
                  </a:schemeClr>
                </a:solidFill>
              </a:rPr>
              <a:t>Onlinesucht?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21</a:t>
            </a:fld>
            <a:endParaRPr lang="en-US"/>
          </a:p>
        </p:txBody>
      </p:sp>
    </p:spTree>
    <p:extLst>
      <p:ext uri="{BB962C8B-B14F-4D97-AF65-F5344CB8AC3E}">
        <p14:creationId xmlns:p14="http://schemas.microsoft.com/office/powerpoint/2010/main" val="4201178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a:xfrm>
            <a:off x="352425" y="914400"/>
            <a:ext cx="8439150" cy="5768502"/>
          </a:xfrm>
        </p:spPr>
        <p:txBody>
          <a:bodyPr/>
          <a:lstStyle/>
          <a:p>
            <a:r>
              <a:rPr lang="de-DE" dirty="0"/>
              <a:t>Informatik &amp; Politik / politische Einflußnahme</a:t>
            </a:r>
          </a:p>
          <a:p>
            <a:pPr lvl="1"/>
            <a:r>
              <a:rPr lang="de-DE" b="1" dirty="0">
                <a:solidFill>
                  <a:schemeClr val="accent2">
                    <a:lumMod val="75000"/>
                  </a:schemeClr>
                </a:solidFill>
              </a:rPr>
              <a:t>wieviel Ahnung haben Politiker von Technik? müssen sich daher Informatiker in Politik einmischen?</a:t>
            </a:r>
          </a:p>
          <a:p>
            <a:pPr lvl="1"/>
            <a:r>
              <a:rPr lang="de-DE" dirty="0"/>
              <a:t>Terrorismus &amp; Anti-Terrorismus</a:t>
            </a:r>
          </a:p>
          <a:p>
            <a:pPr lvl="1"/>
            <a:r>
              <a:rPr lang="de-DE" dirty="0"/>
              <a:t>„Facebook-Revolution“</a:t>
            </a:r>
          </a:p>
          <a:p>
            <a:pPr lvl="1"/>
            <a:r>
              <a:rPr lang="de-DE" b="1" dirty="0">
                <a:solidFill>
                  <a:srgbClr val="0033CC"/>
                </a:solidFill>
              </a:rPr>
              <a:t>Zensur- &amp; Anti-Zensurmaßnahmen</a:t>
            </a:r>
          </a:p>
          <a:p>
            <a:pPr lvl="1"/>
            <a:r>
              <a:rPr lang="de-DE" dirty="0"/>
              <a:t>„</a:t>
            </a:r>
            <a:r>
              <a:rPr lang="de-DE" dirty="0" err="1"/>
              <a:t>Cyberwar</a:t>
            </a:r>
            <a:r>
              <a:rPr lang="de-DE" dirty="0"/>
              <a:t>“</a:t>
            </a:r>
          </a:p>
          <a:p>
            <a:pPr lvl="1"/>
            <a:r>
              <a:rPr lang="de-DE" dirty="0"/>
              <a:t>e-</a:t>
            </a:r>
            <a:r>
              <a:rPr lang="de-DE" dirty="0" err="1"/>
              <a:t>Government</a:t>
            </a:r>
            <a:r>
              <a:rPr lang="de-DE" dirty="0"/>
              <a:t>, e-Democracy</a:t>
            </a:r>
          </a:p>
          <a:p>
            <a:pPr lvl="1"/>
            <a:r>
              <a:rPr lang="de-DE" dirty="0" err="1"/>
              <a:t>Adhocracy</a:t>
            </a:r>
            <a:r>
              <a:rPr lang="de-DE" dirty="0"/>
              <a:t> / Liquid Democracy</a:t>
            </a:r>
          </a:p>
          <a:p>
            <a:pPr lvl="1"/>
            <a:r>
              <a:rPr lang="de-DE" b="1" dirty="0">
                <a:solidFill>
                  <a:schemeClr val="accent2">
                    <a:lumMod val="75000"/>
                  </a:schemeClr>
                </a:solidFill>
              </a:rPr>
              <a:t>Piraten Partei / GI / </a:t>
            </a:r>
            <a:r>
              <a:rPr lang="de-DE" b="1" dirty="0" err="1">
                <a:solidFill>
                  <a:schemeClr val="accent2">
                    <a:lumMod val="75000"/>
                  </a:schemeClr>
                </a:solidFill>
              </a:rPr>
              <a:t>Bitkom</a:t>
            </a:r>
            <a:r>
              <a:rPr lang="de-DE" b="1" dirty="0">
                <a:solidFill>
                  <a:schemeClr val="accent2">
                    <a:lumMod val="75000"/>
                  </a:schemeClr>
                </a:solidFill>
              </a:rPr>
              <a:t> / CCC / </a:t>
            </a:r>
            <a:r>
              <a:rPr lang="de-DE" b="1" dirty="0" err="1">
                <a:solidFill>
                  <a:schemeClr val="accent2">
                    <a:lumMod val="75000"/>
                  </a:schemeClr>
                </a:solidFill>
              </a:rPr>
              <a:t>FoeBud</a:t>
            </a:r>
            <a:r>
              <a:rPr lang="de-DE" b="1" dirty="0">
                <a:solidFill>
                  <a:schemeClr val="accent2">
                    <a:lumMod val="75000"/>
                  </a:schemeClr>
                </a:solidFill>
              </a:rPr>
              <a:t> / </a:t>
            </a:r>
            <a:r>
              <a:rPr lang="de-DE" b="1" dirty="0" err="1">
                <a:solidFill>
                  <a:schemeClr val="accent2">
                    <a:lumMod val="75000"/>
                  </a:schemeClr>
                </a:solidFill>
              </a:rPr>
              <a:t>FifF</a:t>
            </a:r>
            <a:endParaRPr lang="de-DE" b="1" dirty="0">
              <a:solidFill>
                <a:schemeClr val="accent2">
                  <a:lumMod val="75000"/>
                </a:schemeClr>
              </a:solidFill>
            </a:endParaRPr>
          </a:p>
          <a:p>
            <a:pPr lvl="1"/>
            <a:r>
              <a:rPr lang="de-DE" dirty="0" err="1"/>
              <a:t>Wikileaks</a:t>
            </a:r>
            <a:r>
              <a:rPr lang="de-DE" dirty="0"/>
              <a:t>, Anonymous</a:t>
            </a:r>
          </a:p>
          <a:p>
            <a:pPr lvl="1"/>
            <a:r>
              <a:rPr lang="de-DE" dirty="0"/>
              <a:t>(</a:t>
            </a:r>
            <a:r>
              <a:rPr lang="de-DE" dirty="0" err="1"/>
              <a:t>Diebold</a:t>
            </a:r>
            <a:r>
              <a:rPr lang="de-DE" dirty="0"/>
              <a:t>-)Wahlmaschinen, Internet-Wahlen</a:t>
            </a:r>
          </a:p>
          <a:p>
            <a:pPr lvl="1"/>
            <a:r>
              <a:rPr lang="de-DE" dirty="0"/>
              <a:t>Verläßlichkeit von Informationen</a:t>
            </a:r>
          </a:p>
          <a:p>
            <a:pPr lvl="1"/>
            <a:r>
              <a:rPr lang="de-DE" dirty="0"/>
              <a:t>Einfluß auf Journalismus</a:t>
            </a:r>
          </a:p>
          <a:p>
            <a:pPr lvl="1"/>
            <a:r>
              <a:rPr lang="de-DE" dirty="0"/>
              <a:t>Machtkonzentration bei privaten IT-Firmen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22</a:t>
            </a:fld>
            <a:endParaRPr lang="en-US"/>
          </a:p>
        </p:txBody>
      </p:sp>
    </p:spTree>
    <p:extLst>
      <p:ext uri="{BB962C8B-B14F-4D97-AF65-F5344CB8AC3E}">
        <p14:creationId xmlns:p14="http://schemas.microsoft.com/office/powerpoint/2010/main" val="1375022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a:xfrm>
            <a:off x="352425" y="1371600"/>
            <a:ext cx="8439150" cy="5240622"/>
          </a:xfrm>
        </p:spPr>
        <p:txBody>
          <a:bodyPr/>
          <a:lstStyle/>
          <a:p>
            <a:r>
              <a:rPr lang="de-DE" dirty="0"/>
              <a:t>Informatik &amp; Kunst, Kultur</a:t>
            </a:r>
          </a:p>
          <a:p>
            <a:pPr lvl="1"/>
            <a:r>
              <a:rPr lang="de-DE" dirty="0"/>
              <a:t>Einfluß der Informatik auf die Kultur: positiv? negativ? unbedeutend?</a:t>
            </a:r>
          </a:p>
          <a:p>
            <a:pPr lvl="1"/>
            <a:r>
              <a:rPr lang="de-DE" b="1" dirty="0">
                <a:solidFill>
                  <a:srgbClr val="009900"/>
                </a:solidFill>
              </a:rPr>
              <a:t>Verdrängung traditioneller Kulturgüter: Bücher, Zeitschriften </a:t>
            </a:r>
            <a:r>
              <a:rPr lang="de-DE" b="1" dirty="0" err="1">
                <a:solidFill>
                  <a:srgbClr val="009900"/>
                </a:solidFill>
              </a:rPr>
              <a:t>etc</a:t>
            </a:r>
            <a:r>
              <a:rPr lang="de-DE" b="1" dirty="0">
                <a:solidFill>
                  <a:srgbClr val="009900"/>
                </a:solidFill>
              </a:rPr>
              <a:t>, ?</a:t>
            </a:r>
          </a:p>
          <a:p>
            <a:pPr lvl="1"/>
            <a:r>
              <a:rPr lang="de-DE" b="1" dirty="0">
                <a:solidFill>
                  <a:srgbClr val="009900"/>
                </a:solidFill>
              </a:rPr>
              <a:t>Informatiker = neue </a:t>
            </a:r>
            <a:r>
              <a:rPr lang="de-DE" b="1" dirty="0" err="1">
                <a:solidFill>
                  <a:srgbClr val="009900"/>
                </a:solidFill>
              </a:rPr>
              <a:t>Iconen</a:t>
            </a:r>
            <a:r>
              <a:rPr lang="de-DE" b="1" dirty="0">
                <a:solidFill>
                  <a:srgbClr val="009900"/>
                </a:solidFill>
              </a:rPr>
              <a:t> der Pop-Kultur (Beispiel: Steve Jobs)?</a:t>
            </a:r>
          </a:p>
          <a:p>
            <a:r>
              <a:rPr lang="de-DE" b="1" dirty="0">
                <a:solidFill>
                  <a:schemeClr val="accent2">
                    <a:lumMod val="75000"/>
                  </a:schemeClr>
                </a:solidFill>
              </a:rPr>
              <a:t>Urheberrecht</a:t>
            </a:r>
            <a:r>
              <a:rPr lang="de-DE" dirty="0"/>
              <a:t> / geistiger Eigentum</a:t>
            </a:r>
          </a:p>
          <a:p>
            <a:pPr lvl="1"/>
            <a:r>
              <a:rPr lang="de-DE" dirty="0"/>
              <a:t>(illegales) </a:t>
            </a:r>
            <a:r>
              <a:rPr lang="de-DE" dirty="0" err="1"/>
              <a:t>Filesharing</a:t>
            </a:r>
            <a:endParaRPr lang="de-DE" dirty="0"/>
          </a:p>
          <a:p>
            <a:pPr lvl="1"/>
            <a:r>
              <a:rPr lang="de-DE" dirty="0"/>
              <a:t>Kulturflatrate</a:t>
            </a:r>
          </a:p>
          <a:p>
            <a:pPr lvl="1"/>
            <a:r>
              <a:rPr lang="de-DE" dirty="0"/>
              <a:t>Internetsperren</a:t>
            </a:r>
          </a:p>
          <a:p>
            <a:pPr lvl="1"/>
            <a:r>
              <a:rPr lang="de-DE" dirty="0"/>
              <a:t>Anti-</a:t>
            </a:r>
            <a:r>
              <a:rPr lang="de-DE" dirty="0" err="1"/>
              <a:t>Counterfeiting</a:t>
            </a:r>
            <a:r>
              <a:rPr lang="de-DE" dirty="0"/>
              <a:t> Trade Agreement (ACTA)</a:t>
            </a:r>
          </a:p>
          <a:p>
            <a:pPr lvl="1"/>
            <a:r>
              <a:rPr lang="de-DE" dirty="0"/>
              <a:t>überkommen Regelung für Internet- / Informationszeitalter</a:t>
            </a:r>
          </a:p>
          <a:p>
            <a:pPr lvl="1"/>
            <a:r>
              <a:rPr lang="de-DE" b="1" dirty="0">
                <a:solidFill>
                  <a:schemeClr val="accent2">
                    <a:lumMod val="75000"/>
                  </a:schemeClr>
                </a:solidFill>
              </a:rPr>
              <a:t>Software Patente</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23</a:t>
            </a:fld>
            <a:endParaRPr lang="en-US"/>
          </a:p>
        </p:txBody>
      </p:sp>
    </p:spTree>
    <p:extLst>
      <p:ext uri="{BB962C8B-B14F-4D97-AF65-F5344CB8AC3E}">
        <p14:creationId xmlns:p14="http://schemas.microsoft.com/office/powerpoint/2010/main" val="4207706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a:xfrm>
            <a:off x="352425" y="860712"/>
            <a:ext cx="8439150" cy="5879899"/>
          </a:xfrm>
        </p:spPr>
        <p:txBody>
          <a:bodyPr>
            <a:normAutofit lnSpcReduction="10000"/>
          </a:bodyPr>
          <a:lstStyle/>
          <a:p>
            <a:r>
              <a:rPr lang="de-DE" dirty="0">
                <a:solidFill>
                  <a:srgbClr val="0033CC"/>
                </a:solidFill>
              </a:rPr>
              <a:t>Informatik &amp; Wirtschaft</a:t>
            </a:r>
          </a:p>
          <a:p>
            <a:pPr lvl="1"/>
            <a:r>
              <a:rPr lang="de-DE" dirty="0"/>
              <a:t>Einfluß der Informatik auf die Wirtschaft: positiv? negativ? unbedeutend?</a:t>
            </a:r>
          </a:p>
          <a:p>
            <a:pPr lvl="1"/>
            <a:r>
              <a:rPr lang="de-DE" b="1" dirty="0">
                <a:solidFill>
                  <a:srgbClr val="009900"/>
                </a:solidFill>
              </a:rPr>
              <a:t>Informatik = Jobkiller?</a:t>
            </a:r>
          </a:p>
          <a:p>
            <a:pPr lvl="1"/>
            <a:r>
              <a:rPr lang="de-DE" b="1" dirty="0">
                <a:solidFill>
                  <a:srgbClr val="009900"/>
                </a:solidFill>
              </a:rPr>
              <a:t>Informatik = </a:t>
            </a:r>
            <a:r>
              <a:rPr lang="de-DE" b="1" dirty="0" err="1">
                <a:solidFill>
                  <a:srgbClr val="009900"/>
                </a:solidFill>
              </a:rPr>
              <a:t>Jobmotor</a:t>
            </a:r>
            <a:r>
              <a:rPr lang="de-DE" b="1" dirty="0">
                <a:solidFill>
                  <a:srgbClr val="009900"/>
                </a:solidFill>
              </a:rPr>
              <a:t>?</a:t>
            </a:r>
          </a:p>
          <a:p>
            <a:pPr lvl="1"/>
            <a:r>
              <a:rPr lang="de-DE" b="1" dirty="0">
                <a:solidFill>
                  <a:srgbClr val="009900"/>
                </a:solidFill>
              </a:rPr>
              <a:t>Einfluß auf die Produktionsverhältnisse?</a:t>
            </a:r>
          </a:p>
          <a:p>
            <a:pPr lvl="1"/>
            <a:r>
              <a:rPr lang="de-DE" dirty="0"/>
              <a:t>neue Wirtschaftszweige und Wertschöpfungsketten?</a:t>
            </a:r>
          </a:p>
          <a:p>
            <a:pPr lvl="1"/>
            <a:r>
              <a:rPr lang="de-DE" dirty="0"/>
              <a:t>Chance für Deutschland?</a:t>
            </a:r>
          </a:p>
          <a:p>
            <a:pPr lvl="1"/>
            <a:r>
              <a:rPr lang="de-DE" dirty="0"/>
              <a:t>Outsourcing?</a:t>
            </a:r>
          </a:p>
          <a:p>
            <a:pPr lvl="1"/>
            <a:r>
              <a:rPr lang="de-DE" dirty="0"/>
              <a:t>rasante Entwicklungsgeschwindigkeit = </a:t>
            </a:r>
            <a:r>
              <a:rPr lang="de-DE" dirty="0" err="1"/>
              <a:t>Jobende</a:t>
            </a:r>
            <a:r>
              <a:rPr lang="de-DE" dirty="0"/>
              <a:t> mit 40?</a:t>
            </a:r>
          </a:p>
          <a:p>
            <a:pPr lvl="1"/>
            <a:r>
              <a:rPr lang="de-DE" dirty="0"/>
              <a:t>Wirtschaftsspionage</a:t>
            </a:r>
          </a:p>
          <a:p>
            <a:pPr lvl="1"/>
            <a:r>
              <a:rPr lang="de-DE" dirty="0"/>
              <a:t>Arbeitsbedingungen bei Hardware- /</a:t>
            </a:r>
            <a:r>
              <a:rPr lang="de-DE" dirty="0" err="1"/>
              <a:t>softwareproduzenten</a:t>
            </a:r>
            <a:endParaRPr lang="de-DE" dirty="0"/>
          </a:p>
          <a:p>
            <a:pPr lvl="1"/>
            <a:r>
              <a:rPr lang="de-DE" dirty="0"/>
              <a:t>Einfluß auf Umweltschutz</a:t>
            </a:r>
          </a:p>
          <a:p>
            <a:pPr lvl="1"/>
            <a:r>
              <a:rPr lang="de-DE" dirty="0"/>
              <a:t>Arbeitserleichterung?</a:t>
            </a:r>
          </a:p>
          <a:p>
            <a:pPr lvl="1"/>
            <a:r>
              <a:rPr lang="de-DE" dirty="0">
                <a:solidFill>
                  <a:srgbClr val="0033CC"/>
                </a:solidFill>
              </a:rPr>
              <a:t>Schnelligkeit der Datenverarbeitung</a:t>
            </a:r>
          </a:p>
          <a:p>
            <a:pPr lvl="1"/>
            <a:r>
              <a:rPr lang="de-DE" dirty="0">
                <a:solidFill>
                  <a:srgbClr val="0033CC"/>
                </a:solidFill>
              </a:rPr>
              <a:t>Big Data / Öl? / negative </a:t>
            </a:r>
            <a:r>
              <a:rPr lang="de-DE" dirty="0" err="1">
                <a:solidFill>
                  <a:srgbClr val="0033CC"/>
                </a:solidFill>
              </a:rPr>
              <a:t>Einflüße</a:t>
            </a:r>
            <a:r>
              <a:rPr lang="de-DE" dirty="0">
                <a:solidFill>
                  <a:srgbClr val="0033CC"/>
                </a:solidFill>
              </a:rPr>
              <a:t>?</a:t>
            </a:r>
          </a:p>
          <a:p>
            <a:pPr lvl="1"/>
            <a:r>
              <a:rPr lang="de-DE" dirty="0">
                <a:solidFill>
                  <a:srgbClr val="0033CC"/>
                </a:solidFill>
              </a:rPr>
              <a:t>Außendarstellung / </a:t>
            </a:r>
            <a:r>
              <a:rPr lang="de-DE" dirty="0" err="1">
                <a:solidFill>
                  <a:srgbClr val="0033CC"/>
                </a:solidFill>
              </a:rPr>
              <a:t>shit</a:t>
            </a:r>
            <a:r>
              <a:rPr lang="de-DE" dirty="0">
                <a:solidFill>
                  <a:srgbClr val="0033CC"/>
                </a:solidFill>
              </a:rPr>
              <a:t> </a:t>
            </a:r>
            <a:r>
              <a:rPr lang="de-DE" dirty="0" err="1">
                <a:solidFill>
                  <a:srgbClr val="0033CC"/>
                </a:solidFill>
              </a:rPr>
              <a:t>storms</a:t>
            </a:r>
            <a:endParaRPr lang="de-DE" dirty="0">
              <a:solidFill>
                <a:srgbClr val="0033CC"/>
              </a:solidFill>
            </a:endParaRPr>
          </a:p>
          <a:p>
            <a:pPr lvl="1"/>
            <a:endParaRPr lang="de-DE" dirty="0"/>
          </a:p>
          <a:p>
            <a:pPr lvl="1"/>
            <a:endParaRPr lang="de-DE" b="1" dirty="0">
              <a:solidFill>
                <a:srgbClr val="009900"/>
              </a:solidFill>
            </a:endParaRPr>
          </a:p>
        </p:txBody>
      </p:sp>
      <p:sp>
        <p:nvSpPr>
          <p:cNvPr id="4" name="Foliennummernplatzhalter 3"/>
          <p:cNvSpPr>
            <a:spLocks noGrp="1"/>
          </p:cNvSpPr>
          <p:nvPr>
            <p:ph type="sldNum" sz="quarter" idx="10"/>
          </p:nvPr>
        </p:nvSpPr>
        <p:spPr/>
        <p:txBody>
          <a:bodyPr/>
          <a:lstStyle/>
          <a:p>
            <a:fld id="{99EFB5D9-D76C-4118-8EB0-8B589541B4B8}" type="slidenum">
              <a:rPr lang="en-US" smtClean="0"/>
              <a:pPr/>
              <a:t>24</a:t>
            </a:fld>
            <a:endParaRPr lang="en-US"/>
          </a:p>
        </p:txBody>
      </p:sp>
    </p:spTree>
    <p:extLst>
      <p:ext uri="{BB962C8B-B14F-4D97-AF65-F5344CB8AC3E}">
        <p14:creationId xmlns:p14="http://schemas.microsoft.com/office/powerpoint/2010/main" val="4092803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b="1" dirty="0">
                <a:solidFill>
                  <a:schemeClr val="accent2">
                    <a:lumMod val="75000"/>
                  </a:schemeClr>
                </a:solidFill>
              </a:rPr>
              <a:t>Informatik &amp; Datenschutz</a:t>
            </a:r>
          </a:p>
          <a:p>
            <a:pPr lvl="1"/>
            <a:r>
              <a:rPr lang="de-DE" b="1" dirty="0">
                <a:solidFill>
                  <a:schemeClr val="accent2">
                    <a:lumMod val="75000"/>
                  </a:schemeClr>
                </a:solidFill>
              </a:rPr>
              <a:t>Informatik = Förderer des „gläsernen Menschen“?</a:t>
            </a:r>
          </a:p>
          <a:p>
            <a:pPr lvl="1"/>
            <a:r>
              <a:rPr lang="de-DE" b="1" dirty="0">
                <a:solidFill>
                  <a:schemeClr val="accent2">
                    <a:lumMod val="75000"/>
                  </a:schemeClr>
                </a:solidFill>
              </a:rPr>
              <a:t>Datenschutz: Datenschutzmodelle, Techniken, Gesetze</a:t>
            </a:r>
          </a:p>
          <a:p>
            <a:pPr lvl="1"/>
            <a:r>
              <a:rPr lang="de-DE" b="1" dirty="0">
                <a:solidFill>
                  <a:schemeClr val="accent2">
                    <a:lumMod val="75000"/>
                  </a:schemeClr>
                </a:solidFill>
              </a:rPr>
              <a:t>Nutzen von Datenschutz?</a:t>
            </a:r>
          </a:p>
          <a:p>
            <a:pPr lvl="2"/>
            <a:r>
              <a:rPr lang="de-DE" b="1" dirty="0">
                <a:solidFill>
                  <a:schemeClr val="accent2">
                    <a:lumMod val="75000"/>
                  </a:schemeClr>
                </a:solidFill>
              </a:rPr>
              <a:t>negativer </a:t>
            </a:r>
            <a:r>
              <a:rPr lang="de-DE" b="1" dirty="0" err="1">
                <a:solidFill>
                  <a:schemeClr val="accent2">
                    <a:lumMod val="75000"/>
                  </a:schemeClr>
                </a:solidFill>
              </a:rPr>
              <a:t>Einfluß</a:t>
            </a:r>
            <a:r>
              <a:rPr lang="de-DE" b="1" dirty="0">
                <a:solidFill>
                  <a:schemeClr val="accent2">
                    <a:lumMod val="75000"/>
                  </a:schemeClr>
                </a:solidFill>
              </a:rPr>
              <a:t> von Datenschutz</a:t>
            </a:r>
          </a:p>
          <a:p>
            <a:pPr lvl="1"/>
            <a:r>
              <a:rPr lang="de-DE" b="1" dirty="0">
                <a:solidFill>
                  <a:schemeClr val="accent2">
                    <a:lumMod val="75000"/>
                  </a:schemeClr>
                </a:solidFill>
              </a:rPr>
              <a:t>Datenschutz = Täterschutz?</a:t>
            </a:r>
          </a:p>
          <a:p>
            <a:pPr lvl="1"/>
            <a:r>
              <a:rPr lang="de-DE" b="1" dirty="0">
                <a:solidFill>
                  <a:schemeClr val="accent2">
                    <a:lumMod val="75000"/>
                  </a:schemeClr>
                </a:solidFill>
              </a:rPr>
              <a:t>Datenschutz = Innovationshemmnis?</a:t>
            </a:r>
          </a:p>
          <a:p>
            <a:pPr lvl="1"/>
            <a:r>
              <a:rPr lang="de-DE" b="1" dirty="0">
                <a:solidFill>
                  <a:schemeClr val="accent2">
                    <a:lumMod val="75000"/>
                  </a:schemeClr>
                </a:solidFill>
              </a:rPr>
              <a:t>Datenschutzprobleme: Mobiltelefone, soziale Netze, Web 2.0</a:t>
            </a:r>
          </a:p>
          <a:p>
            <a:pPr lvl="1"/>
            <a:r>
              <a:rPr lang="de-DE" b="1" dirty="0">
                <a:solidFill>
                  <a:schemeClr val="accent2">
                    <a:lumMod val="75000"/>
                  </a:schemeClr>
                </a:solidFill>
              </a:rPr>
              <a:t>Datenschutz: Fluch oder Segen?</a:t>
            </a:r>
          </a:p>
          <a:p>
            <a:pPr lvl="1"/>
            <a:r>
              <a:rPr lang="de-DE" b="1" dirty="0">
                <a:solidFill>
                  <a:schemeClr val="accent2">
                    <a:lumMod val="75000"/>
                  </a:schemeClr>
                </a:solidFill>
              </a:rPr>
              <a:t>staatliche Überwachung</a:t>
            </a:r>
          </a:p>
          <a:p>
            <a:pPr lvl="1"/>
            <a:r>
              <a:rPr lang="de-DE" b="1" dirty="0">
                <a:solidFill>
                  <a:schemeClr val="accent2">
                    <a:lumMod val="75000"/>
                  </a:schemeClr>
                </a:solidFill>
              </a:rPr>
              <a:t>Grenzen von Kryptographie</a:t>
            </a:r>
          </a:p>
          <a:p>
            <a:pPr lvl="1"/>
            <a:r>
              <a:rPr lang="de-DE" b="1" dirty="0">
                <a:solidFill>
                  <a:schemeClr val="accent2">
                    <a:lumMod val="75000"/>
                  </a:schemeClr>
                </a:solidFill>
              </a:rPr>
              <a:t>Verbergen der eigen Identität</a:t>
            </a:r>
          </a:p>
          <a:p>
            <a:pPr lvl="1"/>
            <a:r>
              <a:rPr lang="de-DE" b="1" dirty="0">
                <a:solidFill>
                  <a:schemeClr val="accent2">
                    <a:lumMod val="75000"/>
                  </a:schemeClr>
                </a:solidFill>
              </a:rPr>
              <a:t>Anonymität im Internet</a:t>
            </a:r>
          </a:p>
          <a:p>
            <a:pPr lvl="2"/>
            <a:r>
              <a:rPr lang="de-DE" b="1" dirty="0">
                <a:solidFill>
                  <a:schemeClr val="accent2">
                    <a:lumMod val="75000"/>
                  </a:schemeClr>
                </a:solidFill>
              </a:rPr>
              <a:t>Beeinflussung von Menschen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25</a:t>
            </a:fld>
            <a:endParaRPr lang="en-US"/>
          </a:p>
        </p:txBody>
      </p:sp>
    </p:spTree>
    <p:extLst>
      <p:ext uri="{BB962C8B-B14F-4D97-AF65-F5344CB8AC3E}">
        <p14:creationId xmlns:p14="http://schemas.microsoft.com/office/powerpoint/2010/main" val="3559106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a:xfrm>
            <a:off x="352425" y="921834"/>
            <a:ext cx="8439150" cy="5768898"/>
          </a:xfrm>
        </p:spPr>
        <p:txBody>
          <a:bodyPr>
            <a:normAutofit fontScale="92500" lnSpcReduction="10000"/>
          </a:bodyPr>
          <a:lstStyle/>
          <a:p>
            <a:r>
              <a:rPr lang="de-DE" dirty="0"/>
              <a:t>Informatik &amp; Recht / Rechtssicherheit / Verbrechen</a:t>
            </a:r>
          </a:p>
          <a:p>
            <a:pPr lvl="1"/>
            <a:r>
              <a:rPr lang="de-DE" b="1" dirty="0">
                <a:solidFill>
                  <a:schemeClr val="accent2">
                    <a:lumMod val="75000"/>
                  </a:schemeClr>
                </a:solidFill>
              </a:rPr>
              <a:t>„rechtsfreie Räume“? was ist das? gibt es das? positiv? negativ?</a:t>
            </a:r>
          </a:p>
          <a:p>
            <a:pPr lvl="1"/>
            <a:r>
              <a:rPr lang="de-DE" dirty="0"/>
              <a:t>Internet = „öffentlicher Raum“?</a:t>
            </a:r>
          </a:p>
          <a:p>
            <a:pPr lvl="1"/>
            <a:r>
              <a:rPr lang="de-DE" b="1" dirty="0">
                <a:solidFill>
                  <a:schemeClr val="accent2">
                    <a:lumMod val="75000"/>
                  </a:schemeClr>
                </a:solidFill>
              </a:rPr>
              <a:t>Hacking</a:t>
            </a:r>
            <a:r>
              <a:rPr lang="de-DE" dirty="0"/>
              <a:t>, Phishing</a:t>
            </a:r>
          </a:p>
          <a:p>
            <a:pPr lvl="1"/>
            <a:r>
              <a:rPr lang="de-DE" dirty="0"/>
              <a:t>Viren, Würmer, Trojaner</a:t>
            </a:r>
          </a:p>
          <a:p>
            <a:pPr lvl="1"/>
            <a:r>
              <a:rPr lang="de-DE" dirty="0"/>
              <a:t>digitale Forensik</a:t>
            </a:r>
          </a:p>
          <a:p>
            <a:pPr lvl="1"/>
            <a:r>
              <a:rPr lang="de-DE" dirty="0"/>
              <a:t>Vorratsdatenspeicherung</a:t>
            </a:r>
          </a:p>
          <a:p>
            <a:pPr lvl="1"/>
            <a:r>
              <a:rPr lang="de-DE" dirty="0"/>
              <a:t>Web-Sperren</a:t>
            </a:r>
          </a:p>
          <a:p>
            <a:pPr lvl="1"/>
            <a:r>
              <a:rPr lang="de-DE" dirty="0"/>
              <a:t>Telekommunikationsüberwachung</a:t>
            </a:r>
          </a:p>
          <a:p>
            <a:pPr lvl="1"/>
            <a:r>
              <a:rPr lang="de-DE" dirty="0"/>
              <a:t>Datenschutz</a:t>
            </a:r>
          </a:p>
          <a:p>
            <a:pPr lvl="1"/>
            <a:r>
              <a:rPr lang="de-DE" dirty="0"/>
              <a:t>Biometrie</a:t>
            </a:r>
          </a:p>
          <a:p>
            <a:pPr lvl="1"/>
            <a:r>
              <a:rPr lang="de-DE" dirty="0"/>
              <a:t>Bundestrojaner</a:t>
            </a:r>
          </a:p>
          <a:p>
            <a:pPr lvl="1"/>
            <a:r>
              <a:rPr lang="de-DE" dirty="0"/>
              <a:t>De-Mail</a:t>
            </a:r>
          </a:p>
          <a:p>
            <a:pPr lvl="1"/>
            <a:r>
              <a:rPr lang="de-DE" dirty="0"/>
              <a:t>neuer Personalausweis / Reisepaß</a:t>
            </a:r>
          </a:p>
          <a:p>
            <a:pPr lvl="1"/>
            <a:r>
              <a:rPr lang="en-GB" dirty="0"/>
              <a:t>Social engineering</a:t>
            </a:r>
          </a:p>
          <a:p>
            <a:pPr lvl="1"/>
            <a:r>
              <a:rPr lang="de-DE" b="1" dirty="0">
                <a:solidFill>
                  <a:schemeClr val="accent2">
                    <a:lumMod val="75000"/>
                  </a:schemeClr>
                </a:solidFill>
              </a:rPr>
              <a:t>„Hackerparagraph“</a:t>
            </a:r>
          </a:p>
          <a:p>
            <a:pPr lvl="1"/>
            <a:r>
              <a:rPr lang="de-DE" dirty="0"/>
              <a:t>INDECT-Projekt</a:t>
            </a:r>
          </a:p>
          <a:p>
            <a:pPr lvl="1"/>
            <a:endParaRPr lang="de-DE" dirty="0"/>
          </a:p>
          <a:p>
            <a:pPr lvl="1"/>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26</a:t>
            </a:fld>
            <a:endParaRPr lang="en-US"/>
          </a:p>
        </p:txBody>
      </p:sp>
    </p:spTree>
    <p:extLst>
      <p:ext uri="{BB962C8B-B14F-4D97-AF65-F5344CB8AC3E}">
        <p14:creationId xmlns:p14="http://schemas.microsoft.com/office/powerpoint/2010/main" val="4123201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Fehler</a:t>
            </a:r>
          </a:p>
          <a:p>
            <a:pPr lvl="1"/>
            <a:r>
              <a:rPr lang="de-DE" dirty="0"/>
              <a:t>Fehler in der Informatik / in Informationssystemen</a:t>
            </a:r>
          </a:p>
          <a:p>
            <a:pPr lvl="1"/>
            <a:r>
              <a:rPr lang="de-DE" dirty="0"/>
              <a:t>Prinzipielle Fehlerhaftigkeit; Modellierung</a:t>
            </a:r>
          </a:p>
          <a:p>
            <a:pPr lvl="1"/>
            <a:r>
              <a:rPr lang="de-DE" dirty="0"/>
              <a:t>Fehlertoleranz</a:t>
            </a:r>
          </a:p>
          <a:p>
            <a:pPr lvl="1"/>
            <a:r>
              <a:rPr lang="de-DE" dirty="0"/>
              <a:t>Verletzlichkeit / Abhängigkeit der Gesellschaft</a:t>
            </a:r>
          </a:p>
          <a:p>
            <a:pPr lvl="1"/>
            <a:r>
              <a:rPr lang="de-DE" dirty="0"/>
              <a:t>Hardware- / Softwarefehler</a:t>
            </a:r>
          </a:p>
          <a:p>
            <a:pPr lvl="1"/>
            <a:r>
              <a:rPr lang="de-DE" dirty="0"/>
              <a:t>Fehlerarten</a:t>
            </a:r>
          </a:p>
          <a:p>
            <a:pPr lvl="1"/>
            <a:r>
              <a:rPr lang="de-DE" dirty="0"/>
              <a:t>Verantwortung für Fehler</a:t>
            </a:r>
          </a:p>
          <a:p>
            <a:pPr lvl="1"/>
            <a:r>
              <a:rPr lang="de-DE" dirty="0"/>
              <a:t>Risikomanagement</a:t>
            </a:r>
          </a:p>
          <a:p>
            <a:pPr lvl="1"/>
            <a:r>
              <a:rPr lang="de-DE" dirty="0" err="1"/>
              <a:t>Business</a:t>
            </a:r>
            <a:r>
              <a:rPr lang="de-DE" dirty="0"/>
              <a:t> </a:t>
            </a:r>
            <a:r>
              <a:rPr lang="de-DE" dirty="0" err="1"/>
              <a:t>continuity</a:t>
            </a:r>
            <a:r>
              <a:rPr lang="de-DE" dirty="0"/>
              <a:t>, </a:t>
            </a:r>
            <a:r>
              <a:rPr lang="de-DE" dirty="0" err="1"/>
              <a:t>desaster</a:t>
            </a:r>
            <a:r>
              <a:rPr lang="de-DE" dirty="0"/>
              <a:t> </a:t>
            </a:r>
            <a:r>
              <a:rPr lang="de-DE" dirty="0" err="1"/>
              <a:t>recovery</a:t>
            </a:r>
            <a:endParaRPr lang="de-DE" dirty="0"/>
          </a:p>
          <a:p>
            <a:pPr lvl="1"/>
            <a:r>
              <a:rPr lang="de-DE" dirty="0"/>
              <a:t>Einfluß Energieversorgung &lt; -- &gt; Informatik</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27</a:t>
            </a:fld>
            <a:endParaRPr lang="en-US"/>
          </a:p>
        </p:txBody>
      </p:sp>
    </p:spTree>
    <p:extLst>
      <p:ext uri="{BB962C8B-B14F-4D97-AF65-F5344CB8AC3E}">
        <p14:creationId xmlns:p14="http://schemas.microsoft.com/office/powerpoint/2010/main" val="2246688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Frauen</a:t>
            </a:r>
          </a:p>
          <a:p>
            <a:pPr lvl="1"/>
            <a:r>
              <a:rPr lang="de-DE" dirty="0"/>
              <a:t>Informatik(er) = abschreckend für Frauen?</a:t>
            </a:r>
          </a:p>
          <a:p>
            <a:pPr lvl="1"/>
            <a:r>
              <a:rPr lang="de-DE" dirty="0"/>
              <a:t>Informatik = Bastelspaß für große Jungs?</a:t>
            </a:r>
          </a:p>
          <a:p>
            <a:pPr lvl="1"/>
            <a:r>
              <a:rPr lang="de-DE" dirty="0"/>
              <a:t>Frauenquote?</a:t>
            </a:r>
          </a:p>
          <a:p>
            <a:pPr lvl="1"/>
            <a:r>
              <a:rPr lang="de-DE" dirty="0"/>
              <a:t>getrenntgeschlechtliche Ausbildung?</a:t>
            </a:r>
          </a:p>
          <a:p>
            <a:pPr lvl="1"/>
            <a:r>
              <a:rPr lang="de-DE" dirty="0"/>
              <a:t>Änderungen in Schule, Kindergarten? </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28</a:t>
            </a:fld>
            <a:endParaRPr lang="en-US"/>
          </a:p>
        </p:txBody>
      </p:sp>
    </p:spTree>
    <p:extLst>
      <p:ext uri="{BB962C8B-B14F-4D97-AF65-F5344CB8AC3E}">
        <p14:creationId xmlns:p14="http://schemas.microsoft.com/office/powerpoint/2010/main" val="1087517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Entwicklungsländer</a:t>
            </a:r>
          </a:p>
          <a:p>
            <a:pPr lvl="1"/>
            <a:r>
              <a:rPr lang="de-DE" dirty="0"/>
              <a:t>spezifische Probleme / Situation</a:t>
            </a:r>
          </a:p>
          <a:p>
            <a:pPr lvl="1"/>
            <a:r>
              <a:rPr lang="de-DE" dirty="0" err="1"/>
              <a:t>One</a:t>
            </a:r>
            <a:r>
              <a:rPr lang="de-DE" dirty="0"/>
              <a:t> Laptop per Child</a:t>
            </a:r>
          </a:p>
          <a:p>
            <a:pPr lvl="1"/>
            <a:r>
              <a:rPr lang="de-DE" dirty="0"/>
              <a:t>Lizenzkosten</a:t>
            </a:r>
          </a:p>
          <a:p>
            <a:pPr lvl="1"/>
            <a:r>
              <a:rPr lang="de-DE" dirty="0"/>
              <a:t>Hardwareanforderungen</a:t>
            </a:r>
          </a:p>
          <a:p>
            <a:pPr lvl="1"/>
            <a:r>
              <a:rPr lang="en-US" b="1" dirty="0">
                <a:solidFill>
                  <a:srgbClr val="009900"/>
                </a:solidFill>
              </a:rPr>
              <a:t>„digital divide“</a:t>
            </a:r>
          </a:p>
        </p:txBody>
      </p:sp>
      <p:sp>
        <p:nvSpPr>
          <p:cNvPr id="4" name="Foliennummernplatzhalter 3"/>
          <p:cNvSpPr>
            <a:spLocks noGrp="1"/>
          </p:cNvSpPr>
          <p:nvPr>
            <p:ph type="sldNum" sz="quarter" idx="10"/>
          </p:nvPr>
        </p:nvSpPr>
        <p:spPr/>
        <p:txBody>
          <a:bodyPr/>
          <a:lstStyle/>
          <a:p>
            <a:fld id="{99EFB5D9-D76C-4118-8EB0-8B589541B4B8}" type="slidenum">
              <a:rPr lang="en-US" smtClean="0"/>
              <a:pPr/>
              <a:t>29</a:t>
            </a:fld>
            <a:endParaRPr lang="en-US"/>
          </a:p>
        </p:txBody>
      </p:sp>
    </p:spTree>
    <p:extLst>
      <p:ext uri="{BB962C8B-B14F-4D97-AF65-F5344CB8AC3E}">
        <p14:creationId xmlns:p14="http://schemas.microsoft.com/office/powerpoint/2010/main" val="418830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 der Lehrveranstaltung (aus Sicht der Studierenden)</a:t>
            </a:r>
          </a:p>
        </p:txBody>
      </p:sp>
      <p:sp>
        <p:nvSpPr>
          <p:cNvPr id="3" name="Inhaltsplatzhalter 2"/>
          <p:cNvSpPr>
            <a:spLocks noGrp="1"/>
          </p:cNvSpPr>
          <p:nvPr>
            <p:ph idx="1"/>
          </p:nvPr>
        </p:nvSpPr>
        <p:spPr/>
        <p:txBody>
          <a:bodyPr/>
          <a:lstStyle/>
          <a:p>
            <a:r>
              <a:rPr lang="de-DE" dirty="0"/>
              <a:t>nützlicher Erkenntnisgewinn</a:t>
            </a:r>
          </a:p>
          <a:p>
            <a:r>
              <a:rPr lang="de-DE" dirty="0"/>
              <a:t>nette Diskussionen</a:t>
            </a:r>
          </a:p>
          <a:p>
            <a:endParaRPr lang="de-DE" dirty="0"/>
          </a:p>
          <a:p>
            <a:r>
              <a:rPr lang="de-DE" dirty="0"/>
              <a:t>Abrechenbar mit Note im Rahmen der Fachprüfung</a:t>
            </a:r>
          </a:p>
          <a:p>
            <a:endParaRPr lang="de-DE" dirty="0"/>
          </a:p>
          <a:p>
            <a:r>
              <a:rPr lang="de-DE" dirty="0"/>
              <a:t>Abrechenbar mit Schein</a:t>
            </a:r>
          </a:p>
          <a:p>
            <a:pPr lvl="1"/>
            <a:r>
              <a:rPr lang="de-DE" dirty="0"/>
              <a:t>erfordert aktive Teilnahme des Studierenden an der LV</a:t>
            </a:r>
          </a:p>
        </p:txBody>
      </p:sp>
      <p:sp>
        <p:nvSpPr>
          <p:cNvPr id="4" name="Foliennummernplatzhalter 3"/>
          <p:cNvSpPr>
            <a:spLocks noGrp="1"/>
          </p:cNvSpPr>
          <p:nvPr>
            <p:ph type="sldNum" sz="quarter" idx="10"/>
          </p:nvPr>
        </p:nvSpPr>
        <p:spPr/>
        <p:txBody>
          <a:bodyPr/>
          <a:lstStyle/>
          <a:p>
            <a:fld id="{99EFB5D9-D76C-4118-8EB0-8B589541B4B8}" type="slidenum">
              <a:rPr lang="en-US" smtClean="0"/>
              <a:pPr/>
              <a:t>3</a:t>
            </a:fld>
            <a:endParaRPr lang="en-US"/>
          </a:p>
        </p:txBody>
      </p:sp>
    </p:spTree>
    <p:extLst>
      <p:ext uri="{BB962C8B-B14F-4D97-AF65-F5344CB8AC3E}">
        <p14:creationId xmlns:p14="http://schemas.microsoft.com/office/powerpoint/2010/main" val="190918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solidFill>
                  <a:srgbClr val="0033CC"/>
                </a:solidFill>
              </a:rPr>
              <a:t>Informatik &amp; Bildung</a:t>
            </a:r>
          </a:p>
          <a:p>
            <a:pPr lvl="1"/>
            <a:r>
              <a:rPr lang="de-DE" dirty="0"/>
              <a:t>Informatikausbildung in der Schule? im Kindergarten?</a:t>
            </a:r>
          </a:p>
          <a:p>
            <a:pPr lvl="1"/>
            <a:r>
              <a:rPr lang="de-DE" dirty="0"/>
              <a:t>Wahlfach? Pflichtfach? Umfang? Lehrinhalte?</a:t>
            </a:r>
          </a:p>
          <a:p>
            <a:pPr lvl="1"/>
            <a:r>
              <a:rPr lang="de-DE" dirty="0"/>
              <a:t>Computer &amp; Kinder: ab welchem Alter? Nutzungsumfang?</a:t>
            </a:r>
          </a:p>
          <a:p>
            <a:pPr lvl="1"/>
            <a:r>
              <a:rPr lang="de-DE" dirty="0"/>
              <a:t>e-Learning</a:t>
            </a:r>
          </a:p>
          <a:p>
            <a:pPr lvl="1"/>
            <a:r>
              <a:rPr lang="de-DE" dirty="0"/>
              <a:t>mehr / bessere Bildungsangebote?</a:t>
            </a:r>
          </a:p>
          <a:p>
            <a:pPr lvl="1"/>
            <a:r>
              <a:rPr lang="de-DE" dirty="0"/>
              <a:t>Medienbildung / Medienkompetenz?</a:t>
            </a:r>
          </a:p>
          <a:p>
            <a:pPr lvl="1"/>
            <a:r>
              <a:rPr lang="de-DE" dirty="0"/>
              <a:t>klassische Bildung vs. Selbstbildung (Wikipedia)</a:t>
            </a:r>
          </a:p>
          <a:p>
            <a:pPr lvl="1"/>
            <a:r>
              <a:rPr lang="de-DE" dirty="0"/>
              <a:t>Verläßlichkeit von Informationen</a:t>
            </a:r>
          </a:p>
          <a:p>
            <a:pPr lvl="1"/>
            <a:r>
              <a:rPr lang="de-DE" dirty="0"/>
              <a:t>Widerspruch: vorhandenes Wissen </a:t>
            </a:r>
            <a:r>
              <a:rPr lang="de-DE" dirty="0">
                <a:sym typeface="Wingdings" panose="05000000000000000000" pitchFamily="2" charset="2"/>
              </a:rPr>
              <a:t> faktisches/abrufbares Wissen: Verdummung? </a:t>
            </a: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30</a:t>
            </a:fld>
            <a:endParaRPr lang="en-US"/>
          </a:p>
        </p:txBody>
      </p:sp>
    </p:spTree>
    <p:extLst>
      <p:ext uri="{BB962C8B-B14F-4D97-AF65-F5344CB8AC3E}">
        <p14:creationId xmlns:p14="http://schemas.microsoft.com/office/powerpoint/2010/main" val="3993521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a:t>
            </a:r>
            <a:r>
              <a:rPr lang="de-DE" dirty="0" err="1">
                <a:solidFill>
                  <a:srgbClr val="0033CC"/>
                </a:solidFill>
              </a:rPr>
              <a:t>always</a:t>
            </a:r>
            <a:r>
              <a:rPr lang="de-DE" dirty="0">
                <a:solidFill>
                  <a:srgbClr val="0033CC"/>
                </a:solidFill>
              </a:rPr>
              <a:t> Online“</a:t>
            </a:r>
          </a:p>
          <a:p>
            <a:pPr lvl="1"/>
            <a:r>
              <a:rPr lang="de-DE" dirty="0">
                <a:solidFill>
                  <a:srgbClr val="0033CC"/>
                </a:solidFill>
              </a:rPr>
              <a:t>Einfluß auf Arbeitswelt </a:t>
            </a:r>
            <a:r>
              <a:rPr lang="de-DE" dirty="0">
                <a:solidFill>
                  <a:srgbClr val="0033CC"/>
                </a:solidFill>
                <a:sym typeface="Wingdings" pitchFamily="2" charset="2"/>
              </a:rPr>
              <a:t></a:t>
            </a:r>
            <a:r>
              <a:rPr lang="de-DE" dirty="0">
                <a:solidFill>
                  <a:srgbClr val="0033CC"/>
                </a:solidFill>
              </a:rPr>
              <a:t> Freizeit</a:t>
            </a:r>
          </a:p>
          <a:p>
            <a:pPr lvl="1"/>
            <a:r>
              <a:rPr lang="de-DE" dirty="0">
                <a:solidFill>
                  <a:srgbClr val="0033CC"/>
                </a:solidFill>
              </a:rPr>
              <a:t>medizinischer Einfluß (drahtlos Kommunikation, Psyche)</a:t>
            </a:r>
          </a:p>
          <a:p>
            <a:pPr lvl="1"/>
            <a:r>
              <a:rPr lang="de-DE" dirty="0">
                <a:solidFill>
                  <a:srgbClr val="0033CC"/>
                </a:solidFill>
              </a:rPr>
              <a:t>wie hat sich Kommunikation geändert?</a:t>
            </a:r>
          </a:p>
          <a:p>
            <a:pPr lvl="1"/>
            <a:r>
              <a:rPr lang="de-DE" dirty="0">
                <a:solidFill>
                  <a:srgbClr val="0033CC"/>
                </a:solidFill>
              </a:rPr>
              <a:t>neue Kommunikationsformen?</a:t>
            </a:r>
          </a:p>
          <a:p>
            <a:pPr lvl="1"/>
            <a:endParaRPr lang="de-DE" dirty="0">
              <a:solidFill>
                <a:srgbClr val="0033CC"/>
              </a:solidFill>
            </a:endParaRPr>
          </a:p>
          <a:p>
            <a:r>
              <a:rPr lang="de-DE" dirty="0">
                <a:solidFill>
                  <a:srgbClr val="0033CC"/>
                </a:solidFill>
              </a:rPr>
              <a:t>Ubiquitäre / eingebettet /</a:t>
            </a:r>
            <a:r>
              <a:rPr lang="de-DE" dirty="0" err="1">
                <a:solidFill>
                  <a:srgbClr val="0033CC"/>
                </a:solidFill>
              </a:rPr>
              <a:t>Cyper</a:t>
            </a:r>
            <a:r>
              <a:rPr lang="de-DE" dirty="0">
                <a:solidFill>
                  <a:srgbClr val="0033CC"/>
                </a:solidFill>
              </a:rPr>
              <a:t>-</a:t>
            </a:r>
            <a:r>
              <a:rPr lang="de-DE" dirty="0" err="1">
                <a:solidFill>
                  <a:srgbClr val="0033CC"/>
                </a:solidFill>
              </a:rPr>
              <a:t>physical</a:t>
            </a:r>
            <a:r>
              <a:rPr lang="de-DE" dirty="0">
                <a:solidFill>
                  <a:srgbClr val="0033CC"/>
                </a:solidFill>
              </a:rPr>
              <a:t>-Systems / Internet </a:t>
            </a:r>
            <a:r>
              <a:rPr lang="de-DE" dirty="0" err="1">
                <a:solidFill>
                  <a:srgbClr val="0033CC"/>
                </a:solidFill>
              </a:rPr>
              <a:t>of</a:t>
            </a:r>
            <a:r>
              <a:rPr lang="de-DE" dirty="0">
                <a:solidFill>
                  <a:srgbClr val="0033CC"/>
                </a:solidFill>
              </a:rPr>
              <a:t> Things</a:t>
            </a:r>
          </a:p>
          <a:p>
            <a:pPr lvl="1"/>
            <a:r>
              <a:rPr lang="de-DE" dirty="0">
                <a:solidFill>
                  <a:srgbClr val="0033CC"/>
                </a:solidFill>
              </a:rPr>
              <a:t>Fluch oder Segen?</a:t>
            </a:r>
          </a:p>
          <a:p>
            <a:pPr lvl="1"/>
            <a:r>
              <a:rPr lang="de-DE" dirty="0">
                <a:solidFill>
                  <a:srgbClr val="0033CC"/>
                </a:solidFill>
              </a:rPr>
              <a:t>Risiken, Chancen?</a:t>
            </a:r>
          </a:p>
          <a:p>
            <a:pPr lvl="1"/>
            <a:r>
              <a:rPr lang="de-DE" dirty="0">
                <a:solidFill>
                  <a:srgbClr val="0033CC"/>
                </a:solidFill>
              </a:rPr>
              <a:t>Akzeptanz?</a:t>
            </a:r>
          </a:p>
          <a:p>
            <a:pPr lvl="1"/>
            <a:r>
              <a:rPr lang="de-DE" dirty="0">
                <a:solidFill>
                  <a:srgbClr val="0033CC"/>
                </a:solidFill>
              </a:rPr>
              <a:t>Grenzen</a:t>
            </a:r>
          </a:p>
          <a:p>
            <a:pPr lvl="1"/>
            <a:endParaRPr lang="de-DE" dirty="0">
              <a:solidFill>
                <a:srgbClr val="0033CC"/>
              </a:solidFill>
            </a:endParaRPr>
          </a:p>
          <a:p>
            <a:pPr lvl="1"/>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31</a:t>
            </a:fld>
            <a:endParaRPr lang="en-US"/>
          </a:p>
        </p:txBody>
      </p:sp>
    </p:spTree>
    <p:extLst>
      <p:ext uri="{BB962C8B-B14F-4D97-AF65-F5344CB8AC3E}">
        <p14:creationId xmlns:p14="http://schemas.microsoft.com/office/powerpoint/2010/main" val="613535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Bild / Wahrnehmung der Informatik in der Gesellschaft</a:t>
            </a:r>
          </a:p>
          <a:p>
            <a:pPr lvl="1"/>
            <a:r>
              <a:rPr lang="de-DE" dirty="0"/>
              <a:t>Verständnis von / über Informatik</a:t>
            </a:r>
          </a:p>
          <a:p>
            <a:pPr lvl="1"/>
            <a:r>
              <a:rPr lang="de-DE" dirty="0"/>
              <a:t>Rolle der Informatik</a:t>
            </a:r>
          </a:p>
          <a:p>
            <a:pPr lvl="1"/>
            <a:r>
              <a:rPr lang="de-DE" dirty="0"/>
              <a:t>geistige Barrieren</a:t>
            </a:r>
          </a:p>
          <a:p>
            <a:pPr lvl="1"/>
            <a:r>
              <a:rPr lang="de-DE" dirty="0"/>
              <a:t>Abwehrhaltung gegenüber neuer Technik</a:t>
            </a:r>
          </a:p>
          <a:p>
            <a:pPr lvl="1"/>
            <a:r>
              <a:rPr lang="de-DE" dirty="0"/>
              <a:t>digital natives vs. digital </a:t>
            </a:r>
            <a:r>
              <a:rPr lang="de-DE" dirty="0" err="1"/>
              <a:t>emigrants</a:t>
            </a:r>
            <a:endParaRPr lang="de-DE" dirty="0"/>
          </a:p>
          <a:p>
            <a:pPr lvl="1"/>
            <a:r>
              <a:rPr lang="de-DE" dirty="0"/>
              <a:t>Diskussion aktueller IT-Themen in der Gesellschaft:</a:t>
            </a:r>
          </a:p>
          <a:p>
            <a:pPr lvl="2"/>
            <a:r>
              <a:rPr lang="de-DE" dirty="0"/>
              <a:t>wie verständlich machen?</a:t>
            </a:r>
          </a:p>
          <a:p>
            <a:pPr lvl="2"/>
            <a:r>
              <a:rPr lang="de-DE" dirty="0"/>
              <a:t>wie mit dem aktuellen Wissenstand möglich?</a:t>
            </a:r>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32</a:t>
            </a:fld>
            <a:endParaRPr lang="en-US"/>
          </a:p>
        </p:txBody>
      </p:sp>
    </p:spTree>
    <p:extLst>
      <p:ext uri="{BB962C8B-B14F-4D97-AF65-F5344CB8AC3E}">
        <p14:creationId xmlns:p14="http://schemas.microsoft.com/office/powerpoint/2010/main" val="2027509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t>Informatik &amp; Philosophie</a:t>
            </a:r>
          </a:p>
          <a:p>
            <a:pPr lvl="1"/>
            <a:r>
              <a:rPr lang="de-DE" dirty="0"/>
              <a:t>Veränderung des Weltbildes durch Informatik?</a:t>
            </a:r>
          </a:p>
          <a:p>
            <a:pPr lvl="1"/>
            <a:endParaRPr lang="de-DE" dirty="0"/>
          </a:p>
          <a:p>
            <a:r>
              <a:rPr lang="de-DE" dirty="0"/>
              <a:t>Informatik &amp; Forschung</a:t>
            </a:r>
          </a:p>
          <a:p>
            <a:pPr lvl="1"/>
            <a:r>
              <a:rPr lang="de-DE" dirty="0"/>
              <a:t>neue Erkenntnisse mit Hilfe der Informatik</a:t>
            </a:r>
          </a:p>
          <a:p>
            <a:pPr lvl="2"/>
            <a:r>
              <a:rPr lang="de-DE" dirty="0"/>
              <a:t>Beispiel: Medizin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33</a:t>
            </a:fld>
            <a:endParaRPr lang="en-US"/>
          </a:p>
        </p:txBody>
      </p:sp>
    </p:spTree>
    <p:extLst>
      <p:ext uri="{BB962C8B-B14F-4D97-AF65-F5344CB8AC3E}">
        <p14:creationId xmlns:p14="http://schemas.microsoft.com/office/powerpoint/2010/main" val="328079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a:solidFill>
                  <a:srgbClr val="0033CC"/>
                </a:solidFill>
              </a:rPr>
              <a:t>Informatik &amp; Einfluß auf Kinder</a:t>
            </a:r>
          </a:p>
          <a:p>
            <a:pPr lvl="1"/>
            <a:r>
              <a:rPr lang="de-DE" dirty="0">
                <a:solidFill>
                  <a:srgbClr val="0033CC"/>
                </a:solidFill>
              </a:rPr>
              <a:t>Medienkonsum etc.</a:t>
            </a:r>
          </a:p>
          <a:p>
            <a:pPr lvl="1"/>
            <a:r>
              <a:rPr lang="de-DE" dirty="0">
                <a:solidFill>
                  <a:srgbClr val="0033CC"/>
                </a:solidFill>
              </a:rPr>
              <a:t>Medienkompetenz</a:t>
            </a:r>
          </a:p>
          <a:p>
            <a:pPr lvl="1"/>
            <a:r>
              <a:rPr lang="de-DE" dirty="0">
                <a:solidFill>
                  <a:srgbClr val="0033CC"/>
                </a:solidFill>
              </a:rPr>
              <a:t>In-App Käufe</a:t>
            </a:r>
          </a:p>
          <a:p>
            <a:pPr lvl="1"/>
            <a:endParaRPr lang="de-DE" dirty="0">
              <a:solidFill>
                <a:srgbClr val="0033CC"/>
              </a:solidFill>
            </a:endParaRPr>
          </a:p>
          <a:p>
            <a:r>
              <a:rPr lang="de-DE" dirty="0">
                <a:solidFill>
                  <a:srgbClr val="0033CC"/>
                </a:solidFill>
              </a:rPr>
              <a:t>Drohnen</a:t>
            </a:r>
          </a:p>
          <a:p>
            <a:pPr lvl="1"/>
            <a:r>
              <a:rPr lang="de-DE" dirty="0">
                <a:solidFill>
                  <a:srgbClr val="0033CC"/>
                </a:solidFill>
              </a:rPr>
              <a:t>automatisierte Kriegsführung</a:t>
            </a:r>
          </a:p>
          <a:p>
            <a:pPr lvl="1"/>
            <a:r>
              <a:rPr lang="de-DE" dirty="0">
                <a:solidFill>
                  <a:srgbClr val="0033CC"/>
                </a:solidFill>
              </a:rPr>
              <a:t>Beweisbare Verläßlichkeit der System(?) </a:t>
            </a:r>
          </a:p>
        </p:txBody>
      </p:sp>
      <p:sp>
        <p:nvSpPr>
          <p:cNvPr id="4" name="Foliennummernplatzhalter 3"/>
          <p:cNvSpPr>
            <a:spLocks noGrp="1"/>
          </p:cNvSpPr>
          <p:nvPr>
            <p:ph type="sldNum" sz="quarter" idx="10"/>
          </p:nvPr>
        </p:nvSpPr>
        <p:spPr/>
        <p:txBody>
          <a:bodyPr/>
          <a:lstStyle/>
          <a:p>
            <a:fld id="{99EFB5D9-D76C-4118-8EB0-8B589541B4B8}" type="slidenum">
              <a:rPr lang="en-US" smtClean="0"/>
              <a:pPr/>
              <a:t>34</a:t>
            </a:fld>
            <a:endParaRPr lang="en-US"/>
          </a:p>
        </p:txBody>
      </p:sp>
    </p:spTree>
    <p:extLst>
      <p:ext uri="{BB962C8B-B14F-4D97-AF65-F5344CB8AC3E}">
        <p14:creationId xmlns:p14="http://schemas.microsoft.com/office/powerpoint/2010/main" val="237305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Themenvorschläge</a:t>
            </a:r>
          </a:p>
        </p:txBody>
      </p:sp>
      <p:sp>
        <p:nvSpPr>
          <p:cNvPr id="3" name="Inhaltsplatzhalter 2"/>
          <p:cNvSpPr>
            <a:spLocks noGrp="1"/>
          </p:cNvSpPr>
          <p:nvPr>
            <p:ph idx="1"/>
          </p:nvPr>
        </p:nvSpPr>
        <p:spPr/>
        <p:txBody>
          <a:bodyPr/>
          <a:lstStyle/>
          <a:p>
            <a:r>
              <a:rPr lang="de-DE" dirty="0" err="1"/>
              <a:t>OpenSource</a:t>
            </a:r>
            <a:endParaRPr lang="de-DE" dirty="0"/>
          </a:p>
          <a:p>
            <a:pPr lvl="1"/>
            <a:r>
              <a:rPr lang="de-DE" dirty="0"/>
              <a:t>was ist das? wem nützt es? warum gibt es das? wer macht es?</a:t>
            </a:r>
          </a:p>
          <a:p>
            <a:pPr lvl="1"/>
            <a:r>
              <a:rPr lang="de-DE" dirty="0"/>
              <a:t>Lizenzmodelle &amp; Konsequenzen</a:t>
            </a:r>
          </a:p>
          <a:p>
            <a:pPr lvl="1"/>
            <a:r>
              <a:rPr lang="de-DE" dirty="0"/>
              <a:t>Software als Allgemeingut?</a:t>
            </a:r>
          </a:p>
          <a:p>
            <a:pPr lvl="1"/>
            <a:r>
              <a:rPr lang="de-DE" dirty="0"/>
              <a:t>Feind der Softwareindustrie?</a:t>
            </a:r>
          </a:p>
          <a:p>
            <a:pPr lvl="1"/>
            <a:r>
              <a:rPr lang="de-DE" dirty="0"/>
              <a:t>GPL = </a:t>
            </a:r>
            <a:r>
              <a:rPr lang="de-DE" dirty="0" err="1"/>
              <a:t>OpenSource</a:t>
            </a:r>
            <a:r>
              <a:rPr lang="de-DE" dirty="0"/>
              <a:t> Diktatur?</a:t>
            </a:r>
          </a:p>
          <a:p>
            <a:pPr lvl="1"/>
            <a:r>
              <a:rPr lang="de-DE" dirty="0"/>
              <a:t>Übertragung auf andere Bereiche: </a:t>
            </a:r>
            <a:r>
              <a:rPr lang="de-DE" dirty="0" err="1"/>
              <a:t>OpenContent</a:t>
            </a:r>
            <a:r>
              <a:rPr lang="de-DE" dirty="0"/>
              <a:t>, </a:t>
            </a:r>
            <a:r>
              <a:rPr lang="de-DE" dirty="0" err="1"/>
              <a:t>OpenCar</a:t>
            </a:r>
            <a:r>
              <a:rPr lang="de-DE" dirty="0"/>
              <a:t>, </a:t>
            </a:r>
            <a:r>
              <a:rPr lang="de-DE" dirty="0" err="1"/>
              <a:t>OpenMoko</a:t>
            </a:r>
            <a:r>
              <a:rPr lang="de-DE" dirty="0"/>
              <a:t>, Open…</a:t>
            </a:r>
          </a:p>
          <a:p>
            <a:pPr lvl="1"/>
            <a:r>
              <a:rPr lang="de-DE" b="1" dirty="0">
                <a:solidFill>
                  <a:schemeClr val="accent2">
                    <a:lumMod val="75000"/>
                  </a:schemeClr>
                </a:solidFill>
              </a:rPr>
              <a:t>Software Patente</a:t>
            </a:r>
          </a:p>
          <a:p>
            <a:pPr lvl="1"/>
            <a:r>
              <a:rPr lang="de-DE" b="1" dirty="0">
                <a:solidFill>
                  <a:schemeClr val="accent2">
                    <a:lumMod val="75000"/>
                  </a:schemeClr>
                </a:solidFill>
              </a:rPr>
              <a:t>Open Data</a:t>
            </a:r>
          </a:p>
        </p:txBody>
      </p:sp>
      <p:sp>
        <p:nvSpPr>
          <p:cNvPr id="4" name="Foliennummernplatzhalter 3"/>
          <p:cNvSpPr>
            <a:spLocks noGrp="1"/>
          </p:cNvSpPr>
          <p:nvPr>
            <p:ph type="sldNum" sz="quarter" idx="10"/>
          </p:nvPr>
        </p:nvSpPr>
        <p:spPr/>
        <p:txBody>
          <a:bodyPr/>
          <a:lstStyle/>
          <a:p>
            <a:fld id="{99EFB5D9-D76C-4118-8EB0-8B589541B4B8}" type="slidenum">
              <a:rPr lang="en-US" smtClean="0"/>
              <a:pPr/>
              <a:t>35</a:t>
            </a:fld>
            <a:endParaRPr lang="en-US"/>
          </a:p>
        </p:txBody>
      </p:sp>
    </p:spTree>
    <p:extLst>
      <p:ext uri="{BB962C8B-B14F-4D97-AF65-F5344CB8AC3E}">
        <p14:creationId xmlns:p14="http://schemas.microsoft.com/office/powerpoint/2010/main" val="1020606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Themenliste</a:t>
            </a:r>
            <a:endParaRPr lang="de-DE" dirty="0"/>
          </a:p>
        </p:txBody>
      </p:sp>
      <p:sp>
        <p:nvSpPr>
          <p:cNvPr id="3" name="Inhaltsplatzhalter 2"/>
          <p:cNvSpPr>
            <a:spLocks noGrp="1"/>
          </p:cNvSpPr>
          <p:nvPr>
            <p:ph idx="1"/>
          </p:nvPr>
        </p:nvSpPr>
        <p:spPr/>
        <p:txBody>
          <a:bodyPr/>
          <a:lstStyle/>
          <a:p>
            <a:endParaRPr lang="de-DE"/>
          </a:p>
          <a:p>
            <a:endParaRPr lang="de-DE"/>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36</a:t>
            </a:fld>
            <a:endParaRPr lang="en-US"/>
          </a:p>
        </p:txBody>
      </p:sp>
      <p:sp>
        <p:nvSpPr>
          <p:cNvPr id="11" name="Inhaltsplatzhalter 2"/>
          <p:cNvSpPr txBox="1">
            <a:spLocks/>
          </p:cNvSpPr>
          <p:nvPr/>
        </p:nvSpPr>
        <p:spPr bwMode="auto">
          <a:xfrm>
            <a:off x="476578" y="762000"/>
            <a:ext cx="84391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0000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9pPr>
          </a:lstStyle>
          <a:p>
            <a:r>
              <a:rPr lang="de-DE" sz="1400" dirty="0"/>
              <a:t>Überwachung im Internet: Chatkontrolle/Vorratsdatenspeicherung</a:t>
            </a:r>
          </a:p>
          <a:p>
            <a:r>
              <a:rPr lang="de-DE" sz="1400" dirty="0" err="1"/>
              <a:t>Social</a:t>
            </a:r>
            <a:r>
              <a:rPr lang="de-DE" sz="1400" dirty="0"/>
              <a:t> </a:t>
            </a:r>
            <a:r>
              <a:rPr lang="de-DE" sz="1400" dirty="0" err="1"/>
              <a:t>Credit</a:t>
            </a:r>
            <a:r>
              <a:rPr lang="de-DE" sz="1400" dirty="0"/>
              <a:t> Systeme</a:t>
            </a:r>
          </a:p>
          <a:p>
            <a:r>
              <a:rPr lang="de-DE" sz="1400" dirty="0"/>
              <a:t>Datenschutz (unter anderem am Beispiel Google)</a:t>
            </a:r>
          </a:p>
          <a:p>
            <a:r>
              <a:rPr lang="de-DE" sz="1400" dirty="0"/>
              <a:t>Digital Service Act</a:t>
            </a:r>
          </a:p>
          <a:p>
            <a:r>
              <a:rPr lang="de-DE" sz="1400" dirty="0"/>
              <a:t>Informatik und Umwelt</a:t>
            </a:r>
          </a:p>
          <a:p>
            <a:r>
              <a:rPr lang="de-DE" sz="1400" dirty="0"/>
              <a:t>Informatik und </a:t>
            </a:r>
            <a:r>
              <a:rPr lang="de-DE" sz="1400" dirty="0" err="1"/>
              <a:t>Diversity</a:t>
            </a:r>
            <a:r>
              <a:rPr lang="de-DE" sz="1400" dirty="0"/>
              <a:t>: Diskriminierung durch KI</a:t>
            </a:r>
          </a:p>
          <a:p>
            <a:r>
              <a:rPr lang="de-DE" sz="1400" dirty="0" err="1"/>
              <a:t>Social</a:t>
            </a:r>
            <a:r>
              <a:rPr lang="de-DE" sz="1400" dirty="0"/>
              <a:t> Media im Hinblick auf psychische Gesundheit</a:t>
            </a:r>
          </a:p>
          <a:p>
            <a:r>
              <a:rPr lang="de-DE" sz="1400" dirty="0"/>
              <a:t>Fake News, Deep Fakes etc. (beispielsweise im Bereich </a:t>
            </a:r>
            <a:r>
              <a:rPr lang="de-DE" sz="1400" dirty="0" err="1"/>
              <a:t>Social</a:t>
            </a:r>
            <a:r>
              <a:rPr lang="de-DE" sz="1400" dirty="0"/>
              <a:t> Media)</a:t>
            </a:r>
          </a:p>
          <a:p>
            <a:r>
              <a:rPr lang="de-DE" sz="1400" dirty="0"/>
              <a:t>Informatik und Bildung: </a:t>
            </a:r>
            <a:r>
              <a:rPr lang="de-DE" sz="1400" dirty="0" err="1"/>
              <a:t>e-Learning</a:t>
            </a:r>
            <a:r>
              <a:rPr lang="de-DE" sz="1400" dirty="0"/>
              <a:t>, Digitalisierung in Schulen, Informatikbildung</a:t>
            </a:r>
          </a:p>
          <a:p>
            <a:r>
              <a:rPr lang="de-DE" sz="1400" dirty="0"/>
              <a:t>Dark Patterns, Meinungsbeeinflussung durch Personalisierung, Mikro </a:t>
            </a:r>
            <a:r>
              <a:rPr lang="de-DE" sz="1400" dirty="0" err="1"/>
              <a:t>targeting</a:t>
            </a:r>
            <a:endParaRPr lang="de-DE" sz="1400" dirty="0"/>
          </a:p>
          <a:p>
            <a:r>
              <a:rPr lang="de-DE" sz="1400" dirty="0"/>
              <a:t>Medienkonsum, Einfluss auf Kinder</a:t>
            </a:r>
          </a:p>
          <a:p>
            <a:r>
              <a:rPr lang="de-DE" sz="1400" dirty="0"/>
              <a:t>Virtual Reality, XR, AR</a:t>
            </a:r>
          </a:p>
          <a:p>
            <a:r>
              <a:rPr lang="de-DE" sz="1400" dirty="0"/>
              <a:t>Einfluss von KI, Voice Assistance auf Bildung</a:t>
            </a:r>
          </a:p>
          <a:p>
            <a:r>
              <a:rPr lang="de-DE" sz="1400" dirty="0"/>
              <a:t>Autonomes Fahren, Schuldfrage</a:t>
            </a:r>
          </a:p>
          <a:p>
            <a:r>
              <a:rPr lang="de-DE" sz="1400" dirty="0"/>
              <a:t>Generative AI </a:t>
            </a:r>
            <a:r>
              <a:rPr lang="de-DE" sz="1400" dirty="0">
                <a:sym typeface="Wingdings" panose="05000000000000000000" pitchFamily="2" charset="2"/>
              </a:rPr>
              <a:t> Persönlichkeitsrechte/Urheberrechte, AI und Kunst/Musik</a:t>
            </a:r>
          </a:p>
          <a:p>
            <a:r>
              <a:rPr lang="de-DE" sz="1400" dirty="0">
                <a:sym typeface="Wingdings" panose="05000000000000000000" pitchFamily="2" charset="2"/>
              </a:rPr>
              <a:t>Anonymität im Internet</a:t>
            </a:r>
          </a:p>
          <a:p>
            <a:r>
              <a:rPr lang="de-DE" sz="1400" dirty="0">
                <a:sym typeface="Wingdings" panose="05000000000000000000" pitchFamily="2" charset="2"/>
              </a:rPr>
              <a:t>Cyberware/ Cyberkriegsführung</a:t>
            </a:r>
          </a:p>
          <a:p>
            <a:r>
              <a:rPr lang="de-DE" sz="1400" dirty="0">
                <a:sym typeface="Wingdings" panose="05000000000000000000" pitchFamily="2" charset="2"/>
              </a:rPr>
              <a:t>KI im Kriegseinsatz</a:t>
            </a:r>
          </a:p>
          <a:p>
            <a:r>
              <a:rPr lang="de-DE" sz="1400" dirty="0">
                <a:sym typeface="Wingdings" panose="05000000000000000000" pitchFamily="2" charset="2"/>
              </a:rPr>
              <a:t>KI in der Justiz: KI als Richter, KI für </a:t>
            </a:r>
            <a:r>
              <a:rPr lang="de-DE" sz="1400" dirty="0" err="1">
                <a:sym typeface="Wingdings" panose="05000000000000000000" pitchFamily="2" charset="2"/>
              </a:rPr>
              <a:t>Profiling</a:t>
            </a:r>
            <a:r>
              <a:rPr lang="de-DE" sz="1400" dirty="0">
                <a:sym typeface="Wingdings" panose="05000000000000000000" pitchFamily="2" charset="2"/>
              </a:rPr>
              <a:t> in der Strafverfolgung</a:t>
            </a:r>
          </a:p>
          <a:p>
            <a:r>
              <a:rPr lang="de-DE" sz="1400" dirty="0">
                <a:sym typeface="Wingdings" panose="05000000000000000000" pitchFamily="2" charset="2"/>
              </a:rPr>
              <a:t>Informatik in der Medizin: KI, Behandlung von Krankheiten</a:t>
            </a:r>
          </a:p>
          <a:p>
            <a:r>
              <a:rPr lang="de-DE" sz="1400" dirty="0" err="1"/>
              <a:t>Social</a:t>
            </a:r>
            <a:r>
              <a:rPr lang="de-DE" sz="1400" dirty="0"/>
              <a:t> Media – Einfluss auf soziales Zusammenleben</a:t>
            </a:r>
          </a:p>
          <a:p>
            <a:endParaRPr lang="de-DE" sz="1400" dirty="0"/>
          </a:p>
          <a:p>
            <a:endParaRPr lang="de-DE" sz="1400" dirty="0"/>
          </a:p>
          <a:p>
            <a:endParaRPr lang="de-DE" sz="1400" dirty="0"/>
          </a:p>
          <a:p>
            <a:endParaRPr lang="de-DE" sz="1400" dirty="0"/>
          </a:p>
          <a:p>
            <a:endParaRPr lang="de-DE" sz="1400" dirty="0"/>
          </a:p>
        </p:txBody>
      </p:sp>
    </p:spTree>
    <p:extLst>
      <p:ext uri="{BB962C8B-B14F-4D97-AF65-F5344CB8AC3E}">
        <p14:creationId xmlns:p14="http://schemas.microsoft.com/office/powerpoint/2010/main" val="4079213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20713" y="1037166"/>
            <a:ext cx="8077376" cy="3249084"/>
          </a:xfrm>
        </p:spPr>
        <p:txBody>
          <a:bodyPr/>
          <a:lstStyle/>
          <a:p>
            <a:pPr algn="ctr"/>
            <a:r>
              <a:rPr lang="de-DE" dirty="0"/>
              <a:t>Modelle zur </a:t>
            </a:r>
            <a:r>
              <a:rPr lang="de-DE" dirty="0" err="1"/>
              <a:t>welterklärung</a:t>
            </a:r>
            <a:br>
              <a:rPr lang="de-DE" dirty="0"/>
            </a:br>
            <a:br>
              <a:rPr lang="de-DE" dirty="0"/>
            </a:br>
            <a:r>
              <a:rPr lang="de-DE" dirty="0" err="1"/>
              <a:t>modellbildung</a:t>
            </a:r>
            <a:r>
              <a:rPr lang="de-DE" dirty="0"/>
              <a:t> als </a:t>
            </a:r>
            <a:r>
              <a:rPr lang="de-DE" dirty="0" err="1"/>
              <a:t>herrschaftsinstrumente</a:t>
            </a:r>
            <a:br>
              <a:rPr lang="de-DE" dirty="0"/>
            </a:br>
            <a:br>
              <a:rPr lang="de-DE" dirty="0"/>
            </a:br>
            <a:endParaRPr lang="de-DE" sz="3600" i="1" dirty="0">
              <a:solidFill>
                <a:srgbClr val="0033CC"/>
              </a:solidFill>
              <a:latin typeface="Segoe Script" panose="020B0504020000000003" pitchFamily="34" charset="0"/>
            </a:endParaRPr>
          </a:p>
        </p:txBody>
      </p:sp>
      <p:sp>
        <p:nvSpPr>
          <p:cNvPr id="4" name="Foliennummernplatzhalter 3"/>
          <p:cNvSpPr>
            <a:spLocks noGrp="1"/>
          </p:cNvSpPr>
          <p:nvPr>
            <p:ph type="sldNum" sz="quarter" idx="10"/>
          </p:nvPr>
        </p:nvSpPr>
        <p:spPr/>
        <p:txBody>
          <a:bodyPr/>
          <a:lstStyle/>
          <a:p>
            <a:pPr>
              <a:defRPr/>
            </a:pPr>
            <a:fld id="{C4518FBA-A406-4811-B27B-440CBB7974BB}" type="slidenum">
              <a:rPr lang="en-US" smtClean="0">
                <a:solidFill>
                  <a:srgbClr val="000000"/>
                </a:solidFill>
              </a:rPr>
              <a:pPr>
                <a:defRPr/>
              </a:pPr>
              <a:t>37</a:t>
            </a:fld>
            <a:endParaRPr lang="en-US">
              <a:solidFill>
                <a:srgbClr val="000000"/>
              </a:solidFill>
            </a:endParaRPr>
          </a:p>
        </p:txBody>
      </p:sp>
      <p:sp>
        <p:nvSpPr>
          <p:cNvPr id="7" name="Titel 4"/>
          <p:cNvSpPr txBox="1">
            <a:spLocks/>
          </p:cNvSpPr>
          <p:nvPr/>
        </p:nvSpPr>
        <p:spPr bwMode="auto">
          <a:xfrm>
            <a:off x="620713" y="4177665"/>
            <a:ext cx="807737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ＭＳ Ｐゴシック" charset="-128"/>
                <a:cs typeface="+mj-cs"/>
              </a:defRPr>
            </a:lvl1pPr>
            <a:lvl2pPr algn="ctr" rtl="0" eaLnBrk="0" fontAlgn="base" hangingPunct="0">
              <a:spcBef>
                <a:spcPct val="0"/>
              </a:spcBef>
              <a:spcAft>
                <a:spcPct val="0"/>
              </a:spcAft>
              <a:defRPr sz="2400" b="1">
                <a:solidFill>
                  <a:schemeClr val="tx1"/>
                </a:solidFill>
                <a:latin typeface="Arial" charset="0"/>
                <a:ea typeface="ＭＳ Ｐゴシック" charset="-128"/>
              </a:defRPr>
            </a:lvl2pPr>
            <a:lvl3pPr algn="ctr" rtl="0" eaLnBrk="0" fontAlgn="base" hangingPunct="0">
              <a:spcBef>
                <a:spcPct val="0"/>
              </a:spcBef>
              <a:spcAft>
                <a:spcPct val="0"/>
              </a:spcAft>
              <a:defRPr sz="2400" b="1">
                <a:solidFill>
                  <a:schemeClr val="tx1"/>
                </a:solidFill>
                <a:latin typeface="Arial" charset="0"/>
                <a:ea typeface="ＭＳ Ｐゴシック" charset="-128"/>
              </a:defRPr>
            </a:lvl3pPr>
            <a:lvl4pPr algn="ctr" rtl="0" eaLnBrk="0" fontAlgn="base" hangingPunct="0">
              <a:spcBef>
                <a:spcPct val="0"/>
              </a:spcBef>
              <a:spcAft>
                <a:spcPct val="0"/>
              </a:spcAft>
              <a:defRPr sz="2400" b="1">
                <a:solidFill>
                  <a:schemeClr val="tx1"/>
                </a:solidFill>
                <a:latin typeface="Arial" charset="0"/>
                <a:ea typeface="ＭＳ Ｐゴシック" charset="-128"/>
              </a:defRPr>
            </a:lvl4pPr>
            <a:lvl5pPr algn="ctr" rtl="0" eaLnBrk="0" fontAlgn="base" hangingPunct="0">
              <a:spcBef>
                <a:spcPct val="0"/>
              </a:spcBef>
              <a:spcAft>
                <a:spcPct val="0"/>
              </a:spcAft>
              <a:defRPr sz="2400" b="1">
                <a:solidFill>
                  <a:schemeClr val="tx1"/>
                </a:solidFill>
                <a:latin typeface="Arial" charset="0"/>
                <a:ea typeface="ＭＳ Ｐゴシック" charset="-128"/>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a:lstStyle>
          <a:p>
            <a:pPr algn="ctr"/>
            <a:br>
              <a:rPr lang="de-DE" kern="0" dirty="0"/>
            </a:br>
            <a:r>
              <a:rPr lang="de-DE" sz="3600" i="1" kern="0" dirty="0">
                <a:solidFill>
                  <a:srgbClr val="0033CC"/>
                </a:solidFill>
                <a:latin typeface="Segoe Script" panose="020B0504020000000003" pitchFamily="34" charset="0"/>
              </a:rPr>
              <a:t>Traue keiner Statistik, die du nicht selbst gefälscht hast</a:t>
            </a:r>
          </a:p>
        </p:txBody>
      </p:sp>
      <p:sp>
        <p:nvSpPr>
          <p:cNvPr id="8" name="Rectangle 2"/>
          <p:cNvSpPr txBox="1">
            <a:spLocks noChangeArrowheads="1"/>
          </p:cNvSpPr>
          <p:nvPr/>
        </p:nvSpPr>
        <p:spPr bwMode="auto">
          <a:xfrm>
            <a:off x="1" y="237067"/>
            <a:ext cx="9144000" cy="52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ＭＳ Ｐゴシック" charset="-128"/>
                <a:cs typeface="+mj-cs"/>
              </a:defRPr>
            </a:lvl1pPr>
            <a:lvl2pPr algn="ctr" rtl="0" eaLnBrk="0" fontAlgn="base" hangingPunct="0">
              <a:spcBef>
                <a:spcPct val="0"/>
              </a:spcBef>
              <a:spcAft>
                <a:spcPct val="0"/>
              </a:spcAft>
              <a:defRPr sz="2400" b="1">
                <a:solidFill>
                  <a:schemeClr val="tx1"/>
                </a:solidFill>
                <a:latin typeface="Arial" charset="0"/>
                <a:ea typeface="ＭＳ Ｐゴシック" charset="-128"/>
              </a:defRPr>
            </a:lvl2pPr>
            <a:lvl3pPr algn="ctr" rtl="0" eaLnBrk="0" fontAlgn="base" hangingPunct="0">
              <a:spcBef>
                <a:spcPct val="0"/>
              </a:spcBef>
              <a:spcAft>
                <a:spcPct val="0"/>
              </a:spcAft>
              <a:defRPr sz="2400" b="1">
                <a:solidFill>
                  <a:schemeClr val="tx1"/>
                </a:solidFill>
                <a:latin typeface="Arial" charset="0"/>
                <a:ea typeface="ＭＳ Ｐゴシック" charset="-128"/>
              </a:defRPr>
            </a:lvl3pPr>
            <a:lvl4pPr algn="ctr" rtl="0" eaLnBrk="0" fontAlgn="base" hangingPunct="0">
              <a:spcBef>
                <a:spcPct val="0"/>
              </a:spcBef>
              <a:spcAft>
                <a:spcPct val="0"/>
              </a:spcAft>
              <a:defRPr sz="2400" b="1">
                <a:solidFill>
                  <a:schemeClr val="tx1"/>
                </a:solidFill>
                <a:latin typeface="Arial" charset="0"/>
                <a:ea typeface="ＭＳ Ｐゴシック" charset="-128"/>
              </a:defRPr>
            </a:lvl4pPr>
            <a:lvl5pPr algn="ctr" rtl="0" eaLnBrk="0" fontAlgn="base" hangingPunct="0">
              <a:spcBef>
                <a:spcPct val="0"/>
              </a:spcBef>
              <a:spcAft>
                <a:spcPct val="0"/>
              </a:spcAft>
              <a:defRPr sz="2400" b="1">
                <a:solidFill>
                  <a:schemeClr val="tx1"/>
                </a:solidFill>
                <a:latin typeface="Arial" charset="0"/>
                <a:ea typeface="ＭＳ Ｐゴシック" charset="-128"/>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a:lstStyle>
          <a:p>
            <a:pPr algn="ctr"/>
            <a:r>
              <a:rPr lang="de-DE" sz="1800" kern="0" dirty="0">
                <a:cs typeface="Times New Roman" charset="0"/>
              </a:rPr>
              <a:t>Fehlerhaftigkeit menschlichen Modellierens und Gestaltens</a:t>
            </a:r>
            <a:endParaRPr lang="de-DE" sz="1800" kern="0" dirty="0"/>
          </a:p>
        </p:txBody>
      </p:sp>
    </p:spTree>
    <p:extLst>
      <p:ext uri="{BB962C8B-B14F-4D97-AF65-F5344CB8AC3E}">
        <p14:creationId xmlns:p14="http://schemas.microsoft.com/office/powerpoint/2010/main" val="20721311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Modelle und Fehler</a:t>
            </a:r>
            <a:endParaRPr lang="en-US" dirty="0"/>
          </a:p>
        </p:txBody>
      </p:sp>
      <p:sp>
        <p:nvSpPr>
          <p:cNvPr id="4" name="Foliennummernplatzhalter 3"/>
          <p:cNvSpPr>
            <a:spLocks noGrp="1"/>
          </p:cNvSpPr>
          <p:nvPr>
            <p:ph type="sldNum" sz="quarter" idx="10"/>
          </p:nvPr>
        </p:nvSpPr>
        <p:spPr/>
        <p:txBody>
          <a:bodyPr/>
          <a:lstStyle/>
          <a:p>
            <a:pPr>
              <a:defRPr/>
            </a:pPr>
            <a:fld id="{C4518FBA-A406-4811-B27B-440CBB7974BB}" type="slidenum">
              <a:rPr lang="en-US" smtClean="0">
                <a:solidFill>
                  <a:srgbClr val="000000"/>
                </a:solidFill>
              </a:rPr>
              <a:pPr>
                <a:defRPr/>
              </a:pPr>
              <a:t>38</a:t>
            </a:fld>
            <a:endParaRPr lang="en-US">
              <a:solidFill>
                <a:srgbClr val="000000"/>
              </a:solidFill>
            </a:endParaRPr>
          </a:p>
        </p:txBody>
      </p:sp>
      <p:pic>
        <p:nvPicPr>
          <p:cNvPr id="6" name="Grafik 5"/>
          <p:cNvPicPr>
            <a:picLocks noChangeAspect="1"/>
          </p:cNvPicPr>
          <p:nvPr/>
        </p:nvPicPr>
        <p:blipFill>
          <a:blip r:embed="rId3"/>
          <a:stretch>
            <a:fillRect/>
          </a:stretch>
        </p:blipFill>
        <p:spPr>
          <a:xfrm>
            <a:off x="940805" y="914400"/>
            <a:ext cx="7276095" cy="5908881"/>
          </a:xfrm>
          <a:prstGeom prst="rect">
            <a:avLst/>
          </a:prstGeom>
        </p:spPr>
      </p:pic>
    </p:spTree>
    <p:extLst>
      <p:ext uri="{BB962C8B-B14F-4D97-AF65-F5344CB8AC3E}">
        <p14:creationId xmlns:p14="http://schemas.microsoft.com/office/powerpoint/2010/main" val="2016993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Modelle und Fehler</a:t>
            </a:r>
            <a:endParaRPr lang="en-US" dirty="0"/>
          </a:p>
        </p:txBody>
      </p:sp>
      <p:sp>
        <p:nvSpPr>
          <p:cNvPr id="4" name="Foliennummernplatzhalter 3"/>
          <p:cNvSpPr>
            <a:spLocks noGrp="1"/>
          </p:cNvSpPr>
          <p:nvPr>
            <p:ph type="sldNum" sz="quarter" idx="10"/>
          </p:nvPr>
        </p:nvSpPr>
        <p:spPr/>
        <p:txBody>
          <a:bodyPr/>
          <a:lstStyle/>
          <a:p>
            <a:pPr>
              <a:defRPr/>
            </a:pPr>
            <a:fld id="{C4518FBA-A406-4811-B27B-440CBB7974BB}" type="slidenum">
              <a:rPr lang="en-US" smtClean="0">
                <a:solidFill>
                  <a:srgbClr val="000000"/>
                </a:solidFill>
              </a:rPr>
              <a:pPr>
                <a:defRPr/>
              </a:pPr>
              <a:t>39</a:t>
            </a:fld>
            <a:endParaRPr lang="en-US">
              <a:solidFill>
                <a:srgbClr val="000000"/>
              </a:solidFill>
            </a:endParaRPr>
          </a:p>
        </p:txBody>
      </p:sp>
      <p:pic>
        <p:nvPicPr>
          <p:cNvPr id="5" name="Grafik 4"/>
          <p:cNvPicPr>
            <a:picLocks noChangeAspect="1"/>
          </p:cNvPicPr>
          <p:nvPr/>
        </p:nvPicPr>
        <p:blipFill>
          <a:blip r:embed="rId3"/>
          <a:stretch>
            <a:fillRect/>
          </a:stretch>
        </p:blipFill>
        <p:spPr>
          <a:xfrm>
            <a:off x="902989" y="839824"/>
            <a:ext cx="7338022" cy="5959171"/>
          </a:xfrm>
          <a:prstGeom prst="rect">
            <a:avLst/>
          </a:prstGeom>
        </p:spPr>
      </p:pic>
    </p:spTree>
    <p:extLst>
      <p:ext uri="{BB962C8B-B14F-4D97-AF65-F5344CB8AC3E}">
        <p14:creationId xmlns:p14="http://schemas.microsoft.com/office/powerpoint/2010/main" val="86727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Ablauf der Lehrveranstaltung</a:t>
            </a:r>
          </a:p>
        </p:txBody>
      </p:sp>
      <p:sp>
        <p:nvSpPr>
          <p:cNvPr id="4" name="Inhaltsplatzhalter 3"/>
          <p:cNvSpPr>
            <a:spLocks noGrp="1"/>
          </p:cNvSpPr>
          <p:nvPr>
            <p:ph idx="1"/>
          </p:nvPr>
        </p:nvSpPr>
        <p:spPr/>
        <p:txBody>
          <a:bodyPr/>
          <a:lstStyle/>
          <a:p>
            <a:r>
              <a:rPr lang="de-DE" dirty="0"/>
              <a:t>im Wesentlichen bestimmt durch die Studierenden</a:t>
            </a:r>
          </a:p>
          <a:p>
            <a:r>
              <a:rPr lang="de-DE" dirty="0"/>
              <a:t>Rahmenideen:</a:t>
            </a:r>
          </a:p>
          <a:p>
            <a:pPr lvl="1"/>
            <a:r>
              <a:rPr lang="de-DE" dirty="0"/>
              <a:t>Vorträge von </a:t>
            </a:r>
            <a:r>
              <a:rPr lang="de-DE" i="1" dirty="0"/>
              <a:t>externen Experten </a:t>
            </a:r>
            <a:r>
              <a:rPr lang="de-DE" dirty="0"/>
              <a:t>zu bestimmten Thematiken mit Bezug zu „Informatik und  Gesellschaft“</a:t>
            </a:r>
          </a:p>
          <a:p>
            <a:pPr lvl="2"/>
            <a:r>
              <a:rPr lang="de-DE" dirty="0"/>
              <a:t>Datenschutzrecht, Gesellschaft und soziale Systeme, Gremien und Organisationen…</a:t>
            </a:r>
          </a:p>
          <a:p>
            <a:pPr lvl="1"/>
            <a:r>
              <a:rPr lang="de-DE" dirty="0"/>
              <a:t>Beiträge von Studierenden</a:t>
            </a:r>
          </a:p>
          <a:p>
            <a:pPr lvl="2"/>
            <a:r>
              <a:rPr lang="de-DE" dirty="0"/>
              <a:t>Rahmen: </a:t>
            </a:r>
            <a:r>
              <a:rPr lang="de-DE" dirty="0">
                <a:solidFill>
                  <a:srgbClr val="FF0000"/>
                </a:solidFill>
              </a:rPr>
              <a:t>Podiumsdiskussion</a:t>
            </a:r>
            <a:r>
              <a:rPr lang="de-DE" dirty="0"/>
              <a:t> zu gegebener Thematik</a:t>
            </a:r>
          </a:p>
          <a:p>
            <a:pPr lvl="2"/>
            <a:r>
              <a:rPr lang="de-DE" dirty="0"/>
              <a:t>3-5 Teilnehmer (1 Moderator)</a:t>
            </a:r>
          </a:p>
          <a:p>
            <a:pPr lvl="2"/>
            <a:r>
              <a:rPr lang="de-DE" dirty="0"/>
              <a:t>mögliche Aufteilung:</a:t>
            </a:r>
          </a:p>
          <a:p>
            <a:pPr lvl="3"/>
            <a:r>
              <a:rPr lang="de-DE" dirty="0"/>
              <a:t>1 x Impulsreferat (max. 30 min)</a:t>
            </a:r>
          </a:p>
          <a:p>
            <a:pPr lvl="3"/>
            <a:r>
              <a:rPr lang="de-DE" dirty="0"/>
              <a:t>2-4 x kurze Statements [pro &amp; contra] (ca. 5 min)</a:t>
            </a:r>
          </a:p>
          <a:p>
            <a:pPr lvl="2"/>
            <a:r>
              <a:rPr lang="de-DE" dirty="0"/>
              <a:t>Diskussion der Teilnehmer mit Auditorium unter Leitung des Moderators</a:t>
            </a:r>
          </a:p>
        </p:txBody>
      </p:sp>
      <p:sp>
        <p:nvSpPr>
          <p:cNvPr id="3" name="Foliennummernplatzhalter 2"/>
          <p:cNvSpPr>
            <a:spLocks noGrp="1"/>
          </p:cNvSpPr>
          <p:nvPr>
            <p:ph type="sldNum" sz="quarter" idx="10"/>
          </p:nvPr>
        </p:nvSpPr>
        <p:spPr/>
        <p:txBody>
          <a:bodyPr/>
          <a:lstStyle/>
          <a:p>
            <a:fld id="{E1CDF61C-6525-45E7-A39D-932C700396FC}" type="slidenum">
              <a:rPr lang="en-US" smtClean="0"/>
              <a:pPr/>
              <a:t>4</a:t>
            </a:fld>
            <a:endParaRPr lang="en-US"/>
          </a:p>
        </p:txBody>
      </p:sp>
    </p:spTree>
    <p:extLst>
      <p:ext uri="{BB962C8B-B14F-4D97-AF65-F5344CB8AC3E}">
        <p14:creationId xmlns:p14="http://schemas.microsoft.com/office/powerpoint/2010/main" val="4216549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Modelle und Fehler</a:t>
            </a:r>
            <a:endParaRPr lang="en-US" dirty="0"/>
          </a:p>
        </p:txBody>
      </p:sp>
      <p:sp>
        <p:nvSpPr>
          <p:cNvPr id="4" name="Foliennummernplatzhalter 3"/>
          <p:cNvSpPr>
            <a:spLocks noGrp="1"/>
          </p:cNvSpPr>
          <p:nvPr>
            <p:ph type="sldNum" sz="quarter" idx="10"/>
          </p:nvPr>
        </p:nvSpPr>
        <p:spPr/>
        <p:txBody>
          <a:bodyPr/>
          <a:lstStyle/>
          <a:p>
            <a:pPr>
              <a:defRPr/>
            </a:pPr>
            <a:fld id="{C4518FBA-A406-4811-B27B-440CBB7974BB}" type="slidenum">
              <a:rPr lang="en-US" smtClean="0">
                <a:solidFill>
                  <a:srgbClr val="000000"/>
                </a:solidFill>
              </a:rPr>
              <a:pPr>
                <a:defRPr/>
              </a:pPr>
              <a:t>40</a:t>
            </a:fld>
            <a:endParaRPr lang="en-US">
              <a:solidFill>
                <a:srgbClr val="000000"/>
              </a:solidFill>
            </a:endParaRPr>
          </a:p>
        </p:txBody>
      </p:sp>
      <p:pic>
        <p:nvPicPr>
          <p:cNvPr id="3" name="Grafik 2"/>
          <p:cNvPicPr>
            <a:picLocks noChangeAspect="1"/>
          </p:cNvPicPr>
          <p:nvPr/>
        </p:nvPicPr>
        <p:blipFill>
          <a:blip r:embed="rId3"/>
          <a:stretch>
            <a:fillRect/>
          </a:stretch>
        </p:blipFill>
        <p:spPr>
          <a:xfrm>
            <a:off x="1089498" y="914400"/>
            <a:ext cx="7264116" cy="5899153"/>
          </a:xfrm>
          <a:prstGeom prst="rect">
            <a:avLst/>
          </a:prstGeom>
        </p:spPr>
      </p:pic>
    </p:spTree>
    <p:extLst>
      <p:ext uri="{BB962C8B-B14F-4D97-AF65-F5344CB8AC3E}">
        <p14:creationId xmlns:p14="http://schemas.microsoft.com/office/powerpoint/2010/main" val="830086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nummernplatzhalter 2"/>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fld id="{0BF0FDEB-14BA-4212-9B19-4F9145E7A0FE}" type="slidenum">
              <a:rPr lang="en-US" sz="1400"/>
              <a:pPr eaLnBrk="1" hangingPunct="1"/>
              <a:t>41</a:t>
            </a:fld>
            <a:endParaRPr lang="en-US" sz="1400"/>
          </a:p>
        </p:txBody>
      </p:sp>
      <p:sp>
        <p:nvSpPr>
          <p:cNvPr id="18435" name="Rectangle 2"/>
          <p:cNvSpPr>
            <a:spLocks noGrp="1" noChangeArrowheads="1"/>
          </p:cNvSpPr>
          <p:nvPr>
            <p:ph type="title"/>
          </p:nvPr>
        </p:nvSpPr>
        <p:spPr>
          <a:xfrm>
            <a:off x="-203200" y="152400"/>
            <a:ext cx="9583738" cy="609600"/>
          </a:xfrm>
        </p:spPr>
        <p:txBody>
          <a:bodyPr/>
          <a:lstStyle/>
          <a:p>
            <a:r>
              <a:rPr lang="de-DE" dirty="0">
                <a:cs typeface="Times New Roman" charset="0"/>
              </a:rPr>
              <a:t>Fehlerhaftigkeit menschlichen Modellierens und Gestaltens (1)</a:t>
            </a:r>
            <a:r>
              <a:rPr lang="de-DE" dirty="0"/>
              <a:t> </a:t>
            </a:r>
          </a:p>
        </p:txBody>
      </p:sp>
      <p:sp>
        <p:nvSpPr>
          <p:cNvPr id="18436" name="Text Box 6"/>
          <p:cNvSpPr txBox="1">
            <a:spLocks noChangeArrowheads="1"/>
          </p:cNvSpPr>
          <p:nvPr/>
        </p:nvSpPr>
        <p:spPr bwMode="auto">
          <a:xfrm>
            <a:off x="3789363" y="850900"/>
            <a:ext cx="1606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t>Wirklichkeit</a:t>
            </a:r>
          </a:p>
        </p:txBody>
      </p:sp>
      <p:sp>
        <p:nvSpPr>
          <p:cNvPr id="18437" name="Rectangle 7"/>
          <p:cNvSpPr>
            <a:spLocks noChangeArrowheads="1"/>
          </p:cNvSpPr>
          <p:nvPr/>
        </p:nvSpPr>
        <p:spPr bwMode="auto">
          <a:xfrm>
            <a:off x="2528888" y="1974850"/>
            <a:ext cx="4149725" cy="5794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38" name="Rectangle 8"/>
          <p:cNvSpPr>
            <a:spLocks noChangeArrowheads="1"/>
          </p:cNvSpPr>
          <p:nvPr/>
        </p:nvSpPr>
        <p:spPr bwMode="auto">
          <a:xfrm>
            <a:off x="2536825" y="3565525"/>
            <a:ext cx="4151313" cy="5794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39" name="Text Box 9"/>
          <p:cNvSpPr txBox="1">
            <a:spLocks noChangeArrowheads="1"/>
          </p:cNvSpPr>
          <p:nvPr/>
        </p:nvSpPr>
        <p:spPr bwMode="auto">
          <a:xfrm>
            <a:off x="3416300" y="1608138"/>
            <a:ext cx="2847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00FF"/>
                </a:solidFill>
              </a:rPr>
              <a:t>Ausschnitt der Wirklichkeit</a:t>
            </a:r>
          </a:p>
        </p:txBody>
      </p:sp>
      <p:cxnSp>
        <p:nvCxnSpPr>
          <p:cNvPr id="18440" name="AutoShape 10"/>
          <p:cNvCxnSpPr>
            <a:cxnSpLocks noChangeShapeType="1"/>
            <a:stCxn id="18437" idx="2"/>
            <a:endCxn id="18438" idx="0"/>
          </p:cNvCxnSpPr>
          <p:nvPr/>
        </p:nvCxnSpPr>
        <p:spPr bwMode="auto">
          <a:xfrm>
            <a:off x="4603750" y="2568575"/>
            <a:ext cx="9525" cy="982663"/>
          </a:xfrm>
          <a:prstGeom prst="straightConnector1">
            <a:avLst/>
          </a:prstGeom>
          <a:noFill/>
          <a:ln w="28575">
            <a:solidFill>
              <a:srgbClr val="0000FF"/>
            </a:solidFill>
            <a:round/>
            <a:headEnd/>
            <a:tailEnd type="triangle" w="lg" len="med"/>
          </a:ln>
          <a:extLst>
            <a:ext uri="{909E8E84-426E-40DD-AFC4-6F175D3DCCD1}">
              <a14:hiddenFill xmlns:a14="http://schemas.microsoft.com/office/drawing/2010/main">
                <a:noFill/>
              </a14:hiddenFill>
            </a:ext>
          </a:extLst>
        </p:spPr>
      </p:cxnSp>
      <p:sp>
        <p:nvSpPr>
          <p:cNvPr id="18441" name="Text Box 11"/>
          <p:cNvSpPr txBox="1">
            <a:spLocks noChangeArrowheads="1"/>
          </p:cNvSpPr>
          <p:nvPr/>
        </p:nvSpPr>
        <p:spPr bwMode="auto">
          <a:xfrm>
            <a:off x="4703763" y="3005138"/>
            <a:ext cx="15922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00FF"/>
                </a:solidFill>
              </a:rPr>
              <a:t>Modellbildung</a:t>
            </a:r>
          </a:p>
        </p:txBody>
      </p:sp>
      <p:sp>
        <p:nvSpPr>
          <p:cNvPr id="18442" name="Text Box 12"/>
          <p:cNvSpPr txBox="1">
            <a:spLocks noChangeArrowheads="1"/>
          </p:cNvSpPr>
          <p:nvPr/>
        </p:nvSpPr>
        <p:spPr bwMode="auto">
          <a:xfrm>
            <a:off x="2549525" y="4175125"/>
            <a:ext cx="8540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00FF"/>
                </a:solidFill>
              </a:rPr>
              <a:t>Modell</a:t>
            </a:r>
          </a:p>
        </p:txBody>
      </p:sp>
      <p:sp>
        <p:nvSpPr>
          <p:cNvPr id="18443" name="Text Box 13"/>
          <p:cNvSpPr txBox="1">
            <a:spLocks noChangeArrowheads="1"/>
          </p:cNvSpPr>
          <p:nvPr/>
        </p:nvSpPr>
        <p:spPr bwMode="auto">
          <a:xfrm>
            <a:off x="2611438" y="2070100"/>
            <a:ext cx="1676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0000FF"/>
                </a:solidFill>
              </a:rPr>
              <a:t>Operationen</a:t>
            </a:r>
          </a:p>
        </p:txBody>
      </p:sp>
      <p:sp>
        <p:nvSpPr>
          <p:cNvPr id="18444" name="Text Box 14"/>
          <p:cNvSpPr txBox="1">
            <a:spLocks noChangeArrowheads="1"/>
          </p:cNvSpPr>
          <p:nvPr/>
        </p:nvSpPr>
        <p:spPr bwMode="auto">
          <a:xfrm>
            <a:off x="2611438" y="3652838"/>
            <a:ext cx="1676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0000FF"/>
                </a:solidFill>
              </a:rPr>
              <a:t>Operationen</a:t>
            </a:r>
          </a:p>
        </p:txBody>
      </p:sp>
      <p:grpSp>
        <p:nvGrpSpPr>
          <p:cNvPr id="18482" name="Group 63"/>
          <p:cNvGrpSpPr>
            <a:grpSpLocks/>
          </p:cNvGrpSpPr>
          <p:nvPr/>
        </p:nvGrpSpPr>
        <p:grpSpPr bwMode="auto">
          <a:xfrm>
            <a:off x="2635250" y="1612900"/>
            <a:ext cx="4117975" cy="2941638"/>
            <a:chOff x="1660" y="1016"/>
            <a:chExt cx="2594" cy="1853"/>
          </a:xfrm>
        </p:grpSpPr>
        <p:sp>
          <p:nvSpPr>
            <p:cNvPr id="18491" name="Line 15"/>
            <p:cNvSpPr>
              <a:spLocks noChangeShapeType="1"/>
            </p:cNvSpPr>
            <p:nvPr/>
          </p:nvSpPr>
          <p:spPr bwMode="auto">
            <a:xfrm>
              <a:off x="2196" y="1207"/>
              <a:ext cx="11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18492" name="Text Box 16"/>
            <p:cNvSpPr txBox="1">
              <a:spLocks noChangeArrowheads="1"/>
            </p:cNvSpPr>
            <p:nvPr/>
          </p:nvSpPr>
          <p:spPr bwMode="auto">
            <a:xfrm>
              <a:off x="4024" y="1016"/>
              <a:ext cx="230"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FF0000"/>
                  </a:solidFill>
                </a:rPr>
                <a:t>A</a:t>
              </a:r>
            </a:p>
          </p:txBody>
        </p:sp>
        <p:sp>
          <p:nvSpPr>
            <p:cNvPr id="18493" name="Rectangle 18"/>
            <p:cNvSpPr>
              <a:spLocks noChangeArrowheads="1"/>
            </p:cNvSpPr>
            <p:nvPr/>
          </p:nvSpPr>
          <p:spPr bwMode="auto">
            <a:xfrm>
              <a:off x="2696" y="2386"/>
              <a:ext cx="90" cy="9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94" name="Line 19"/>
            <p:cNvSpPr>
              <a:spLocks noChangeShapeType="1"/>
            </p:cNvSpPr>
            <p:nvPr/>
          </p:nvSpPr>
          <p:spPr bwMode="auto">
            <a:xfrm>
              <a:off x="3422" y="2080"/>
              <a:ext cx="11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18495" name="Text Box 20"/>
            <p:cNvSpPr txBox="1">
              <a:spLocks noChangeArrowheads="1"/>
            </p:cNvSpPr>
            <p:nvPr/>
          </p:nvSpPr>
          <p:spPr bwMode="auto">
            <a:xfrm>
              <a:off x="4013" y="1878"/>
              <a:ext cx="21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dirty="0">
                  <a:solidFill>
                    <a:srgbClr val="FF0000"/>
                  </a:solidFill>
                </a:rPr>
                <a:t>b</a:t>
              </a:r>
            </a:p>
          </p:txBody>
        </p:sp>
        <p:sp>
          <p:nvSpPr>
            <p:cNvPr id="18496" name="Line 21"/>
            <p:cNvSpPr>
              <a:spLocks noChangeShapeType="1"/>
            </p:cNvSpPr>
            <p:nvPr/>
          </p:nvSpPr>
          <p:spPr bwMode="auto">
            <a:xfrm>
              <a:off x="1660" y="2840"/>
              <a:ext cx="11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18497" name="Text Box 22"/>
            <p:cNvSpPr txBox="1">
              <a:spLocks noChangeArrowheads="1"/>
            </p:cNvSpPr>
            <p:nvPr/>
          </p:nvSpPr>
          <p:spPr bwMode="auto">
            <a:xfrm>
              <a:off x="2149" y="2623"/>
              <a:ext cx="247"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dirty="0">
                  <a:solidFill>
                    <a:srgbClr val="FF0000"/>
                  </a:solidFill>
                </a:rPr>
                <a:t>M</a:t>
              </a:r>
            </a:p>
          </p:txBody>
        </p:sp>
        <p:sp>
          <p:nvSpPr>
            <p:cNvPr id="18498" name="Oval 28"/>
            <p:cNvSpPr>
              <a:spLocks noChangeArrowheads="1"/>
            </p:cNvSpPr>
            <p:nvPr/>
          </p:nvSpPr>
          <p:spPr bwMode="auto">
            <a:xfrm>
              <a:off x="2715" y="1401"/>
              <a:ext cx="89" cy="8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grpSp>
      <p:sp>
        <p:nvSpPr>
          <p:cNvPr id="18449" name="Oval 75"/>
          <p:cNvSpPr>
            <a:spLocks noChangeArrowheads="1"/>
          </p:cNvSpPr>
          <p:nvPr/>
        </p:nvSpPr>
        <p:spPr bwMode="auto">
          <a:xfrm>
            <a:off x="2036763" y="1225550"/>
            <a:ext cx="5113337" cy="174783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animBg="1"/>
      <p:bldP spid="18438" grpId="0" animBg="1"/>
      <p:bldP spid="18439" grpId="0"/>
      <p:bldP spid="18441" grpId="0"/>
      <p:bldP spid="18442" grpId="0"/>
      <p:bldP spid="18443" grpId="0"/>
      <p:bldP spid="18444" grpId="0"/>
      <p:bldP spid="184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nummernplatzhalter 2"/>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fld id="{0BF0FDEB-14BA-4212-9B19-4F9145E7A0FE}" type="slidenum">
              <a:rPr lang="en-US" sz="1400"/>
              <a:pPr eaLnBrk="1" hangingPunct="1"/>
              <a:t>42</a:t>
            </a:fld>
            <a:endParaRPr lang="en-US" sz="1400"/>
          </a:p>
        </p:txBody>
      </p:sp>
      <p:sp>
        <p:nvSpPr>
          <p:cNvPr id="18435" name="Rectangle 2"/>
          <p:cNvSpPr>
            <a:spLocks noGrp="1" noChangeArrowheads="1"/>
          </p:cNvSpPr>
          <p:nvPr>
            <p:ph type="title"/>
          </p:nvPr>
        </p:nvSpPr>
        <p:spPr>
          <a:xfrm>
            <a:off x="-203200" y="152400"/>
            <a:ext cx="9583738" cy="609600"/>
          </a:xfrm>
        </p:spPr>
        <p:txBody>
          <a:bodyPr/>
          <a:lstStyle/>
          <a:p>
            <a:r>
              <a:rPr lang="de-DE">
                <a:cs typeface="Times New Roman" charset="0"/>
              </a:rPr>
              <a:t>Fehlerhaftigkeit menschlichen Modellierens und Gestaltens (1)</a:t>
            </a:r>
            <a:r>
              <a:rPr lang="de-DE"/>
              <a:t> </a:t>
            </a:r>
          </a:p>
        </p:txBody>
      </p:sp>
      <p:sp>
        <p:nvSpPr>
          <p:cNvPr id="18436" name="Text Box 6"/>
          <p:cNvSpPr txBox="1">
            <a:spLocks noChangeArrowheads="1"/>
          </p:cNvSpPr>
          <p:nvPr/>
        </p:nvSpPr>
        <p:spPr bwMode="auto">
          <a:xfrm>
            <a:off x="3789363" y="850900"/>
            <a:ext cx="1606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t>Wirklichkeit</a:t>
            </a:r>
          </a:p>
        </p:txBody>
      </p:sp>
      <p:sp>
        <p:nvSpPr>
          <p:cNvPr id="18437" name="Rectangle 7"/>
          <p:cNvSpPr>
            <a:spLocks noChangeArrowheads="1"/>
          </p:cNvSpPr>
          <p:nvPr/>
        </p:nvSpPr>
        <p:spPr bwMode="auto">
          <a:xfrm>
            <a:off x="2528888" y="1974850"/>
            <a:ext cx="4149725" cy="5794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38" name="Rectangle 8"/>
          <p:cNvSpPr>
            <a:spLocks noChangeArrowheads="1"/>
          </p:cNvSpPr>
          <p:nvPr/>
        </p:nvSpPr>
        <p:spPr bwMode="auto">
          <a:xfrm>
            <a:off x="2536825" y="3565525"/>
            <a:ext cx="4151313" cy="5794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39" name="Text Box 9"/>
          <p:cNvSpPr txBox="1">
            <a:spLocks noChangeArrowheads="1"/>
          </p:cNvSpPr>
          <p:nvPr/>
        </p:nvSpPr>
        <p:spPr bwMode="auto">
          <a:xfrm>
            <a:off x="3416300" y="1608138"/>
            <a:ext cx="2847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00FF"/>
                </a:solidFill>
              </a:rPr>
              <a:t>Ausschnitt der Wirklichkeit</a:t>
            </a:r>
          </a:p>
        </p:txBody>
      </p:sp>
      <p:cxnSp>
        <p:nvCxnSpPr>
          <p:cNvPr id="18440" name="AutoShape 10"/>
          <p:cNvCxnSpPr>
            <a:cxnSpLocks noChangeShapeType="1"/>
            <a:stCxn id="18437" idx="2"/>
            <a:endCxn id="18438" idx="0"/>
          </p:cNvCxnSpPr>
          <p:nvPr/>
        </p:nvCxnSpPr>
        <p:spPr bwMode="auto">
          <a:xfrm>
            <a:off x="4603750" y="2568575"/>
            <a:ext cx="9525" cy="982663"/>
          </a:xfrm>
          <a:prstGeom prst="straightConnector1">
            <a:avLst/>
          </a:prstGeom>
          <a:noFill/>
          <a:ln w="28575">
            <a:solidFill>
              <a:srgbClr val="0000FF"/>
            </a:solidFill>
            <a:round/>
            <a:headEnd/>
            <a:tailEnd type="triangle" w="lg" len="med"/>
          </a:ln>
          <a:extLst>
            <a:ext uri="{909E8E84-426E-40DD-AFC4-6F175D3DCCD1}">
              <a14:hiddenFill xmlns:a14="http://schemas.microsoft.com/office/drawing/2010/main">
                <a:noFill/>
              </a14:hiddenFill>
            </a:ext>
          </a:extLst>
        </p:spPr>
      </p:cxnSp>
      <p:sp>
        <p:nvSpPr>
          <p:cNvPr id="18441" name="Text Box 11"/>
          <p:cNvSpPr txBox="1">
            <a:spLocks noChangeArrowheads="1"/>
          </p:cNvSpPr>
          <p:nvPr/>
        </p:nvSpPr>
        <p:spPr bwMode="auto">
          <a:xfrm>
            <a:off x="4703763" y="3005138"/>
            <a:ext cx="15922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00FF"/>
                </a:solidFill>
              </a:rPr>
              <a:t>Modellbildung</a:t>
            </a:r>
          </a:p>
        </p:txBody>
      </p:sp>
      <p:sp>
        <p:nvSpPr>
          <p:cNvPr id="18442" name="Text Box 12"/>
          <p:cNvSpPr txBox="1">
            <a:spLocks noChangeArrowheads="1"/>
          </p:cNvSpPr>
          <p:nvPr/>
        </p:nvSpPr>
        <p:spPr bwMode="auto">
          <a:xfrm>
            <a:off x="2549525" y="4175125"/>
            <a:ext cx="8540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00FF"/>
                </a:solidFill>
              </a:rPr>
              <a:t>Modell</a:t>
            </a:r>
          </a:p>
        </p:txBody>
      </p:sp>
      <p:sp>
        <p:nvSpPr>
          <p:cNvPr id="18443" name="Text Box 13"/>
          <p:cNvSpPr txBox="1">
            <a:spLocks noChangeArrowheads="1"/>
          </p:cNvSpPr>
          <p:nvPr/>
        </p:nvSpPr>
        <p:spPr bwMode="auto">
          <a:xfrm>
            <a:off x="2611438" y="2070100"/>
            <a:ext cx="1676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0000FF"/>
                </a:solidFill>
              </a:rPr>
              <a:t>Operationen</a:t>
            </a:r>
          </a:p>
        </p:txBody>
      </p:sp>
      <p:sp>
        <p:nvSpPr>
          <p:cNvPr id="18444" name="Text Box 14"/>
          <p:cNvSpPr txBox="1">
            <a:spLocks noChangeArrowheads="1"/>
          </p:cNvSpPr>
          <p:nvPr/>
        </p:nvSpPr>
        <p:spPr bwMode="auto">
          <a:xfrm>
            <a:off x="2611438" y="3652838"/>
            <a:ext cx="1676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0000FF"/>
                </a:solidFill>
              </a:rPr>
              <a:t>Operationen</a:t>
            </a:r>
          </a:p>
        </p:txBody>
      </p:sp>
      <p:grpSp>
        <p:nvGrpSpPr>
          <p:cNvPr id="2" name="Group 64"/>
          <p:cNvGrpSpPr>
            <a:grpSpLocks/>
          </p:cNvGrpSpPr>
          <p:nvPr/>
        </p:nvGrpSpPr>
        <p:grpSpPr bwMode="auto">
          <a:xfrm>
            <a:off x="796925" y="1612900"/>
            <a:ext cx="7669213" cy="5319713"/>
            <a:chOff x="502" y="1016"/>
            <a:chExt cx="4831" cy="3351"/>
          </a:xfrm>
        </p:grpSpPr>
        <p:grpSp>
          <p:nvGrpSpPr>
            <p:cNvPr id="18482" name="Group 63"/>
            <p:cNvGrpSpPr>
              <a:grpSpLocks/>
            </p:cNvGrpSpPr>
            <p:nvPr/>
          </p:nvGrpSpPr>
          <p:grpSpPr bwMode="auto">
            <a:xfrm>
              <a:off x="1660" y="1016"/>
              <a:ext cx="2594" cy="1853"/>
              <a:chOff x="1660" y="1016"/>
              <a:chExt cx="2594" cy="1853"/>
            </a:xfrm>
          </p:grpSpPr>
          <p:sp>
            <p:nvSpPr>
              <p:cNvPr id="18491" name="Line 15"/>
              <p:cNvSpPr>
                <a:spLocks noChangeShapeType="1"/>
              </p:cNvSpPr>
              <p:nvPr/>
            </p:nvSpPr>
            <p:spPr bwMode="auto">
              <a:xfrm>
                <a:off x="2196" y="1207"/>
                <a:ext cx="11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18492" name="Text Box 16"/>
              <p:cNvSpPr txBox="1">
                <a:spLocks noChangeArrowheads="1"/>
              </p:cNvSpPr>
              <p:nvPr/>
            </p:nvSpPr>
            <p:spPr bwMode="auto">
              <a:xfrm>
                <a:off x="4024" y="1016"/>
                <a:ext cx="230"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FF0000"/>
                    </a:solidFill>
                  </a:rPr>
                  <a:t>A</a:t>
                </a:r>
              </a:p>
            </p:txBody>
          </p:sp>
          <p:sp>
            <p:nvSpPr>
              <p:cNvPr id="18493" name="Rectangle 18"/>
              <p:cNvSpPr>
                <a:spLocks noChangeArrowheads="1"/>
              </p:cNvSpPr>
              <p:nvPr/>
            </p:nvSpPr>
            <p:spPr bwMode="auto">
              <a:xfrm>
                <a:off x="2696" y="2386"/>
                <a:ext cx="90" cy="9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94" name="Line 19"/>
              <p:cNvSpPr>
                <a:spLocks noChangeShapeType="1"/>
              </p:cNvSpPr>
              <p:nvPr/>
            </p:nvSpPr>
            <p:spPr bwMode="auto">
              <a:xfrm>
                <a:off x="3422" y="2080"/>
                <a:ext cx="11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18495" name="Text Box 20"/>
              <p:cNvSpPr txBox="1">
                <a:spLocks noChangeArrowheads="1"/>
              </p:cNvSpPr>
              <p:nvPr/>
            </p:nvSpPr>
            <p:spPr bwMode="auto">
              <a:xfrm>
                <a:off x="4013" y="1878"/>
                <a:ext cx="21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FF0000"/>
                    </a:solidFill>
                  </a:rPr>
                  <a:t>b</a:t>
                </a:r>
              </a:p>
            </p:txBody>
          </p:sp>
          <p:sp>
            <p:nvSpPr>
              <p:cNvPr id="18496" name="Line 21"/>
              <p:cNvSpPr>
                <a:spLocks noChangeShapeType="1"/>
              </p:cNvSpPr>
              <p:nvPr/>
            </p:nvSpPr>
            <p:spPr bwMode="auto">
              <a:xfrm>
                <a:off x="1660" y="2840"/>
                <a:ext cx="11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18497" name="Text Box 22"/>
              <p:cNvSpPr txBox="1">
                <a:spLocks noChangeArrowheads="1"/>
              </p:cNvSpPr>
              <p:nvPr/>
            </p:nvSpPr>
            <p:spPr bwMode="auto">
              <a:xfrm>
                <a:off x="2149" y="2623"/>
                <a:ext cx="247"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2000" b="1">
                    <a:solidFill>
                      <a:srgbClr val="FF0000"/>
                    </a:solidFill>
                  </a:rPr>
                  <a:t>M</a:t>
                </a:r>
              </a:p>
            </p:txBody>
          </p:sp>
          <p:sp>
            <p:nvSpPr>
              <p:cNvPr id="18498" name="Oval 28"/>
              <p:cNvSpPr>
                <a:spLocks noChangeArrowheads="1"/>
              </p:cNvSpPr>
              <p:nvPr/>
            </p:nvSpPr>
            <p:spPr bwMode="auto">
              <a:xfrm>
                <a:off x="2715" y="1401"/>
                <a:ext cx="89" cy="8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grpSp>
        <p:grpSp>
          <p:nvGrpSpPr>
            <p:cNvPr id="18483" name="Group 35"/>
            <p:cNvGrpSpPr>
              <a:grpSpLocks/>
            </p:cNvGrpSpPr>
            <p:nvPr/>
          </p:nvGrpSpPr>
          <p:grpSpPr bwMode="auto">
            <a:xfrm>
              <a:off x="502" y="3333"/>
              <a:ext cx="4831" cy="1034"/>
              <a:chOff x="502" y="3333"/>
              <a:chExt cx="4831" cy="1034"/>
            </a:xfrm>
          </p:grpSpPr>
          <p:sp>
            <p:nvSpPr>
              <p:cNvPr id="18484" name="Text Box 29"/>
              <p:cNvSpPr txBox="1">
                <a:spLocks noChangeArrowheads="1"/>
              </p:cNvSpPr>
              <p:nvPr/>
            </p:nvSpPr>
            <p:spPr bwMode="auto">
              <a:xfrm>
                <a:off x="502" y="3333"/>
                <a:ext cx="4831"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1pPr>
                <a:lvl2pPr marL="37931725" indent="-37474525" eaLnBrk="0" hangingPunct="0">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2pPr>
                <a:lvl3pPr eaLnBrk="0" hangingPunct="0">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3pPr>
                <a:lvl4pPr eaLnBrk="0" hangingPunct="0">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4pPr>
                <a:lvl5pPr eaLnBrk="0" hangingPunct="0">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tabLst>
                    <a:tab pos="952500" algn="l"/>
                    <a:tab pos="1328738" algn="l"/>
                    <a:tab pos="2092325" algn="l"/>
                    <a:tab pos="4286250" algn="l"/>
                    <a:tab pos="5051425" algn="l"/>
                    <a:tab pos="5811838" algn="l"/>
                  </a:tabLst>
                  <a:defRPr sz="2400">
                    <a:solidFill>
                      <a:schemeClr val="tx1"/>
                    </a:solidFill>
                    <a:latin typeface="Arial" charset="0"/>
                    <a:ea typeface="ＭＳ Ｐゴシック" charset="-128"/>
                    <a:sym typeface="Symbol" charset="2"/>
                  </a:defRPr>
                </a:lvl9pPr>
              </a:lstStyle>
              <a:p>
                <a:pPr algn="l" eaLnBrk="1" hangingPunct="1">
                  <a:spcBef>
                    <a:spcPct val="25000"/>
                  </a:spcBef>
                  <a:spcAft>
                    <a:spcPct val="25000"/>
                  </a:spcAft>
                </a:pPr>
                <a:r>
                  <a:rPr lang="de-DE" dirty="0">
                    <a:solidFill>
                      <a:srgbClr val="FF0000"/>
                    </a:solidFill>
                  </a:rPr>
                  <a:t>	A 	</a:t>
                </a:r>
                <a:r>
                  <a:rPr lang="de-DE" dirty="0">
                    <a:solidFill>
                      <a:srgbClr val="0000FF"/>
                    </a:solidFill>
                  </a:rPr>
                  <a:t>=</a:t>
                </a:r>
                <a:r>
                  <a:rPr lang="de-DE" dirty="0">
                    <a:solidFill>
                      <a:srgbClr val="FF0000"/>
                    </a:solidFill>
                  </a:rPr>
                  <a:t>  b</a:t>
                </a:r>
                <a:r>
                  <a:rPr lang="de-DE" baseline="30000" dirty="0">
                    <a:solidFill>
                      <a:srgbClr val="FF0000"/>
                    </a:solidFill>
                  </a:rPr>
                  <a:t>-1	</a:t>
                </a:r>
                <a:r>
                  <a:rPr lang="de-DE" dirty="0">
                    <a:solidFill>
                      <a:srgbClr val="FF0000"/>
                    </a:solidFill>
                  </a:rPr>
                  <a:t>(b(   ) b(A))		</a:t>
                </a:r>
                <a:r>
                  <a:rPr lang="de-DE" dirty="0">
                    <a:solidFill>
                      <a:srgbClr val="0000FF"/>
                    </a:solidFill>
                  </a:rPr>
                  <a:t>(=</a:t>
                </a:r>
                <a:r>
                  <a:rPr lang="de-DE" dirty="0">
                    <a:solidFill>
                      <a:srgbClr val="FF0000"/>
                    </a:solidFill>
                  </a:rPr>
                  <a:t>  b</a:t>
                </a:r>
                <a:r>
                  <a:rPr lang="de-DE" baseline="30000" dirty="0">
                    <a:solidFill>
                      <a:srgbClr val="FF0000"/>
                    </a:solidFill>
                  </a:rPr>
                  <a:t>-1</a:t>
                </a:r>
                <a:r>
                  <a:rPr lang="de-DE" dirty="0">
                    <a:solidFill>
                      <a:srgbClr val="FF0000"/>
                    </a:solidFill>
                  </a:rPr>
                  <a:t> (   	M)</a:t>
                </a:r>
                <a:r>
                  <a:rPr lang="de-DE" dirty="0">
                    <a:solidFill>
                      <a:srgbClr val="0000FF"/>
                    </a:solidFill>
                  </a:rPr>
                  <a:t>)</a:t>
                </a:r>
              </a:p>
              <a:p>
                <a:pPr algn="l" eaLnBrk="1" hangingPunct="1">
                  <a:spcBef>
                    <a:spcPct val="25000"/>
                  </a:spcBef>
                  <a:spcAft>
                    <a:spcPct val="25000"/>
                  </a:spcAft>
                </a:pPr>
                <a:r>
                  <a:rPr lang="de-DE" dirty="0">
                    <a:solidFill>
                      <a:srgbClr val="FF0000"/>
                    </a:solidFill>
                  </a:rPr>
                  <a:t>b   (   	A)	</a:t>
                </a:r>
                <a:r>
                  <a:rPr lang="de-DE" dirty="0">
                    <a:solidFill>
                      <a:srgbClr val="0000FF"/>
                    </a:solidFill>
                  </a:rPr>
                  <a:t>=</a:t>
                </a:r>
                <a:r>
                  <a:rPr lang="de-DE" dirty="0">
                    <a:solidFill>
                      <a:srgbClr val="FF0000"/>
                    </a:solidFill>
                  </a:rPr>
                  <a:t> </a:t>
                </a:r>
                <a:r>
                  <a:rPr lang="de-DE" sz="2000" dirty="0">
                    <a:solidFill>
                      <a:srgbClr val="FF0000"/>
                    </a:solidFill>
                  </a:rPr>
                  <a:t>	</a:t>
                </a:r>
                <a:r>
                  <a:rPr lang="de-DE" sz="1600" dirty="0">
                    <a:solidFill>
                      <a:srgbClr val="FF0000"/>
                    </a:solidFill>
                  </a:rPr>
                  <a:t>  </a:t>
                </a:r>
                <a:r>
                  <a:rPr lang="de-DE" dirty="0">
                    <a:solidFill>
                      <a:srgbClr val="FF0000"/>
                    </a:solidFill>
                  </a:rPr>
                  <a:t>b(   ) b(A)		</a:t>
                </a:r>
                <a:r>
                  <a:rPr lang="de-DE" dirty="0">
                    <a:solidFill>
                      <a:srgbClr val="0000FF"/>
                    </a:solidFill>
                  </a:rPr>
                  <a:t>(=</a:t>
                </a:r>
                <a:r>
                  <a:rPr lang="de-DE" dirty="0">
                    <a:solidFill>
                      <a:srgbClr val="FF0000"/>
                    </a:solidFill>
                  </a:rPr>
                  <a:t>	   	M</a:t>
                </a:r>
                <a:r>
                  <a:rPr lang="de-DE" sz="800" dirty="0">
                    <a:solidFill>
                      <a:srgbClr val="FF0000"/>
                    </a:solidFill>
                  </a:rPr>
                  <a:t> </a:t>
                </a:r>
                <a:r>
                  <a:rPr lang="de-DE" dirty="0">
                    <a:solidFill>
                      <a:srgbClr val="FF0000"/>
                    </a:solidFill>
                  </a:rPr>
                  <a:t> </a:t>
                </a:r>
                <a:r>
                  <a:rPr lang="de-DE" dirty="0">
                    <a:solidFill>
                      <a:srgbClr val="0000FF"/>
                    </a:solidFill>
                  </a:rPr>
                  <a:t>)</a:t>
                </a:r>
              </a:p>
              <a:p>
                <a:pPr algn="l" eaLnBrk="1" hangingPunct="1">
                  <a:spcBef>
                    <a:spcPct val="25000"/>
                  </a:spcBef>
                  <a:spcAft>
                    <a:spcPct val="25000"/>
                  </a:spcAft>
                </a:pPr>
                <a:r>
                  <a:rPr lang="de-DE" dirty="0">
                    <a:solidFill>
                      <a:srgbClr val="FF0000"/>
                    </a:solidFill>
                  </a:rPr>
                  <a:t>b  </a:t>
                </a:r>
                <a:r>
                  <a:rPr lang="de-DE" dirty="0">
                    <a:solidFill>
                      <a:srgbClr val="0000FF"/>
                    </a:solidFill>
                  </a:rPr>
                  <a:t>sollte bzgl. aller Operationen ein</a:t>
                </a:r>
                <a:r>
                  <a:rPr lang="de-DE" dirty="0">
                    <a:solidFill>
                      <a:srgbClr val="FF0000"/>
                    </a:solidFill>
                  </a:rPr>
                  <a:t> Isomorphismus </a:t>
                </a:r>
                <a:r>
                  <a:rPr lang="de-DE" dirty="0">
                    <a:solidFill>
                      <a:srgbClr val="0000FF"/>
                    </a:solidFill>
                  </a:rPr>
                  <a:t>sein</a:t>
                </a:r>
              </a:p>
            </p:txBody>
          </p:sp>
          <p:sp>
            <p:nvSpPr>
              <p:cNvPr id="18485" name="Oval 25"/>
              <p:cNvSpPr>
                <a:spLocks noChangeArrowheads="1"/>
              </p:cNvSpPr>
              <p:nvPr/>
            </p:nvSpPr>
            <p:spPr bwMode="auto">
              <a:xfrm>
                <a:off x="2161" y="3793"/>
                <a:ext cx="89" cy="8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86" name="Oval 26"/>
              <p:cNvSpPr>
                <a:spLocks noChangeArrowheads="1"/>
              </p:cNvSpPr>
              <p:nvPr/>
            </p:nvSpPr>
            <p:spPr bwMode="auto">
              <a:xfrm>
                <a:off x="2163" y="3450"/>
                <a:ext cx="89" cy="8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87" name="Oval 27"/>
              <p:cNvSpPr>
                <a:spLocks noChangeArrowheads="1"/>
              </p:cNvSpPr>
              <p:nvPr/>
            </p:nvSpPr>
            <p:spPr bwMode="auto">
              <a:xfrm>
                <a:off x="980" y="3787"/>
                <a:ext cx="89" cy="8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88" name="Oval 31"/>
              <p:cNvSpPr>
                <a:spLocks noChangeArrowheads="1"/>
              </p:cNvSpPr>
              <p:nvPr/>
            </p:nvSpPr>
            <p:spPr bwMode="auto">
              <a:xfrm>
                <a:off x="981" y="3445"/>
                <a:ext cx="89" cy="8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89" name="Rectangle 32"/>
              <p:cNvSpPr>
                <a:spLocks noChangeArrowheads="1"/>
              </p:cNvSpPr>
              <p:nvPr/>
            </p:nvSpPr>
            <p:spPr bwMode="auto">
              <a:xfrm>
                <a:off x="4412" y="3429"/>
                <a:ext cx="90" cy="9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90" name="Rectangle 33"/>
              <p:cNvSpPr>
                <a:spLocks noChangeArrowheads="1"/>
              </p:cNvSpPr>
              <p:nvPr/>
            </p:nvSpPr>
            <p:spPr bwMode="auto">
              <a:xfrm>
                <a:off x="4412" y="3797"/>
                <a:ext cx="90" cy="9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grpSp>
      </p:grpSp>
      <p:grpSp>
        <p:nvGrpSpPr>
          <p:cNvPr id="18465" name="Group 53"/>
          <p:cNvGrpSpPr>
            <a:grpSpLocks/>
          </p:cNvGrpSpPr>
          <p:nvPr/>
        </p:nvGrpSpPr>
        <p:grpSpPr bwMode="auto">
          <a:xfrm>
            <a:off x="6553200" y="1001713"/>
            <a:ext cx="2436813" cy="1233487"/>
            <a:chOff x="4032" y="631"/>
            <a:chExt cx="1535" cy="777"/>
          </a:xfrm>
        </p:grpSpPr>
        <p:sp>
          <p:nvSpPr>
            <p:cNvPr id="18479" name="Text Box 37"/>
            <p:cNvSpPr txBox="1">
              <a:spLocks noChangeArrowheads="1"/>
            </p:cNvSpPr>
            <p:nvPr/>
          </p:nvSpPr>
          <p:spPr bwMode="auto">
            <a:xfrm>
              <a:off x="4613" y="631"/>
              <a:ext cx="954"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r>
                <a:rPr lang="de-DE" sz="1800" dirty="0">
                  <a:solidFill>
                    <a:srgbClr val="009900"/>
                  </a:solidFill>
                </a:rPr>
                <a:t>1   Wahl des </a:t>
              </a:r>
              <a:br>
                <a:rPr lang="de-DE" sz="1800" dirty="0">
                  <a:solidFill>
                    <a:srgbClr val="009900"/>
                  </a:solidFill>
                </a:rPr>
              </a:br>
              <a:r>
                <a:rPr lang="de-DE" sz="1800" dirty="0">
                  <a:solidFill>
                    <a:srgbClr val="009900"/>
                  </a:solidFill>
                </a:rPr>
                <a:t>Ausschnitts?</a:t>
              </a:r>
            </a:p>
          </p:txBody>
        </p:sp>
        <p:sp>
          <p:nvSpPr>
            <p:cNvPr id="18480" name="Oval 38"/>
            <p:cNvSpPr>
              <a:spLocks noChangeArrowheads="1"/>
            </p:cNvSpPr>
            <p:nvPr/>
          </p:nvSpPr>
          <p:spPr bwMode="auto">
            <a:xfrm>
              <a:off x="4661" y="658"/>
              <a:ext cx="173" cy="173"/>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sp>
          <p:nvSpPr>
            <p:cNvPr id="18481" name="Line 39"/>
            <p:cNvSpPr>
              <a:spLocks noChangeShapeType="1"/>
            </p:cNvSpPr>
            <p:nvPr/>
          </p:nvSpPr>
          <p:spPr bwMode="auto">
            <a:xfrm flipH="1">
              <a:off x="4032" y="978"/>
              <a:ext cx="600" cy="43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grpSp>
      <p:grpSp>
        <p:nvGrpSpPr>
          <p:cNvPr id="18466" name="Group 54"/>
          <p:cNvGrpSpPr>
            <a:grpSpLocks/>
          </p:cNvGrpSpPr>
          <p:nvPr/>
        </p:nvGrpSpPr>
        <p:grpSpPr bwMode="auto">
          <a:xfrm>
            <a:off x="6886575" y="2867025"/>
            <a:ext cx="2176463" cy="635000"/>
            <a:chOff x="4242" y="1806"/>
            <a:chExt cx="1371" cy="400"/>
          </a:xfrm>
        </p:grpSpPr>
        <p:sp>
          <p:nvSpPr>
            <p:cNvPr id="18477" name="Text Box 40"/>
            <p:cNvSpPr txBox="1">
              <a:spLocks noChangeArrowheads="1"/>
            </p:cNvSpPr>
            <p:nvPr/>
          </p:nvSpPr>
          <p:spPr bwMode="auto">
            <a:xfrm>
              <a:off x="4242" y="1806"/>
              <a:ext cx="1371"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9900"/>
                  </a:solidFill>
                </a:rPr>
                <a:t>2   Genauigkeit der </a:t>
              </a:r>
              <a:br>
                <a:rPr lang="de-DE" sz="1800" dirty="0">
                  <a:solidFill>
                    <a:srgbClr val="009900"/>
                  </a:solidFill>
                </a:rPr>
              </a:br>
              <a:r>
                <a:rPr lang="de-DE" sz="1800" dirty="0">
                  <a:solidFill>
                    <a:srgbClr val="009900"/>
                  </a:solidFill>
                </a:rPr>
                <a:t>Modellbildung?</a:t>
              </a:r>
            </a:p>
          </p:txBody>
        </p:sp>
        <p:sp>
          <p:nvSpPr>
            <p:cNvPr id="18478" name="Oval 41"/>
            <p:cNvSpPr>
              <a:spLocks noChangeArrowheads="1"/>
            </p:cNvSpPr>
            <p:nvPr/>
          </p:nvSpPr>
          <p:spPr bwMode="auto">
            <a:xfrm>
              <a:off x="4268" y="1832"/>
              <a:ext cx="173" cy="173"/>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grpSp>
      <p:grpSp>
        <p:nvGrpSpPr>
          <p:cNvPr id="18467" name="Group 55"/>
          <p:cNvGrpSpPr>
            <a:grpSpLocks/>
          </p:cNvGrpSpPr>
          <p:nvPr/>
        </p:nvGrpSpPr>
        <p:grpSpPr bwMode="auto">
          <a:xfrm>
            <a:off x="4629150" y="3530600"/>
            <a:ext cx="2112963" cy="635000"/>
            <a:chOff x="2916" y="2224"/>
            <a:chExt cx="1331" cy="400"/>
          </a:xfrm>
        </p:grpSpPr>
        <p:sp>
          <p:nvSpPr>
            <p:cNvPr id="18475" name="Text Box 42"/>
            <p:cNvSpPr txBox="1">
              <a:spLocks noChangeArrowheads="1"/>
            </p:cNvSpPr>
            <p:nvPr/>
          </p:nvSpPr>
          <p:spPr bwMode="auto">
            <a:xfrm>
              <a:off x="2916" y="2224"/>
              <a:ext cx="1331"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r>
                <a:rPr lang="de-DE" sz="1800" dirty="0">
                  <a:solidFill>
                    <a:srgbClr val="009900"/>
                  </a:solidFill>
                </a:rPr>
                <a:t>3   Handhabbarkeit</a:t>
              </a:r>
              <a:br>
                <a:rPr lang="de-DE" sz="1800" dirty="0">
                  <a:solidFill>
                    <a:srgbClr val="009900"/>
                  </a:solidFill>
                </a:rPr>
              </a:br>
              <a:r>
                <a:rPr lang="de-DE" sz="1800" dirty="0">
                  <a:solidFill>
                    <a:srgbClr val="009900"/>
                  </a:solidFill>
                </a:rPr>
                <a:t>der Operationen?</a:t>
              </a:r>
            </a:p>
          </p:txBody>
        </p:sp>
        <p:sp>
          <p:nvSpPr>
            <p:cNvPr id="18476" name="Oval 43"/>
            <p:cNvSpPr>
              <a:spLocks noChangeArrowheads="1"/>
            </p:cNvSpPr>
            <p:nvPr/>
          </p:nvSpPr>
          <p:spPr bwMode="auto">
            <a:xfrm>
              <a:off x="2930" y="2252"/>
              <a:ext cx="173" cy="173"/>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grpSp>
      <p:grpSp>
        <p:nvGrpSpPr>
          <p:cNvPr id="18468" name="Group 56"/>
          <p:cNvGrpSpPr>
            <a:grpSpLocks/>
          </p:cNvGrpSpPr>
          <p:nvPr/>
        </p:nvGrpSpPr>
        <p:grpSpPr bwMode="auto">
          <a:xfrm>
            <a:off x="1123950" y="2265363"/>
            <a:ext cx="1412875" cy="1590675"/>
            <a:chOff x="708" y="1427"/>
            <a:chExt cx="890" cy="1002"/>
          </a:xfrm>
        </p:grpSpPr>
        <p:sp>
          <p:nvSpPr>
            <p:cNvPr id="18472" name="Text Box 44"/>
            <p:cNvSpPr txBox="1">
              <a:spLocks noChangeArrowheads="1"/>
            </p:cNvSpPr>
            <p:nvPr/>
          </p:nvSpPr>
          <p:spPr bwMode="auto">
            <a:xfrm>
              <a:off x="708" y="1728"/>
              <a:ext cx="89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dirty="0">
                  <a:solidFill>
                    <a:srgbClr val="009900"/>
                  </a:solidFill>
                </a:rPr>
                <a:t>4   Rück-</a:t>
              </a:r>
              <a:br>
                <a:rPr lang="de-DE" sz="1800" dirty="0">
                  <a:solidFill>
                    <a:srgbClr val="009900"/>
                  </a:solidFill>
                </a:rPr>
              </a:br>
              <a:r>
                <a:rPr lang="de-DE" sz="1800" dirty="0">
                  <a:solidFill>
                    <a:srgbClr val="009900"/>
                  </a:solidFill>
                </a:rPr>
                <a:t>     </a:t>
              </a:r>
              <a:r>
                <a:rPr lang="de-DE" sz="1800" dirty="0" err="1">
                  <a:solidFill>
                    <a:srgbClr val="009900"/>
                  </a:solidFill>
                </a:rPr>
                <a:t>wirkung</a:t>
              </a:r>
              <a:r>
                <a:rPr lang="de-DE" sz="1800" dirty="0">
                  <a:solidFill>
                    <a:srgbClr val="009900"/>
                  </a:solidFill>
                </a:rPr>
                <a:t>?</a:t>
              </a:r>
            </a:p>
          </p:txBody>
        </p:sp>
        <p:cxnSp>
          <p:nvCxnSpPr>
            <p:cNvPr id="18473" name="AutoShape 49"/>
            <p:cNvCxnSpPr>
              <a:cxnSpLocks noChangeShapeType="1"/>
              <a:stCxn id="18438" idx="1"/>
              <a:endCxn id="18437" idx="1"/>
            </p:cNvCxnSpPr>
            <p:nvPr/>
          </p:nvCxnSpPr>
          <p:spPr bwMode="auto">
            <a:xfrm rot="10800000">
              <a:off x="1584" y="1427"/>
              <a:ext cx="5" cy="1002"/>
            </a:xfrm>
            <a:prstGeom prst="curvedConnector3">
              <a:avLst>
                <a:gd name="adj1" fmla="val 13400000"/>
              </a:avLst>
            </a:prstGeom>
            <a:noFill/>
            <a:ln w="28575">
              <a:solidFill>
                <a:srgbClr val="009900"/>
              </a:solidFill>
              <a:round/>
              <a:headEnd/>
              <a:tailEnd type="triangle" w="lg" len="med"/>
            </a:ln>
            <a:extLst>
              <a:ext uri="{909E8E84-426E-40DD-AFC4-6F175D3DCCD1}">
                <a14:hiddenFill xmlns:a14="http://schemas.microsoft.com/office/drawing/2010/main">
                  <a:noFill/>
                </a14:hiddenFill>
              </a:ext>
            </a:extLst>
          </p:spPr>
        </p:cxnSp>
        <p:sp>
          <p:nvSpPr>
            <p:cNvPr id="18474" name="Oval 50"/>
            <p:cNvSpPr>
              <a:spLocks noChangeArrowheads="1"/>
            </p:cNvSpPr>
            <p:nvPr/>
          </p:nvSpPr>
          <p:spPr bwMode="auto">
            <a:xfrm>
              <a:off x="722" y="1755"/>
              <a:ext cx="173" cy="173"/>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grpSp>
      <p:grpSp>
        <p:nvGrpSpPr>
          <p:cNvPr id="18469" name="Group 57"/>
          <p:cNvGrpSpPr>
            <a:grpSpLocks/>
          </p:cNvGrpSpPr>
          <p:nvPr/>
        </p:nvGrpSpPr>
        <p:grpSpPr bwMode="auto">
          <a:xfrm>
            <a:off x="2530475" y="4706938"/>
            <a:ext cx="2532063" cy="360362"/>
            <a:chOff x="1594" y="2965"/>
            <a:chExt cx="1595" cy="227"/>
          </a:xfrm>
        </p:grpSpPr>
        <p:sp>
          <p:nvSpPr>
            <p:cNvPr id="18470" name="Text Box 51"/>
            <p:cNvSpPr txBox="1">
              <a:spLocks noChangeArrowheads="1"/>
            </p:cNvSpPr>
            <p:nvPr/>
          </p:nvSpPr>
          <p:spPr bwMode="auto">
            <a:xfrm>
              <a:off x="1594" y="2965"/>
              <a:ext cx="159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dirty="0">
                  <a:solidFill>
                    <a:srgbClr val="009900"/>
                  </a:solidFill>
                </a:rPr>
                <a:t>5   Adäquat für Zweck?</a:t>
              </a:r>
            </a:p>
          </p:txBody>
        </p:sp>
        <p:sp>
          <p:nvSpPr>
            <p:cNvPr id="18471" name="Oval 52"/>
            <p:cNvSpPr>
              <a:spLocks noChangeArrowheads="1"/>
            </p:cNvSpPr>
            <p:nvPr/>
          </p:nvSpPr>
          <p:spPr bwMode="auto">
            <a:xfrm>
              <a:off x="1595" y="2992"/>
              <a:ext cx="173" cy="173"/>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grpSp>
      <p:sp>
        <p:nvSpPr>
          <p:cNvPr id="18463" name="Text Box 58"/>
          <p:cNvSpPr txBox="1">
            <a:spLocks noChangeArrowheads="1"/>
          </p:cNvSpPr>
          <p:nvPr/>
        </p:nvSpPr>
        <p:spPr bwMode="auto">
          <a:xfrm>
            <a:off x="6144077" y="4419608"/>
            <a:ext cx="2415723" cy="63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dirty="0">
                <a:solidFill>
                  <a:srgbClr val="990099"/>
                </a:solidFill>
              </a:rPr>
              <a:t>Welterklärungs- und</a:t>
            </a:r>
            <a:br>
              <a:rPr lang="de-DE" sz="1800" dirty="0">
                <a:solidFill>
                  <a:srgbClr val="990099"/>
                </a:solidFill>
              </a:rPr>
            </a:br>
            <a:r>
              <a:rPr lang="de-DE" sz="1800" dirty="0">
                <a:solidFill>
                  <a:srgbClr val="990099"/>
                </a:solidFill>
              </a:rPr>
              <a:t>Herrschaftsinstrument</a:t>
            </a:r>
          </a:p>
        </p:txBody>
      </p:sp>
      <p:sp>
        <p:nvSpPr>
          <p:cNvPr id="18464" name="Text Box 59"/>
          <p:cNvSpPr txBox="1">
            <a:spLocks noChangeArrowheads="1"/>
          </p:cNvSpPr>
          <p:nvPr/>
        </p:nvSpPr>
        <p:spPr bwMode="auto">
          <a:xfrm>
            <a:off x="196849" y="3752499"/>
            <a:ext cx="1890559" cy="36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dirty="0">
                <a:solidFill>
                  <a:srgbClr val="990099"/>
                </a:solidFill>
                <a:sym typeface="Wingdings" panose="05000000000000000000" pitchFamily="2" charset="2"/>
              </a:rPr>
              <a:t> </a:t>
            </a:r>
            <a:r>
              <a:rPr lang="de-DE" sz="1800" dirty="0">
                <a:solidFill>
                  <a:srgbClr val="990099"/>
                </a:solidFill>
              </a:rPr>
              <a:t>Zeitabhängig</a:t>
            </a:r>
            <a:r>
              <a:rPr lang="de-DE" sz="600" dirty="0">
                <a:solidFill>
                  <a:srgbClr val="990099"/>
                </a:solidFill>
              </a:rPr>
              <a:t> </a:t>
            </a:r>
            <a:r>
              <a:rPr lang="de-DE" sz="1800" dirty="0">
                <a:solidFill>
                  <a:srgbClr val="990099"/>
                </a:solidFill>
              </a:rPr>
              <a:t>!</a:t>
            </a:r>
          </a:p>
        </p:txBody>
      </p:sp>
      <p:grpSp>
        <p:nvGrpSpPr>
          <p:cNvPr id="12" name="Group 72"/>
          <p:cNvGrpSpPr>
            <a:grpSpLocks/>
          </p:cNvGrpSpPr>
          <p:nvPr/>
        </p:nvGrpSpPr>
        <p:grpSpPr bwMode="auto">
          <a:xfrm>
            <a:off x="4522788" y="814388"/>
            <a:ext cx="4714875" cy="3690937"/>
            <a:chOff x="2849" y="513"/>
            <a:chExt cx="2970" cy="2325"/>
          </a:xfrm>
        </p:grpSpPr>
        <p:grpSp>
          <p:nvGrpSpPr>
            <p:cNvPr id="18454" name="Group 69"/>
            <p:cNvGrpSpPr>
              <a:grpSpLocks/>
            </p:cNvGrpSpPr>
            <p:nvPr/>
          </p:nvGrpSpPr>
          <p:grpSpPr bwMode="auto">
            <a:xfrm>
              <a:off x="2849" y="513"/>
              <a:ext cx="2873" cy="2178"/>
              <a:chOff x="2849" y="513"/>
              <a:chExt cx="2873" cy="2178"/>
            </a:xfrm>
          </p:grpSpPr>
          <p:sp>
            <p:nvSpPr>
              <p:cNvPr id="18457" name="Oval 60"/>
              <p:cNvSpPr>
                <a:spLocks noChangeArrowheads="1"/>
              </p:cNvSpPr>
              <p:nvPr/>
            </p:nvSpPr>
            <p:spPr bwMode="auto">
              <a:xfrm>
                <a:off x="4515" y="513"/>
                <a:ext cx="1207" cy="624"/>
              </a:xfrm>
              <a:prstGeom prst="ellipse">
                <a:avLst/>
              </a:pr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sp>
            <p:nvSpPr>
              <p:cNvPr id="18458" name="Oval 61"/>
              <p:cNvSpPr>
                <a:spLocks noChangeArrowheads="1"/>
              </p:cNvSpPr>
              <p:nvPr/>
            </p:nvSpPr>
            <p:spPr bwMode="auto">
              <a:xfrm>
                <a:off x="4270" y="1607"/>
                <a:ext cx="1444" cy="766"/>
              </a:xfrm>
              <a:prstGeom prst="ellipse">
                <a:avLst/>
              </a:pr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18459" name="Oval 62"/>
              <p:cNvSpPr>
                <a:spLocks noChangeArrowheads="1"/>
              </p:cNvSpPr>
              <p:nvPr/>
            </p:nvSpPr>
            <p:spPr bwMode="auto">
              <a:xfrm>
                <a:off x="2849" y="2123"/>
                <a:ext cx="1468" cy="568"/>
              </a:xfrm>
              <a:prstGeom prst="ellipse">
                <a:avLst/>
              </a:pr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lIns="90000" tIns="43200" rIns="90000" bIns="43200" anchor="ctr">
                <a:spAutoFit/>
              </a:bodyPr>
              <a:lstStyle/>
              <a:p>
                <a:endParaRPr lang="de-DE"/>
              </a:p>
            </p:txBody>
          </p:sp>
          <p:cxnSp>
            <p:nvCxnSpPr>
              <p:cNvPr id="18460" name="AutoShape 66"/>
              <p:cNvCxnSpPr>
                <a:cxnSpLocks noChangeShapeType="1"/>
                <a:stCxn id="18458" idx="0"/>
                <a:endCxn id="18457" idx="4"/>
              </p:cNvCxnSpPr>
              <p:nvPr/>
            </p:nvCxnSpPr>
            <p:spPr bwMode="auto">
              <a:xfrm flipV="1">
                <a:off x="4992" y="1146"/>
                <a:ext cx="127" cy="452"/>
              </a:xfrm>
              <a:prstGeom prst="straightConnector1">
                <a:avLst/>
              </a:prstGeom>
              <a:noFill/>
              <a:ln w="28575">
                <a:solidFill>
                  <a:srgbClr val="CC6600"/>
                </a:solidFill>
                <a:round/>
                <a:headEnd/>
                <a:tailEnd/>
              </a:ln>
              <a:extLst>
                <a:ext uri="{909E8E84-426E-40DD-AFC4-6F175D3DCCD1}">
                  <a14:hiddenFill xmlns:a14="http://schemas.microsoft.com/office/drawing/2010/main">
                    <a:noFill/>
                  </a14:hiddenFill>
                </a:ext>
              </a:extLst>
            </p:spPr>
          </p:cxnSp>
          <p:cxnSp>
            <p:nvCxnSpPr>
              <p:cNvPr id="18461" name="AutoShape 67"/>
              <p:cNvCxnSpPr>
                <a:cxnSpLocks noChangeShapeType="1"/>
                <a:stCxn id="18459" idx="6"/>
                <a:endCxn id="18458" idx="3"/>
              </p:cNvCxnSpPr>
              <p:nvPr/>
            </p:nvCxnSpPr>
            <p:spPr bwMode="auto">
              <a:xfrm flipV="1">
                <a:off x="4326" y="2270"/>
                <a:ext cx="155" cy="137"/>
              </a:xfrm>
              <a:prstGeom prst="straightConnector1">
                <a:avLst/>
              </a:prstGeom>
              <a:noFill/>
              <a:ln w="28575">
                <a:solidFill>
                  <a:srgbClr val="CC6600"/>
                </a:solidFill>
                <a:round/>
                <a:headEnd/>
                <a:tailEnd/>
              </a:ln>
              <a:extLst>
                <a:ext uri="{909E8E84-426E-40DD-AFC4-6F175D3DCCD1}">
                  <a14:hiddenFill xmlns:a14="http://schemas.microsoft.com/office/drawing/2010/main">
                    <a:noFill/>
                  </a14:hiddenFill>
                </a:ext>
              </a:extLst>
            </p:spPr>
          </p:cxnSp>
          <p:cxnSp>
            <p:nvCxnSpPr>
              <p:cNvPr id="18462" name="AutoShape 68"/>
              <p:cNvCxnSpPr>
                <a:cxnSpLocks noChangeShapeType="1"/>
                <a:stCxn id="18459" idx="7"/>
                <a:endCxn id="18457" idx="3"/>
              </p:cNvCxnSpPr>
              <p:nvPr/>
            </p:nvCxnSpPr>
            <p:spPr bwMode="auto">
              <a:xfrm flipV="1">
                <a:off x="4102" y="1055"/>
                <a:ext cx="590" cy="1142"/>
              </a:xfrm>
              <a:prstGeom prst="straightConnector1">
                <a:avLst/>
              </a:prstGeom>
              <a:noFill/>
              <a:ln w="28575">
                <a:solidFill>
                  <a:srgbClr val="CC6600"/>
                </a:solidFill>
                <a:round/>
                <a:headEnd/>
                <a:tailEnd/>
              </a:ln>
              <a:extLst>
                <a:ext uri="{909E8E84-426E-40DD-AFC4-6F175D3DCCD1}">
                  <a14:hiddenFill xmlns:a14="http://schemas.microsoft.com/office/drawing/2010/main">
                    <a:noFill/>
                  </a14:hiddenFill>
                </a:ext>
              </a:extLst>
            </p:spPr>
          </p:cxnSp>
        </p:grpSp>
        <p:sp>
          <p:nvSpPr>
            <p:cNvPr id="18455" name="Text Box 70"/>
            <p:cNvSpPr txBox="1">
              <a:spLocks noChangeArrowheads="1"/>
            </p:cNvSpPr>
            <p:nvPr/>
          </p:nvSpPr>
          <p:spPr bwMode="auto">
            <a:xfrm>
              <a:off x="5051" y="1189"/>
              <a:ext cx="768"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600" b="1">
                  <a:solidFill>
                    <a:srgbClr val="CC6600"/>
                  </a:solidFill>
                </a:rPr>
                <a:t>Aufwands-</a:t>
              </a:r>
              <a:br>
                <a:rPr lang="de-DE" sz="1600" b="1">
                  <a:solidFill>
                    <a:srgbClr val="CC6600"/>
                  </a:solidFill>
                </a:rPr>
              </a:br>
              <a:r>
                <a:rPr lang="de-DE" sz="1600" b="1">
                  <a:solidFill>
                    <a:srgbClr val="CC6600"/>
                  </a:solidFill>
                </a:rPr>
                <a:t>problem</a:t>
              </a:r>
            </a:p>
          </p:txBody>
        </p:sp>
        <p:sp>
          <p:nvSpPr>
            <p:cNvPr id="18456" name="Text Box 71"/>
            <p:cNvSpPr txBox="1">
              <a:spLocks noChangeArrowheads="1"/>
            </p:cNvSpPr>
            <p:nvPr/>
          </p:nvSpPr>
          <p:spPr bwMode="auto">
            <a:xfrm>
              <a:off x="3842" y="2476"/>
              <a:ext cx="1949"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r>
                <a:rPr lang="de-DE" sz="1600" b="1">
                  <a:solidFill>
                    <a:srgbClr val="CC6600"/>
                  </a:solidFill>
                </a:rPr>
                <a:t>b</a:t>
              </a:r>
              <a:r>
                <a:rPr lang="de-DE" sz="1600" b="1" baseline="30000">
                  <a:solidFill>
                    <a:srgbClr val="CC6600"/>
                  </a:solidFill>
                </a:rPr>
                <a:t>-1</a:t>
              </a:r>
              <a:r>
                <a:rPr lang="de-DE" sz="1600" b="1">
                  <a:solidFill>
                    <a:srgbClr val="CC6600"/>
                  </a:solidFill>
                </a:rPr>
                <a:t> existiert nicht, also</a:t>
              </a:r>
            </a:p>
            <a:p>
              <a:pPr eaLnBrk="1" hangingPunct="1"/>
              <a:r>
                <a:rPr lang="de-DE" sz="1600" b="1">
                  <a:solidFill>
                    <a:srgbClr val="CC6600"/>
                  </a:solidFill>
                </a:rPr>
                <a:t>bestenfalls Homomorphismus</a:t>
              </a:r>
            </a:p>
          </p:txBody>
        </p:sp>
      </p:grpSp>
      <p:sp>
        <p:nvSpPr>
          <p:cNvPr id="18449" name="Oval 75"/>
          <p:cNvSpPr>
            <a:spLocks noChangeArrowheads="1"/>
          </p:cNvSpPr>
          <p:nvPr/>
        </p:nvSpPr>
        <p:spPr bwMode="auto">
          <a:xfrm>
            <a:off x="2036763" y="1225550"/>
            <a:ext cx="5113337" cy="174783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grpSp>
        <p:nvGrpSpPr>
          <p:cNvPr id="14" name="Group 76"/>
          <p:cNvGrpSpPr>
            <a:grpSpLocks/>
          </p:cNvGrpSpPr>
          <p:nvPr/>
        </p:nvGrpSpPr>
        <p:grpSpPr bwMode="auto">
          <a:xfrm>
            <a:off x="198438" y="4579938"/>
            <a:ext cx="2098675" cy="1371600"/>
            <a:chOff x="125" y="2885"/>
            <a:chExt cx="1322" cy="864"/>
          </a:xfrm>
        </p:grpSpPr>
        <p:sp>
          <p:nvSpPr>
            <p:cNvPr id="18451" name="Text Box 77"/>
            <p:cNvSpPr txBox="1">
              <a:spLocks noChangeArrowheads="1"/>
            </p:cNvSpPr>
            <p:nvPr/>
          </p:nvSpPr>
          <p:spPr bwMode="auto">
            <a:xfrm>
              <a:off x="125" y="2885"/>
              <a:ext cx="1219"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r>
                <a:rPr lang="de-DE" sz="1600" b="1">
                  <a:solidFill>
                    <a:srgbClr val="CC6600"/>
                  </a:solidFill>
                </a:rPr>
                <a:t>≈  statt  =</a:t>
              </a:r>
            </a:p>
            <a:p>
              <a:pPr eaLnBrk="1" hangingPunct="1"/>
              <a:r>
                <a:rPr lang="de-DE" sz="1600" b="1">
                  <a:solidFill>
                    <a:srgbClr val="CC6600"/>
                  </a:solidFill>
                </a:rPr>
                <a:t>Fehlerschranken?</a:t>
              </a:r>
            </a:p>
          </p:txBody>
        </p:sp>
        <p:sp>
          <p:nvSpPr>
            <p:cNvPr id="18452" name="Line 78"/>
            <p:cNvSpPr>
              <a:spLocks noChangeShapeType="1"/>
            </p:cNvSpPr>
            <p:nvPr/>
          </p:nvSpPr>
          <p:spPr bwMode="auto">
            <a:xfrm>
              <a:off x="1293" y="3212"/>
              <a:ext cx="154" cy="203"/>
            </a:xfrm>
            <a:prstGeom prst="line">
              <a:avLst/>
            </a:prstGeom>
            <a:noFill/>
            <a:ln w="28575">
              <a:solidFill>
                <a:srgbClr val="CC6600"/>
              </a:solidFill>
              <a:round/>
              <a:headEnd/>
              <a:tailEnd type="triangle" w="med" len="med"/>
            </a:ln>
            <a:extLst>
              <a:ext uri="{909E8E84-426E-40DD-AFC4-6F175D3DCCD1}">
                <a14:hiddenFill xmlns:a14="http://schemas.microsoft.com/office/drawing/2010/main">
                  <a:noFill/>
                </a14:hiddenFill>
              </a:ext>
            </a:extLst>
          </p:spPr>
          <p:txBody>
            <a:bodyPr lIns="90000" tIns="43200" rIns="90000" bIns="43200" anchor="ctr">
              <a:spAutoFit/>
            </a:bodyPr>
            <a:lstStyle/>
            <a:p>
              <a:endParaRPr lang="de-DE"/>
            </a:p>
          </p:txBody>
        </p:sp>
        <p:sp>
          <p:nvSpPr>
            <p:cNvPr id="18453" name="Line 79"/>
            <p:cNvSpPr>
              <a:spLocks noChangeShapeType="1"/>
            </p:cNvSpPr>
            <p:nvPr/>
          </p:nvSpPr>
          <p:spPr bwMode="auto">
            <a:xfrm>
              <a:off x="1226" y="3234"/>
              <a:ext cx="216" cy="515"/>
            </a:xfrm>
            <a:prstGeom prst="line">
              <a:avLst/>
            </a:prstGeom>
            <a:noFill/>
            <a:ln w="28575">
              <a:solidFill>
                <a:srgbClr val="CC6600"/>
              </a:solidFill>
              <a:round/>
              <a:headEnd/>
              <a:tailEnd type="triangle" w="med" len="med"/>
            </a:ln>
            <a:extLst>
              <a:ext uri="{909E8E84-426E-40DD-AFC4-6F175D3DCCD1}">
                <a14:hiddenFill xmlns:a14="http://schemas.microsoft.com/office/drawing/2010/main">
                  <a:noFill/>
                </a14:hiddenFill>
              </a:ext>
            </a:extLst>
          </p:spPr>
          <p:txBody>
            <a:bodyPr lIns="90000" tIns="43200" rIns="90000" bIns="43200" anchor="ctr">
              <a:spAutoFit/>
            </a:bodyPr>
            <a:lstStyle/>
            <a:p>
              <a:endParaRPr lang="de-DE"/>
            </a:p>
          </p:txBody>
        </p:sp>
      </p:grpSp>
      <p:sp>
        <p:nvSpPr>
          <p:cNvPr id="67" name="Text Box 59"/>
          <p:cNvSpPr txBox="1">
            <a:spLocks noChangeArrowheads="1"/>
          </p:cNvSpPr>
          <p:nvPr/>
        </p:nvSpPr>
        <p:spPr bwMode="auto">
          <a:xfrm>
            <a:off x="3897147" y="4437944"/>
            <a:ext cx="2198335" cy="91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br>
              <a:rPr lang="de-DE" sz="1800" dirty="0">
                <a:solidFill>
                  <a:srgbClr val="990099"/>
                </a:solidFill>
              </a:rPr>
            </a:br>
            <a:br>
              <a:rPr lang="de-DE" sz="1800" dirty="0">
                <a:solidFill>
                  <a:srgbClr val="990099"/>
                </a:solidFill>
              </a:rPr>
            </a:br>
            <a:r>
              <a:rPr lang="de-DE" sz="1800" dirty="0">
                <a:solidFill>
                  <a:srgbClr val="990099"/>
                </a:solidFill>
                <a:sym typeface="Wingdings" panose="05000000000000000000" pitchFamily="2" charset="2"/>
              </a:rPr>
              <a:t> </a:t>
            </a:r>
            <a:r>
              <a:rPr lang="de-DE" sz="1800" dirty="0">
                <a:solidFill>
                  <a:srgbClr val="990099"/>
                </a:solidFill>
              </a:rPr>
              <a:t>Zweckänderung</a:t>
            </a:r>
            <a:r>
              <a:rPr lang="de-DE" sz="600" dirty="0">
                <a:solidFill>
                  <a:srgbClr val="990099"/>
                </a:solidFill>
              </a:rPr>
              <a:t> </a:t>
            </a:r>
            <a:r>
              <a:rPr lang="de-DE" sz="1800" dirty="0">
                <a:solidFill>
                  <a:srgbClr val="990099"/>
                </a:solidFill>
              </a:rPr>
              <a:t>!</a:t>
            </a:r>
          </a:p>
        </p:txBody>
      </p:sp>
    </p:spTree>
    <p:extLst>
      <p:ext uri="{BB962C8B-B14F-4D97-AF65-F5344CB8AC3E}">
        <p14:creationId xmlns:p14="http://schemas.microsoft.com/office/powerpoint/2010/main" val="50664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499"/>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3" grpId="0"/>
      <p:bldP spid="18464" grpId="0"/>
      <p:bldP spid="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nummernplatzhalter 2"/>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eaLnBrk="1" hangingPunct="1"/>
            <a:fld id="{9F2E091E-E7AD-4996-9818-B85BF25B2ACC}" type="slidenum">
              <a:rPr lang="en-US" sz="1400"/>
              <a:pPr eaLnBrk="1" hangingPunct="1"/>
              <a:t>43</a:t>
            </a:fld>
            <a:endParaRPr lang="en-US" sz="1400"/>
          </a:p>
        </p:txBody>
      </p:sp>
      <p:sp>
        <p:nvSpPr>
          <p:cNvPr id="20483" name="Oval 7"/>
          <p:cNvSpPr>
            <a:spLocks noChangeArrowheads="1"/>
          </p:cNvSpPr>
          <p:nvPr/>
        </p:nvSpPr>
        <p:spPr bwMode="auto">
          <a:xfrm>
            <a:off x="1914525" y="831850"/>
            <a:ext cx="4784725" cy="142875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20484" name="Rectangle 2"/>
          <p:cNvSpPr>
            <a:spLocks noGrp="1" noChangeArrowheads="1"/>
          </p:cNvSpPr>
          <p:nvPr>
            <p:ph type="title"/>
          </p:nvPr>
        </p:nvSpPr>
        <p:spPr>
          <a:xfrm>
            <a:off x="-111125" y="152400"/>
            <a:ext cx="9367838" cy="609600"/>
          </a:xfrm>
        </p:spPr>
        <p:txBody>
          <a:bodyPr/>
          <a:lstStyle/>
          <a:p>
            <a:r>
              <a:rPr lang="de-DE">
                <a:cs typeface="Times New Roman" charset="0"/>
              </a:rPr>
              <a:t>Fehlerhaftigkeit menschlichen Modellierens und Gestaltens (2)</a:t>
            </a:r>
          </a:p>
        </p:txBody>
      </p:sp>
      <p:sp>
        <p:nvSpPr>
          <p:cNvPr id="20485" name="Rectangle 4"/>
          <p:cNvSpPr>
            <a:spLocks noChangeArrowheads="1"/>
          </p:cNvSpPr>
          <p:nvPr/>
        </p:nvSpPr>
        <p:spPr bwMode="auto">
          <a:xfrm>
            <a:off x="2214563" y="1247775"/>
            <a:ext cx="4149725" cy="5794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sp>
        <p:nvSpPr>
          <p:cNvPr id="20486" name="Rectangle 5"/>
          <p:cNvSpPr>
            <a:spLocks noChangeArrowheads="1"/>
          </p:cNvSpPr>
          <p:nvPr/>
        </p:nvSpPr>
        <p:spPr bwMode="auto">
          <a:xfrm>
            <a:off x="2222500" y="2838450"/>
            <a:ext cx="4151313" cy="5794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cxnSp>
        <p:nvCxnSpPr>
          <p:cNvPr id="20487" name="AutoShape 6"/>
          <p:cNvCxnSpPr>
            <a:cxnSpLocks noChangeShapeType="1"/>
            <a:stCxn id="20485" idx="2"/>
            <a:endCxn id="20486" idx="0"/>
          </p:cNvCxnSpPr>
          <p:nvPr/>
        </p:nvCxnSpPr>
        <p:spPr bwMode="auto">
          <a:xfrm>
            <a:off x="4289425" y="1841500"/>
            <a:ext cx="9525" cy="982663"/>
          </a:xfrm>
          <a:prstGeom prst="straightConnector1">
            <a:avLst/>
          </a:prstGeom>
          <a:noFill/>
          <a:ln w="28575">
            <a:solidFill>
              <a:srgbClr val="0000FF"/>
            </a:solidFill>
            <a:round/>
            <a:headEnd/>
            <a:tailEnd type="triangle" w="lg" len="med"/>
          </a:ln>
          <a:extLst>
            <a:ext uri="{909E8E84-426E-40DD-AFC4-6F175D3DCCD1}">
              <a14:hiddenFill xmlns:a14="http://schemas.microsoft.com/office/drawing/2010/main">
                <a:noFill/>
              </a14:hiddenFill>
            </a:ext>
          </a:extLst>
        </p:spPr>
      </p:cxnSp>
      <p:sp>
        <p:nvSpPr>
          <p:cNvPr id="20488" name="Rectangle 8"/>
          <p:cNvSpPr>
            <a:spLocks noChangeArrowheads="1"/>
          </p:cNvSpPr>
          <p:nvPr/>
        </p:nvSpPr>
        <p:spPr bwMode="auto">
          <a:xfrm>
            <a:off x="2212975" y="4394200"/>
            <a:ext cx="4151313" cy="5794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3200" rIns="90000" bIns="43200" anchor="ctr">
            <a:spAutoFit/>
          </a:bodyPr>
          <a:lstStyle/>
          <a:p>
            <a:endParaRPr lang="de-DE"/>
          </a:p>
        </p:txBody>
      </p:sp>
      <p:cxnSp>
        <p:nvCxnSpPr>
          <p:cNvPr id="20489" name="AutoShape 9"/>
          <p:cNvCxnSpPr>
            <a:cxnSpLocks noChangeShapeType="1"/>
            <a:stCxn id="20486" idx="2"/>
            <a:endCxn id="20488" idx="0"/>
          </p:cNvCxnSpPr>
          <p:nvPr/>
        </p:nvCxnSpPr>
        <p:spPr bwMode="auto">
          <a:xfrm flipH="1">
            <a:off x="4289425" y="3432175"/>
            <a:ext cx="9525" cy="947738"/>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cxnSp>
      <p:sp>
        <p:nvSpPr>
          <p:cNvPr id="20490" name="Text Box 10"/>
          <p:cNvSpPr txBox="1">
            <a:spLocks noChangeArrowheads="1"/>
          </p:cNvSpPr>
          <p:nvPr/>
        </p:nvSpPr>
        <p:spPr bwMode="auto">
          <a:xfrm>
            <a:off x="393700" y="2273300"/>
            <a:ext cx="14509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a:solidFill>
                  <a:srgbClr val="0000FF"/>
                </a:solidFill>
              </a:rPr>
              <a:t>Fachexperte</a:t>
            </a:r>
          </a:p>
        </p:txBody>
      </p:sp>
      <p:sp>
        <p:nvSpPr>
          <p:cNvPr id="20491" name="Text Box 11"/>
          <p:cNvSpPr txBox="1">
            <a:spLocks noChangeArrowheads="1"/>
          </p:cNvSpPr>
          <p:nvPr/>
        </p:nvSpPr>
        <p:spPr bwMode="auto">
          <a:xfrm>
            <a:off x="407988" y="3852863"/>
            <a:ext cx="13874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a:t>Informatiker</a:t>
            </a:r>
          </a:p>
        </p:txBody>
      </p:sp>
      <p:sp>
        <p:nvSpPr>
          <p:cNvPr id="20492" name="Text Box 12"/>
          <p:cNvSpPr txBox="1">
            <a:spLocks noChangeArrowheads="1"/>
          </p:cNvSpPr>
          <p:nvPr/>
        </p:nvSpPr>
        <p:spPr bwMode="auto">
          <a:xfrm>
            <a:off x="2184400" y="4630738"/>
            <a:ext cx="12477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a:t>Programm</a:t>
            </a:r>
          </a:p>
        </p:txBody>
      </p:sp>
      <p:grpSp>
        <p:nvGrpSpPr>
          <p:cNvPr id="20493" name="Group 20"/>
          <p:cNvGrpSpPr>
            <a:grpSpLocks/>
          </p:cNvGrpSpPr>
          <p:nvPr/>
        </p:nvGrpSpPr>
        <p:grpSpPr bwMode="auto">
          <a:xfrm>
            <a:off x="6383338" y="1663700"/>
            <a:ext cx="288925" cy="1416050"/>
            <a:chOff x="4273" y="994"/>
            <a:chExt cx="182" cy="892"/>
          </a:xfrm>
        </p:grpSpPr>
        <p:sp>
          <p:nvSpPr>
            <p:cNvPr id="20519" name="Line 17"/>
            <p:cNvSpPr>
              <a:spLocks noChangeShapeType="1"/>
            </p:cNvSpPr>
            <p:nvPr/>
          </p:nvSpPr>
          <p:spPr bwMode="auto">
            <a:xfrm>
              <a:off x="4444" y="994"/>
              <a:ext cx="0" cy="8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20" name="Line 18"/>
            <p:cNvSpPr>
              <a:spLocks noChangeShapeType="1"/>
            </p:cNvSpPr>
            <p:nvPr/>
          </p:nvSpPr>
          <p:spPr bwMode="auto">
            <a:xfrm flipH="1">
              <a:off x="4273" y="1002"/>
              <a:ext cx="181"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21" name="Line 19"/>
            <p:cNvSpPr>
              <a:spLocks noChangeShapeType="1"/>
            </p:cNvSpPr>
            <p:nvPr/>
          </p:nvSpPr>
          <p:spPr bwMode="auto">
            <a:xfrm flipH="1">
              <a:off x="4274" y="1875"/>
              <a:ext cx="181"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grpSp>
      <p:grpSp>
        <p:nvGrpSpPr>
          <p:cNvPr id="20494" name="Group 25"/>
          <p:cNvGrpSpPr>
            <a:grpSpLocks/>
          </p:cNvGrpSpPr>
          <p:nvPr/>
        </p:nvGrpSpPr>
        <p:grpSpPr bwMode="auto">
          <a:xfrm>
            <a:off x="6381750" y="3244850"/>
            <a:ext cx="287338" cy="1416050"/>
            <a:chOff x="4218" y="1990"/>
            <a:chExt cx="181" cy="892"/>
          </a:xfrm>
        </p:grpSpPr>
        <p:sp>
          <p:nvSpPr>
            <p:cNvPr id="20516" name="Line 22"/>
            <p:cNvSpPr>
              <a:spLocks noChangeShapeType="1"/>
            </p:cNvSpPr>
            <p:nvPr/>
          </p:nvSpPr>
          <p:spPr bwMode="auto">
            <a:xfrm>
              <a:off x="4388" y="1990"/>
              <a:ext cx="0" cy="8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17" name="Line 23"/>
            <p:cNvSpPr>
              <a:spLocks noChangeShapeType="1"/>
            </p:cNvSpPr>
            <p:nvPr/>
          </p:nvSpPr>
          <p:spPr bwMode="auto">
            <a:xfrm flipH="1">
              <a:off x="4225" y="1998"/>
              <a:ext cx="1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18" name="Line 24"/>
            <p:cNvSpPr>
              <a:spLocks noChangeShapeType="1"/>
            </p:cNvSpPr>
            <p:nvPr/>
          </p:nvSpPr>
          <p:spPr bwMode="auto">
            <a:xfrm flipH="1">
              <a:off x="4218" y="2871"/>
              <a:ext cx="1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grpSp>
      <p:grpSp>
        <p:nvGrpSpPr>
          <p:cNvPr id="20495" name="Group 29"/>
          <p:cNvGrpSpPr>
            <a:grpSpLocks/>
          </p:cNvGrpSpPr>
          <p:nvPr/>
        </p:nvGrpSpPr>
        <p:grpSpPr bwMode="auto">
          <a:xfrm>
            <a:off x="6727825" y="2984500"/>
            <a:ext cx="95250" cy="342900"/>
            <a:chOff x="4436" y="1826"/>
            <a:chExt cx="60" cy="216"/>
          </a:xfrm>
        </p:grpSpPr>
        <p:sp>
          <p:nvSpPr>
            <p:cNvPr id="20513" name="Line 26"/>
            <p:cNvSpPr>
              <a:spLocks noChangeShapeType="1"/>
            </p:cNvSpPr>
            <p:nvPr/>
          </p:nvSpPr>
          <p:spPr bwMode="auto">
            <a:xfrm>
              <a:off x="4436" y="1828"/>
              <a:ext cx="60" cy="0"/>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14" name="Line 27"/>
            <p:cNvSpPr>
              <a:spLocks noChangeShapeType="1"/>
            </p:cNvSpPr>
            <p:nvPr/>
          </p:nvSpPr>
          <p:spPr bwMode="auto">
            <a:xfrm>
              <a:off x="4436" y="2042"/>
              <a:ext cx="60" cy="0"/>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15" name="Line 28"/>
            <p:cNvSpPr>
              <a:spLocks noChangeShapeType="1"/>
            </p:cNvSpPr>
            <p:nvPr/>
          </p:nvSpPr>
          <p:spPr bwMode="auto">
            <a:xfrm flipV="1">
              <a:off x="4486" y="1826"/>
              <a:ext cx="0" cy="216"/>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grpSp>
      <p:grpSp>
        <p:nvGrpSpPr>
          <p:cNvPr id="20496" name="Group 34"/>
          <p:cNvGrpSpPr>
            <a:grpSpLocks/>
          </p:cNvGrpSpPr>
          <p:nvPr/>
        </p:nvGrpSpPr>
        <p:grpSpPr bwMode="auto">
          <a:xfrm>
            <a:off x="6383338" y="1428750"/>
            <a:ext cx="765175" cy="1654175"/>
            <a:chOff x="4219" y="826"/>
            <a:chExt cx="482" cy="1042"/>
          </a:xfrm>
        </p:grpSpPr>
        <p:sp>
          <p:nvSpPr>
            <p:cNvPr id="20510" name="Line 31"/>
            <p:cNvSpPr>
              <a:spLocks noChangeShapeType="1"/>
            </p:cNvSpPr>
            <p:nvPr/>
          </p:nvSpPr>
          <p:spPr bwMode="auto">
            <a:xfrm>
              <a:off x="4690" y="826"/>
              <a:ext cx="0" cy="104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11" name="Line 32"/>
            <p:cNvSpPr>
              <a:spLocks noChangeShapeType="1"/>
            </p:cNvSpPr>
            <p:nvPr/>
          </p:nvSpPr>
          <p:spPr bwMode="auto">
            <a:xfrm flipH="1">
              <a:off x="4219" y="833"/>
              <a:ext cx="479"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12" name="Line 33"/>
            <p:cNvSpPr>
              <a:spLocks noChangeShapeType="1"/>
            </p:cNvSpPr>
            <p:nvPr/>
          </p:nvSpPr>
          <p:spPr bwMode="auto">
            <a:xfrm flipH="1">
              <a:off x="4520" y="1857"/>
              <a:ext cx="181"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grpSp>
      <p:grpSp>
        <p:nvGrpSpPr>
          <p:cNvPr id="20497" name="Group 37"/>
          <p:cNvGrpSpPr>
            <a:grpSpLocks/>
          </p:cNvGrpSpPr>
          <p:nvPr/>
        </p:nvGrpSpPr>
        <p:grpSpPr bwMode="auto">
          <a:xfrm>
            <a:off x="6381750" y="3098800"/>
            <a:ext cx="752475" cy="1657350"/>
            <a:chOff x="4218" y="1898"/>
            <a:chExt cx="474" cy="1044"/>
          </a:xfrm>
        </p:grpSpPr>
        <p:sp>
          <p:nvSpPr>
            <p:cNvPr id="20508" name="Line 35"/>
            <p:cNvSpPr>
              <a:spLocks noChangeShapeType="1"/>
            </p:cNvSpPr>
            <p:nvPr/>
          </p:nvSpPr>
          <p:spPr bwMode="auto">
            <a:xfrm>
              <a:off x="4218" y="2932"/>
              <a:ext cx="474"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sp>
          <p:nvSpPr>
            <p:cNvPr id="20509" name="Line 36"/>
            <p:cNvSpPr>
              <a:spLocks noChangeShapeType="1"/>
            </p:cNvSpPr>
            <p:nvPr/>
          </p:nvSpPr>
          <p:spPr bwMode="auto">
            <a:xfrm flipV="1">
              <a:off x="4690" y="1898"/>
              <a:ext cx="0" cy="1044"/>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lIns="90000" tIns="43200" rIns="90000" bIns="43200">
              <a:spAutoFit/>
            </a:bodyPr>
            <a:lstStyle/>
            <a:p>
              <a:endParaRPr lang="de-DE"/>
            </a:p>
          </p:txBody>
        </p:sp>
      </p:grpSp>
      <p:sp>
        <p:nvSpPr>
          <p:cNvPr id="20498" name="Text Box 38"/>
          <p:cNvSpPr txBox="1">
            <a:spLocks noChangeArrowheads="1"/>
          </p:cNvSpPr>
          <p:nvPr/>
        </p:nvSpPr>
        <p:spPr bwMode="auto">
          <a:xfrm>
            <a:off x="6389688" y="2135188"/>
            <a:ext cx="7953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a:solidFill>
                  <a:srgbClr val="0000FF"/>
                </a:solidFill>
              </a:rPr>
              <a:t>t</a:t>
            </a:r>
            <a:r>
              <a:rPr lang="de-DE" sz="1800" baseline="-25000">
                <a:solidFill>
                  <a:srgbClr val="0000FF"/>
                </a:solidFill>
              </a:rPr>
              <a:t>1</a:t>
            </a:r>
            <a:r>
              <a:rPr lang="de-DE" sz="1800">
                <a:solidFill>
                  <a:srgbClr val="0000FF"/>
                </a:solidFill>
              </a:rPr>
              <a:t>     t</a:t>
            </a:r>
            <a:r>
              <a:rPr lang="de-DE" sz="1800" baseline="-25000">
                <a:solidFill>
                  <a:srgbClr val="0000FF"/>
                </a:solidFill>
              </a:rPr>
              <a:t>3</a:t>
            </a:r>
          </a:p>
        </p:txBody>
      </p:sp>
      <p:sp>
        <p:nvSpPr>
          <p:cNvPr id="20499" name="Text Box 39"/>
          <p:cNvSpPr txBox="1">
            <a:spLocks noChangeArrowheads="1"/>
          </p:cNvSpPr>
          <p:nvPr/>
        </p:nvSpPr>
        <p:spPr bwMode="auto">
          <a:xfrm>
            <a:off x="6359525" y="3741738"/>
            <a:ext cx="3286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ctr" eaLnBrk="1" hangingPunct="1"/>
            <a:r>
              <a:rPr lang="de-DE" sz="1800"/>
              <a:t>t</a:t>
            </a:r>
            <a:r>
              <a:rPr lang="de-DE" sz="1800" baseline="-25000"/>
              <a:t>2</a:t>
            </a:r>
          </a:p>
        </p:txBody>
      </p:sp>
      <p:sp>
        <p:nvSpPr>
          <p:cNvPr id="234536" name="Text Box 40"/>
          <p:cNvSpPr txBox="1">
            <a:spLocks noChangeArrowheads="1"/>
          </p:cNvSpPr>
          <p:nvPr/>
        </p:nvSpPr>
        <p:spPr bwMode="auto">
          <a:xfrm>
            <a:off x="739775" y="5014913"/>
            <a:ext cx="33369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a:solidFill>
                  <a:schemeClr val="hlink"/>
                </a:solidFill>
              </a:rPr>
              <a:t>t</a:t>
            </a:r>
            <a:r>
              <a:rPr lang="de-DE" baseline="-25000">
                <a:solidFill>
                  <a:schemeClr val="hlink"/>
                </a:solidFill>
              </a:rPr>
              <a:t>1</a:t>
            </a:r>
            <a:r>
              <a:rPr lang="de-DE">
                <a:solidFill>
                  <a:schemeClr val="hlink"/>
                </a:solidFill>
              </a:rPr>
              <a:t>  &lt;  t</a:t>
            </a:r>
            <a:r>
              <a:rPr lang="de-DE" baseline="-25000">
                <a:solidFill>
                  <a:schemeClr val="hlink"/>
                </a:solidFill>
              </a:rPr>
              <a:t>2</a:t>
            </a:r>
            <a:r>
              <a:rPr lang="de-DE">
                <a:solidFill>
                  <a:schemeClr val="hlink"/>
                </a:solidFill>
              </a:rPr>
              <a:t>  &lt;  t</a:t>
            </a:r>
            <a:r>
              <a:rPr lang="de-DE" baseline="-25000">
                <a:solidFill>
                  <a:schemeClr val="hlink"/>
                </a:solidFill>
              </a:rPr>
              <a:t>3 	    </a:t>
            </a:r>
            <a:r>
              <a:rPr lang="de-DE">
                <a:solidFill>
                  <a:schemeClr val="hlink"/>
                </a:solidFill>
              </a:rPr>
              <a:t>Iteration</a:t>
            </a:r>
          </a:p>
        </p:txBody>
      </p:sp>
      <p:sp>
        <p:nvSpPr>
          <p:cNvPr id="234537" name="Text Box 41"/>
          <p:cNvSpPr txBox="1">
            <a:spLocks noChangeArrowheads="1"/>
          </p:cNvSpPr>
          <p:nvPr/>
        </p:nvSpPr>
        <p:spPr bwMode="auto">
          <a:xfrm>
            <a:off x="722313" y="5468938"/>
            <a:ext cx="33321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a:solidFill>
                  <a:srgbClr val="009900"/>
                </a:solidFill>
              </a:rPr>
              <a:t>öfter miteinander reden</a:t>
            </a:r>
          </a:p>
        </p:txBody>
      </p:sp>
      <p:sp>
        <p:nvSpPr>
          <p:cNvPr id="234538" name="Text Box 42"/>
          <p:cNvSpPr txBox="1">
            <a:spLocks noChangeArrowheads="1"/>
          </p:cNvSpPr>
          <p:nvPr/>
        </p:nvSpPr>
        <p:spPr bwMode="auto">
          <a:xfrm>
            <a:off x="714375" y="5945188"/>
            <a:ext cx="82962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a:t>1. Informatiker muss in Anwendungsgebiet Erfahrung haben</a:t>
            </a:r>
          </a:p>
        </p:txBody>
      </p:sp>
      <p:sp>
        <p:nvSpPr>
          <p:cNvPr id="234539" name="Text Box 43"/>
          <p:cNvSpPr txBox="1">
            <a:spLocks noChangeArrowheads="1"/>
          </p:cNvSpPr>
          <p:nvPr/>
        </p:nvSpPr>
        <p:spPr bwMode="auto">
          <a:xfrm>
            <a:off x="719138" y="6397625"/>
            <a:ext cx="82105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a:solidFill>
                  <a:srgbClr val="0000FF"/>
                </a:solidFill>
              </a:rPr>
              <a:t>2. Fachexperte sollte zumindest etwas Informatik verstehen</a:t>
            </a:r>
          </a:p>
        </p:txBody>
      </p:sp>
      <p:grpSp>
        <p:nvGrpSpPr>
          <p:cNvPr id="7" name="Group 48"/>
          <p:cNvGrpSpPr>
            <a:grpSpLocks/>
          </p:cNvGrpSpPr>
          <p:nvPr/>
        </p:nvGrpSpPr>
        <p:grpSpPr bwMode="auto">
          <a:xfrm>
            <a:off x="4762500" y="1854200"/>
            <a:ext cx="4248150" cy="2497138"/>
            <a:chOff x="3000" y="1168"/>
            <a:chExt cx="2676" cy="1573"/>
          </a:xfrm>
        </p:grpSpPr>
        <p:cxnSp>
          <p:nvCxnSpPr>
            <p:cNvPr id="20505" name="AutoShape 45"/>
            <p:cNvCxnSpPr>
              <a:cxnSpLocks noChangeShapeType="1"/>
            </p:cNvCxnSpPr>
            <p:nvPr/>
          </p:nvCxnSpPr>
          <p:spPr bwMode="auto">
            <a:xfrm flipH="1">
              <a:off x="3000" y="2144"/>
              <a:ext cx="6" cy="597"/>
            </a:xfrm>
            <a:prstGeom prst="straightConnector1">
              <a:avLst/>
            </a:prstGeom>
            <a:noFill/>
            <a:ln w="28575">
              <a:solidFill>
                <a:schemeClr val="tx1"/>
              </a:solidFill>
              <a:round/>
              <a:headEnd type="triangle" w="med" len="med"/>
              <a:tailEnd type="none" w="lg" len="med"/>
            </a:ln>
            <a:extLst>
              <a:ext uri="{909E8E84-426E-40DD-AFC4-6F175D3DCCD1}">
                <a14:hiddenFill xmlns:a14="http://schemas.microsoft.com/office/drawing/2010/main">
                  <a:noFill/>
                </a14:hiddenFill>
              </a:ext>
            </a:extLst>
          </p:spPr>
        </p:cxnSp>
        <p:cxnSp>
          <p:nvCxnSpPr>
            <p:cNvPr id="20506" name="AutoShape 46"/>
            <p:cNvCxnSpPr>
              <a:cxnSpLocks noChangeShapeType="1"/>
            </p:cNvCxnSpPr>
            <p:nvPr/>
          </p:nvCxnSpPr>
          <p:spPr bwMode="auto">
            <a:xfrm flipH="1">
              <a:off x="3007" y="1168"/>
              <a:ext cx="6" cy="597"/>
            </a:xfrm>
            <a:prstGeom prst="straightConnector1">
              <a:avLst/>
            </a:prstGeom>
            <a:noFill/>
            <a:ln w="28575">
              <a:solidFill>
                <a:srgbClr val="0000FF"/>
              </a:solidFill>
              <a:round/>
              <a:headEnd type="triangle" w="med" len="med"/>
              <a:tailEnd type="none" w="lg" len="med"/>
            </a:ln>
            <a:extLst>
              <a:ext uri="{909E8E84-426E-40DD-AFC4-6F175D3DCCD1}">
                <a14:hiddenFill xmlns:a14="http://schemas.microsoft.com/office/drawing/2010/main">
                  <a:noFill/>
                </a14:hiddenFill>
              </a:ext>
            </a:extLst>
          </p:spPr>
        </p:cxnSp>
        <p:sp>
          <p:nvSpPr>
            <p:cNvPr id="20507" name="Text Box 47"/>
            <p:cNvSpPr txBox="1">
              <a:spLocks noChangeArrowheads="1"/>
            </p:cNvSpPr>
            <p:nvPr/>
          </p:nvSpPr>
          <p:spPr bwMode="auto">
            <a:xfrm>
              <a:off x="4566" y="1688"/>
              <a:ext cx="111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3200" rIns="90000" bIns="43200">
              <a:spAutoFit/>
            </a:bodyPr>
            <a:lstStyle>
              <a:lvl1pPr eaLnBrk="0" hangingPunct="0">
                <a:defRPr sz="2400">
                  <a:solidFill>
                    <a:schemeClr val="tx1"/>
                  </a:solidFill>
                  <a:latin typeface="Arial" charset="0"/>
                  <a:ea typeface="ＭＳ Ｐゴシック" charset="-128"/>
                  <a:sym typeface="Symbol" charset="2"/>
                </a:defRPr>
              </a:lvl1pPr>
              <a:lvl2pPr marL="37931725" indent="-37474525" eaLnBrk="0" hangingPunct="0">
                <a:defRPr sz="2400">
                  <a:solidFill>
                    <a:schemeClr val="tx1"/>
                  </a:solidFill>
                  <a:latin typeface="Arial" charset="0"/>
                  <a:ea typeface="ＭＳ Ｐゴシック" charset="-128"/>
                  <a:sym typeface="Symbol" charset="2"/>
                </a:defRPr>
              </a:lvl2pPr>
              <a:lvl3pPr eaLnBrk="0" hangingPunct="0">
                <a:defRPr sz="2400">
                  <a:solidFill>
                    <a:schemeClr val="tx1"/>
                  </a:solidFill>
                  <a:latin typeface="Arial" charset="0"/>
                  <a:ea typeface="ＭＳ Ｐゴシック" charset="-128"/>
                  <a:sym typeface="Symbol" charset="2"/>
                </a:defRPr>
              </a:lvl3pPr>
              <a:lvl4pPr eaLnBrk="0" hangingPunct="0">
                <a:defRPr sz="2400">
                  <a:solidFill>
                    <a:schemeClr val="tx1"/>
                  </a:solidFill>
                  <a:latin typeface="Arial" charset="0"/>
                  <a:ea typeface="ＭＳ Ｐゴシック" charset="-128"/>
                  <a:sym typeface="Symbol" charset="2"/>
                </a:defRPr>
              </a:lvl4pPr>
              <a:lvl5pPr eaLnBrk="0" hangingPunct="0">
                <a:defRPr sz="2400">
                  <a:solidFill>
                    <a:schemeClr val="tx1"/>
                  </a:solidFill>
                  <a:latin typeface="Arial" charset="0"/>
                  <a:ea typeface="ＭＳ Ｐゴシック" charset="-128"/>
                  <a:sym typeface="Symbol" charset="2"/>
                </a:defRPr>
              </a:lvl5pPr>
              <a:lvl6pPr marL="457200" eaLnBrk="0" fontAlgn="base" hangingPunct="0">
                <a:spcBef>
                  <a:spcPct val="0"/>
                </a:spcBef>
                <a:spcAft>
                  <a:spcPct val="0"/>
                </a:spcAft>
                <a:defRPr sz="2400">
                  <a:solidFill>
                    <a:schemeClr val="tx1"/>
                  </a:solidFill>
                  <a:latin typeface="Arial" charset="0"/>
                  <a:ea typeface="ＭＳ Ｐゴシック" charset="-128"/>
                  <a:sym typeface="Symbol" charset="2"/>
                </a:defRPr>
              </a:lvl6pPr>
              <a:lvl7pPr marL="914400" eaLnBrk="0" fontAlgn="base" hangingPunct="0">
                <a:spcBef>
                  <a:spcPct val="0"/>
                </a:spcBef>
                <a:spcAft>
                  <a:spcPct val="0"/>
                </a:spcAft>
                <a:defRPr sz="2400">
                  <a:solidFill>
                    <a:schemeClr val="tx1"/>
                  </a:solidFill>
                  <a:latin typeface="Arial" charset="0"/>
                  <a:ea typeface="ＭＳ Ｐゴシック" charset="-128"/>
                  <a:sym typeface="Symbol" charset="2"/>
                </a:defRPr>
              </a:lvl7pPr>
              <a:lvl8pPr marL="1371600" eaLnBrk="0" fontAlgn="base" hangingPunct="0">
                <a:spcBef>
                  <a:spcPct val="0"/>
                </a:spcBef>
                <a:spcAft>
                  <a:spcPct val="0"/>
                </a:spcAft>
                <a:defRPr sz="2400">
                  <a:solidFill>
                    <a:schemeClr val="tx1"/>
                  </a:solidFill>
                  <a:latin typeface="Arial" charset="0"/>
                  <a:ea typeface="ＭＳ Ｐゴシック" charset="-128"/>
                  <a:sym typeface="Symbol" charset="2"/>
                </a:defRPr>
              </a:lvl8pPr>
              <a:lvl9pPr marL="1828800" eaLnBrk="0" fontAlgn="base" hangingPunct="0">
                <a:spcBef>
                  <a:spcPct val="0"/>
                </a:spcBef>
                <a:spcAft>
                  <a:spcPct val="0"/>
                </a:spcAft>
                <a:defRPr sz="2400">
                  <a:solidFill>
                    <a:schemeClr val="tx1"/>
                  </a:solidFill>
                  <a:latin typeface="Arial" charset="0"/>
                  <a:ea typeface="ＭＳ Ｐゴシック" charset="-128"/>
                  <a:sym typeface="Symbol" charset="2"/>
                </a:defRPr>
              </a:lvl9pPr>
            </a:lstStyle>
            <a:p>
              <a:pPr algn="l" eaLnBrk="1" hangingPunct="1"/>
              <a:r>
                <a:rPr lang="de-DE" sz="1800"/>
                <a:t>Rückwirkungen sind üblich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45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45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45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45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36" grpId="0" autoUpdateAnimBg="0"/>
      <p:bldP spid="234537" grpId="0" autoUpdateAnimBg="0"/>
      <p:bldP spid="234538" grpId="0" autoUpdateAnimBg="0"/>
      <p:bldP spid="23453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Verletzlichkeit der Gesellschaft / Technikfolgenabschätzung</a:t>
            </a:r>
          </a:p>
        </p:txBody>
      </p:sp>
      <p:sp>
        <p:nvSpPr>
          <p:cNvPr id="3" name="Inhaltsplatzhalter 2"/>
          <p:cNvSpPr>
            <a:spLocks noGrp="1"/>
          </p:cNvSpPr>
          <p:nvPr>
            <p:ph idx="1"/>
          </p:nvPr>
        </p:nvSpPr>
        <p:spPr>
          <a:xfrm>
            <a:off x="352425" y="1371600"/>
            <a:ext cx="8664722" cy="4953000"/>
          </a:xfrm>
        </p:spPr>
        <p:txBody>
          <a:bodyPr/>
          <a:lstStyle/>
          <a:p>
            <a:pPr marL="0" indent="0">
              <a:buNone/>
            </a:pPr>
            <a:r>
              <a:rPr lang="de-DE" sz="2800" dirty="0"/>
              <a:t>„Die </a:t>
            </a:r>
            <a:r>
              <a:rPr lang="de-DE" sz="2800" dirty="0">
                <a:solidFill>
                  <a:srgbClr val="FF0000"/>
                </a:solidFill>
              </a:rPr>
              <a:t>Technikfolgenabschätzung</a:t>
            </a:r>
            <a:r>
              <a:rPr lang="de-DE" sz="2800" dirty="0"/>
              <a:t> </a:t>
            </a:r>
            <a:r>
              <a:rPr lang="de-DE" sz="2800" dirty="0" err="1"/>
              <a:t>befasst</a:t>
            </a:r>
            <a:r>
              <a:rPr lang="de-DE" sz="2800" dirty="0"/>
              <a:t> sich mit der Beobachtung und Analyse von </a:t>
            </a:r>
            <a:r>
              <a:rPr lang="de-DE" sz="2800" dirty="0">
                <a:solidFill>
                  <a:srgbClr val="FF0000"/>
                </a:solidFill>
              </a:rPr>
              <a:t>Trends </a:t>
            </a:r>
            <a:r>
              <a:rPr lang="de-DE" sz="2800" dirty="0"/>
              <a:t>in Wissenschaft und </a:t>
            </a:r>
            <a:r>
              <a:rPr lang="de-DE" sz="2800" dirty="0">
                <a:solidFill>
                  <a:srgbClr val="FF0000"/>
                </a:solidFill>
              </a:rPr>
              <a:t>Technik</a:t>
            </a:r>
            <a:r>
              <a:rPr lang="de-DE" sz="2800" dirty="0"/>
              <a:t> und den damit zusammenhängenden </a:t>
            </a:r>
            <a:r>
              <a:rPr lang="de-DE" sz="2800" dirty="0">
                <a:solidFill>
                  <a:srgbClr val="FF0000"/>
                </a:solidFill>
              </a:rPr>
              <a:t>gesellschaftlichen Entwicklungen</a:t>
            </a:r>
            <a:r>
              <a:rPr lang="de-DE" sz="2800" dirty="0"/>
              <a:t>, insbesondere der Abschätzung der </a:t>
            </a:r>
            <a:r>
              <a:rPr lang="de-DE" sz="2800" dirty="0">
                <a:solidFill>
                  <a:srgbClr val="FF0000"/>
                </a:solidFill>
              </a:rPr>
              <a:t>Chancen und Risiken</a:t>
            </a:r>
            <a:r>
              <a:rPr lang="de-DE" sz="2800" dirty="0"/>
              <a:t>. Des Weiteren soll die Technikfolgenabschätzung auch politische </a:t>
            </a:r>
            <a:r>
              <a:rPr lang="de-DE" sz="2800" dirty="0">
                <a:solidFill>
                  <a:srgbClr val="FF0000"/>
                </a:solidFill>
              </a:rPr>
              <a:t>Handlungsempfehlungen</a:t>
            </a:r>
            <a:r>
              <a:rPr lang="de-DE" sz="2800" dirty="0"/>
              <a:t> oder Richtlinien für die Vermeidung von Risiken und die verbesserte Nutzung der Chancen geben…“ [Wikipedia, 11. April 2013] </a:t>
            </a:r>
            <a:endParaRPr lang="de-DE" sz="2800" u="sng" dirty="0">
              <a:solidFill>
                <a:srgbClr val="0000FF"/>
              </a:solidFill>
            </a:endParaRPr>
          </a:p>
        </p:txBody>
      </p:sp>
      <p:sp>
        <p:nvSpPr>
          <p:cNvPr id="4" name="Foliennummernplatzhalter 3"/>
          <p:cNvSpPr>
            <a:spLocks noGrp="1"/>
          </p:cNvSpPr>
          <p:nvPr>
            <p:ph type="sldNum" sz="quarter" idx="10"/>
          </p:nvPr>
        </p:nvSpPr>
        <p:spPr/>
        <p:txBody>
          <a:bodyPr/>
          <a:lstStyle/>
          <a:p>
            <a:fld id="{99EFB5D9-D76C-4118-8EB0-8B589541B4B8}" type="slidenum">
              <a:rPr lang="en-US" smtClean="0"/>
              <a:pPr/>
              <a:t>44</a:t>
            </a:fld>
            <a:endParaRPr lang="en-US"/>
          </a:p>
        </p:txBody>
      </p:sp>
    </p:spTree>
    <p:extLst>
      <p:ext uri="{BB962C8B-B14F-4D97-AF65-F5344CB8AC3E}">
        <p14:creationId xmlns:p14="http://schemas.microsoft.com/office/powerpoint/2010/main" val="1056293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Technikfolgenabschätzung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45</a:t>
            </a:fld>
            <a:endParaRPr lang="en-US"/>
          </a:p>
        </p:txBody>
      </p:sp>
      <p:grpSp>
        <p:nvGrpSpPr>
          <p:cNvPr id="8" name="Gruppieren 7"/>
          <p:cNvGrpSpPr/>
          <p:nvPr/>
        </p:nvGrpSpPr>
        <p:grpSpPr>
          <a:xfrm>
            <a:off x="1593669" y="774277"/>
            <a:ext cx="6269218" cy="6083723"/>
            <a:chOff x="1375953" y="563003"/>
            <a:chExt cx="6486934" cy="6294997"/>
          </a:xfrm>
        </p:grpSpPr>
        <p:pic>
          <p:nvPicPr>
            <p:cNvPr id="6" name="Grafik 5"/>
            <p:cNvPicPr>
              <a:picLocks noChangeAspect="1"/>
            </p:cNvPicPr>
            <p:nvPr/>
          </p:nvPicPr>
          <p:blipFill rotWithShape="1">
            <a:blip r:embed="rId3"/>
            <a:srcRect b="30920"/>
            <a:stretch/>
          </p:blipFill>
          <p:spPr>
            <a:xfrm>
              <a:off x="1375954" y="563003"/>
              <a:ext cx="6486933" cy="4676422"/>
            </a:xfrm>
            <a:prstGeom prst="rect">
              <a:avLst/>
            </a:prstGeom>
          </p:spPr>
        </p:pic>
        <p:pic>
          <p:nvPicPr>
            <p:cNvPr id="7" name="Grafik 6"/>
            <p:cNvPicPr>
              <a:picLocks noChangeAspect="1"/>
            </p:cNvPicPr>
            <p:nvPr/>
          </p:nvPicPr>
          <p:blipFill rotWithShape="1">
            <a:blip r:embed="rId3"/>
            <a:srcRect t="16529"/>
            <a:stretch/>
          </p:blipFill>
          <p:spPr>
            <a:xfrm>
              <a:off x="1375953" y="1207362"/>
              <a:ext cx="6486933" cy="5650638"/>
            </a:xfrm>
            <a:prstGeom prst="rect">
              <a:avLst/>
            </a:prstGeom>
          </p:spPr>
        </p:pic>
      </p:grpSp>
    </p:spTree>
    <p:extLst>
      <p:ext uri="{BB962C8B-B14F-4D97-AF65-F5344CB8AC3E}">
        <p14:creationId xmlns:p14="http://schemas.microsoft.com/office/powerpoint/2010/main" val="1679626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Technikfolgenabschätzung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46</a:t>
            </a:fld>
            <a:endParaRPr lang="en-US"/>
          </a:p>
        </p:txBody>
      </p:sp>
      <p:grpSp>
        <p:nvGrpSpPr>
          <p:cNvPr id="5" name="Gruppieren 4"/>
          <p:cNvGrpSpPr/>
          <p:nvPr/>
        </p:nvGrpSpPr>
        <p:grpSpPr>
          <a:xfrm>
            <a:off x="1126301" y="762000"/>
            <a:ext cx="6891398" cy="6096000"/>
            <a:chOff x="447044" y="762000"/>
            <a:chExt cx="8249911" cy="7297715"/>
          </a:xfrm>
        </p:grpSpPr>
        <p:pic>
          <p:nvPicPr>
            <p:cNvPr id="3" name="Grafik 2"/>
            <p:cNvPicPr>
              <a:picLocks noChangeAspect="1"/>
            </p:cNvPicPr>
            <p:nvPr/>
          </p:nvPicPr>
          <p:blipFill rotWithShape="1">
            <a:blip r:embed="rId3"/>
            <a:srcRect t="16067"/>
            <a:stretch/>
          </p:blipFill>
          <p:spPr>
            <a:xfrm>
              <a:off x="447044" y="1463039"/>
              <a:ext cx="8249911" cy="6596676"/>
            </a:xfrm>
            <a:prstGeom prst="rect">
              <a:avLst/>
            </a:prstGeom>
          </p:spPr>
        </p:pic>
        <p:pic>
          <p:nvPicPr>
            <p:cNvPr id="9" name="Grafik 8"/>
            <p:cNvPicPr>
              <a:picLocks noChangeAspect="1"/>
            </p:cNvPicPr>
            <p:nvPr/>
          </p:nvPicPr>
          <p:blipFill rotWithShape="1">
            <a:blip r:embed="rId3"/>
            <a:srcRect b="90415"/>
            <a:stretch/>
          </p:blipFill>
          <p:spPr>
            <a:xfrm>
              <a:off x="447044" y="762000"/>
              <a:ext cx="8249911" cy="753292"/>
            </a:xfrm>
            <a:prstGeom prst="rect">
              <a:avLst/>
            </a:prstGeom>
          </p:spPr>
        </p:pic>
      </p:grpSp>
    </p:spTree>
    <p:extLst>
      <p:ext uri="{BB962C8B-B14F-4D97-AF65-F5344CB8AC3E}">
        <p14:creationId xmlns:p14="http://schemas.microsoft.com/office/powerpoint/2010/main" val="3045540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Technikfolgenabschätzung — Dilemmas</a:t>
            </a:r>
          </a:p>
        </p:txBody>
      </p:sp>
      <p:sp>
        <p:nvSpPr>
          <p:cNvPr id="3" name="Inhaltsplatzhalter 2"/>
          <p:cNvSpPr>
            <a:spLocks noGrp="1"/>
          </p:cNvSpPr>
          <p:nvPr>
            <p:ph idx="1"/>
          </p:nvPr>
        </p:nvSpPr>
        <p:spPr>
          <a:xfrm>
            <a:off x="352424" y="1371600"/>
            <a:ext cx="8706515" cy="5411972"/>
          </a:xfrm>
        </p:spPr>
        <p:txBody>
          <a:bodyPr/>
          <a:lstStyle/>
          <a:p>
            <a:r>
              <a:rPr lang="de-DE" sz="2800" dirty="0">
                <a:solidFill>
                  <a:srgbClr val="0000FF"/>
                </a:solidFill>
              </a:rPr>
              <a:t>nach </a:t>
            </a:r>
            <a:r>
              <a:rPr lang="de-DE" sz="2800" dirty="0" err="1">
                <a:solidFill>
                  <a:srgbClr val="0000FF"/>
                </a:solidFill>
              </a:rPr>
              <a:t>Collingridge</a:t>
            </a:r>
            <a:r>
              <a:rPr lang="de-DE" sz="2800" dirty="0">
                <a:solidFill>
                  <a:srgbClr val="0000FF"/>
                </a:solidFill>
              </a:rPr>
              <a:t> (1980):</a:t>
            </a:r>
          </a:p>
          <a:p>
            <a:pPr lvl="1"/>
            <a:r>
              <a:rPr lang="de-DE" dirty="0"/>
              <a:t>Technikfolgen lassen sich besser abschätzen / messen je weiter die Technik entwickelt / erprobt / in Anwendung ist</a:t>
            </a:r>
          </a:p>
          <a:p>
            <a:pPr lvl="1"/>
            <a:r>
              <a:rPr lang="de-DE" dirty="0"/>
              <a:t>Gestaltung / Veränderung von Technik wird um so teurer, je weiter die Entwicklung vorangeschritten ist</a:t>
            </a:r>
          </a:p>
          <a:p>
            <a:endParaRPr lang="de-DE" dirty="0"/>
          </a:p>
          <a:p>
            <a:r>
              <a:rPr lang="de-DE" dirty="0">
                <a:solidFill>
                  <a:srgbClr val="0000FF"/>
                </a:solidFill>
              </a:rPr>
              <a:t>Expertendilemma (Nennen/Garbe 1996):</a:t>
            </a:r>
          </a:p>
          <a:p>
            <a:pPr lvl="1"/>
            <a:r>
              <a:rPr lang="de-DE" dirty="0"/>
              <a:t>Expertengutachten widersprechen sich oftmals</a:t>
            </a:r>
          </a:p>
          <a:p>
            <a:pPr lvl="1"/>
            <a:r>
              <a:rPr lang="de-DE" dirty="0"/>
              <a:t>Gutachten / Gegengutachten Problematik</a:t>
            </a:r>
          </a:p>
          <a:p>
            <a:pPr lvl="1"/>
            <a:r>
              <a:rPr lang="de-DE" dirty="0"/>
              <a:t>Ursache (Grunwald 2010):</a:t>
            </a:r>
          </a:p>
          <a:p>
            <a:pPr lvl="2"/>
            <a:r>
              <a:rPr lang="de-DE" dirty="0"/>
              <a:t>Unvermeidbarkeit von Bewertungen in Gutachten</a:t>
            </a:r>
          </a:p>
          <a:p>
            <a:pPr lvl="2"/>
            <a:r>
              <a:rPr lang="de-DE" dirty="0"/>
              <a:t>Trennung von wertfreiem „Erkennen“ von Technikfolgen und </a:t>
            </a:r>
            <a:r>
              <a:rPr lang="de-DE" i="1" dirty="0"/>
              <a:t>anschließender</a:t>
            </a:r>
            <a:r>
              <a:rPr lang="de-DE" dirty="0"/>
              <a:t> Bewertung nicht möglich</a:t>
            </a:r>
          </a:p>
          <a:p>
            <a:pPr lvl="3"/>
            <a:r>
              <a:rPr lang="de-DE" dirty="0"/>
              <a:t>„Erkennen“ hängt von Bewertung ab</a:t>
            </a:r>
          </a:p>
          <a:p>
            <a:pPr lvl="2"/>
            <a:endParaRPr lang="de-DE" dirty="0"/>
          </a:p>
          <a:p>
            <a:pPr lvl="1"/>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47</a:t>
            </a:fld>
            <a:endParaRPr lang="en-US"/>
          </a:p>
        </p:txBody>
      </p:sp>
    </p:spTree>
    <p:extLst>
      <p:ext uri="{BB962C8B-B14F-4D97-AF65-F5344CB8AC3E}">
        <p14:creationId xmlns:p14="http://schemas.microsoft.com/office/powerpoint/2010/main" val="13416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Technikfolgenabschätzung — Future </a:t>
            </a:r>
            <a:r>
              <a:rPr lang="de-DE" dirty="0" err="1"/>
              <a:t>Cone</a:t>
            </a:r>
            <a:endParaRPr lang="de-DE" dirty="0"/>
          </a:p>
        </p:txBody>
      </p:sp>
      <p:sp>
        <p:nvSpPr>
          <p:cNvPr id="3" name="Inhaltsplatzhalter 2"/>
          <p:cNvSpPr>
            <a:spLocks noGrp="1"/>
          </p:cNvSpPr>
          <p:nvPr>
            <p:ph idx="1"/>
          </p:nvPr>
        </p:nvSpPr>
        <p:spPr>
          <a:xfrm>
            <a:off x="352424" y="1371600"/>
            <a:ext cx="8706515" cy="5411972"/>
          </a:xfrm>
        </p:spPr>
        <p:txBody>
          <a:bodyPr/>
          <a:lstStyle/>
          <a:p>
            <a:pPr lvl="2"/>
            <a:endParaRPr lang="de-DE" dirty="0"/>
          </a:p>
          <a:p>
            <a:pPr lvl="1"/>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48</a:t>
            </a:fld>
            <a:endParaRPr lang="en-US"/>
          </a:p>
        </p:txBody>
      </p:sp>
    </p:spTree>
    <p:extLst>
      <p:ext uri="{BB962C8B-B14F-4D97-AF65-F5344CB8AC3E}">
        <p14:creationId xmlns:p14="http://schemas.microsoft.com/office/powerpoint/2010/main" val="1415799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Verletzlichkeit der Gesellschaft / Technikfolgenabschätzung</a:t>
            </a:r>
          </a:p>
        </p:txBody>
      </p:sp>
      <p:sp>
        <p:nvSpPr>
          <p:cNvPr id="3" name="Inhaltsplatzhalter 2"/>
          <p:cNvSpPr>
            <a:spLocks noGrp="1"/>
          </p:cNvSpPr>
          <p:nvPr>
            <p:ph idx="1"/>
          </p:nvPr>
        </p:nvSpPr>
        <p:spPr>
          <a:xfrm>
            <a:off x="352425" y="1371600"/>
            <a:ext cx="8664722" cy="4953000"/>
          </a:xfrm>
        </p:spPr>
        <p:txBody>
          <a:bodyPr/>
          <a:lstStyle/>
          <a:p>
            <a:endParaRPr lang="de-DE" dirty="0"/>
          </a:p>
          <a:p>
            <a:r>
              <a:rPr lang="de-DE" dirty="0"/>
              <a:t>Literatur:</a:t>
            </a:r>
          </a:p>
          <a:p>
            <a:pPr lvl="1"/>
            <a:r>
              <a:rPr lang="de-DE" dirty="0"/>
              <a:t>Armin Grunwald: „Technikfolgenabschätzung - eine Einführung“, Edition Sigma, 2010</a:t>
            </a:r>
          </a:p>
          <a:p>
            <a:pPr lvl="1"/>
            <a:r>
              <a:rPr lang="de-DE" dirty="0"/>
              <a:t>Alexander </a:t>
            </a:r>
            <a:r>
              <a:rPr lang="de-DE" dirty="0" err="1"/>
              <a:t>Roßnagel</a:t>
            </a:r>
            <a:r>
              <a:rPr lang="de-DE" dirty="0"/>
              <a:t> et al. : „Die Verletzlichkeit der ‚Informationsgesellschaft‘ “, Sozialverträgliche Technikgestaltung, Band 5, Westdeutscher Verlag, 1990.</a:t>
            </a:r>
            <a:br>
              <a:rPr lang="de-DE" dirty="0"/>
            </a:br>
            <a:r>
              <a:rPr lang="de-DE" dirty="0"/>
              <a:t>Online: </a:t>
            </a:r>
            <a:r>
              <a:rPr lang="de-DE" u="sng" dirty="0">
                <a:solidFill>
                  <a:srgbClr val="0000FF"/>
                </a:solidFill>
              </a:rPr>
              <a:t>http://nbn-resolving.de/urn:nbn:de:hebis:34-2009103030803</a:t>
            </a:r>
          </a:p>
          <a:p>
            <a:pPr lvl="1"/>
            <a:r>
              <a:rPr lang="de-DE" dirty="0"/>
              <a:t>Literatursammlung der Projektgruppe verfassungsverträgliche Technikgestaltung e. V. </a:t>
            </a:r>
            <a:r>
              <a:rPr lang="de-DE" u="sng" dirty="0">
                <a:solidFill>
                  <a:srgbClr val="0000FF"/>
                </a:solidFill>
              </a:rPr>
              <a:t>(www.provet.org)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49</a:t>
            </a:fld>
            <a:endParaRPr lang="en-US"/>
          </a:p>
        </p:txBody>
      </p:sp>
    </p:spTree>
    <p:extLst>
      <p:ext uri="{BB962C8B-B14F-4D97-AF65-F5344CB8AC3E}">
        <p14:creationId xmlns:p14="http://schemas.microsoft.com/office/powerpoint/2010/main" val="154039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Ablauf</a:t>
            </a:r>
          </a:p>
        </p:txBody>
      </p:sp>
      <p:sp>
        <p:nvSpPr>
          <p:cNvPr id="4" name="Foliennummernplatzhalter 3"/>
          <p:cNvSpPr>
            <a:spLocks noGrp="1"/>
          </p:cNvSpPr>
          <p:nvPr>
            <p:ph type="sldNum" sz="quarter" idx="10"/>
          </p:nvPr>
        </p:nvSpPr>
        <p:spPr/>
        <p:txBody>
          <a:bodyPr/>
          <a:lstStyle/>
          <a:p>
            <a:fld id="{99EFB5D9-D76C-4118-8EB0-8B589541B4B8}" type="slidenum">
              <a:rPr lang="en-US" smtClean="0"/>
              <a:pPr/>
              <a:t>5</a:t>
            </a:fld>
            <a:endParaRPr lang="en-US"/>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478339709"/>
              </p:ext>
            </p:extLst>
          </p:nvPr>
        </p:nvGraphicFramePr>
        <p:xfrm>
          <a:off x="0" y="897668"/>
          <a:ext cx="9169400" cy="5055037"/>
        </p:xfrm>
        <a:graphic>
          <a:graphicData uri="http://schemas.openxmlformats.org/drawingml/2006/table">
            <a:tbl>
              <a:tblPr firstRow="1" firstCol="1" bandRow="1">
                <a:tableStyleId>{5C22544A-7EE6-4342-B048-85BDC9FD1C3A}</a:tableStyleId>
              </a:tblPr>
              <a:tblGrid>
                <a:gridCol w="1167229">
                  <a:extLst>
                    <a:ext uri="{9D8B030D-6E8A-4147-A177-3AD203B41FA5}">
                      <a16:colId xmlns:a16="http://schemas.microsoft.com/office/drawing/2014/main" val="20000"/>
                    </a:ext>
                  </a:extLst>
                </a:gridCol>
                <a:gridCol w="8002171">
                  <a:extLst>
                    <a:ext uri="{9D8B030D-6E8A-4147-A177-3AD203B41FA5}">
                      <a16:colId xmlns:a16="http://schemas.microsoft.com/office/drawing/2014/main" val="20001"/>
                    </a:ext>
                  </a:extLst>
                </a:gridCol>
              </a:tblGrid>
              <a:tr h="355531">
                <a:tc>
                  <a:txBody>
                    <a:bodyPr/>
                    <a:lstStyle/>
                    <a:p>
                      <a:pPr>
                        <a:lnSpc>
                          <a:spcPct val="115000"/>
                        </a:lnSpc>
                        <a:spcAft>
                          <a:spcPts val="0"/>
                        </a:spcAft>
                      </a:pPr>
                      <a:r>
                        <a:rPr lang="de-DE" sz="1400" noProof="0" dirty="0">
                          <a:effectLst/>
                        </a:rPr>
                        <a:t>Datum</a:t>
                      </a:r>
                      <a:endParaRPr lang="de-DE" sz="1400" noProof="0" dirty="0">
                        <a:effectLst/>
                        <a:latin typeface="Calibri"/>
                        <a:ea typeface="Calibri"/>
                        <a:cs typeface="Times New Roman"/>
                      </a:endParaRPr>
                    </a:p>
                  </a:txBody>
                  <a:tcPr marL="68580" marR="68580" marT="0" marB="0"/>
                </a:tc>
                <a:tc>
                  <a:txBody>
                    <a:bodyPr/>
                    <a:lstStyle/>
                    <a:p>
                      <a:pPr>
                        <a:lnSpc>
                          <a:spcPct val="115000"/>
                        </a:lnSpc>
                        <a:spcAft>
                          <a:spcPts val="0"/>
                        </a:spcAft>
                      </a:pPr>
                      <a:r>
                        <a:rPr lang="de-DE" sz="1400" noProof="0" dirty="0">
                          <a:effectLst/>
                        </a:rPr>
                        <a:t>Veranstaltung</a:t>
                      </a:r>
                      <a:endParaRPr lang="de-DE" sz="1400" noProof="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10. Apr</a:t>
                      </a:r>
                    </a:p>
                  </a:txBody>
                  <a:tcPr marL="4763" marR="4763" marT="4763" marB="0" anchor="b"/>
                </a:tc>
                <a:tc>
                  <a:txBody>
                    <a:bodyPr/>
                    <a:lstStyle/>
                    <a:p>
                      <a:pPr>
                        <a:lnSpc>
                          <a:spcPct val="115000"/>
                        </a:lnSpc>
                        <a:spcAft>
                          <a:spcPts val="0"/>
                        </a:spcAft>
                      </a:pPr>
                      <a:r>
                        <a:rPr lang="de-DE" sz="1400" noProof="0" dirty="0">
                          <a:effectLst/>
                        </a:rPr>
                        <a:t>Einführung / Themengenerierung</a:t>
                      </a:r>
                      <a:endParaRPr lang="de-DE" sz="1400" noProof="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17. Apr </a:t>
                      </a:r>
                    </a:p>
                  </a:txBody>
                  <a:tcPr marL="4763" marR="4763" marT="4763" marB="0" anchor="b"/>
                </a:tc>
                <a:tc>
                  <a:txBody>
                    <a:bodyPr/>
                    <a:lstStyle/>
                    <a:p>
                      <a:pPr>
                        <a:lnSpc>
                          <a:spcPct val="115000"/>
                        </a:lnSpc>
                        <a:spcAft>
                          <a:spcPts val="0"/>
                        </a:spcAft>
                      </a:pPr>
                      <a:r>
                        <a:rPr lang="de-DE" sz="1400" noProof="0" dirty="0">
                          <a:effectLst/>
                          <a:latin typeface="+mj-lt"/>
                          <a:ea typeface="Calibri"/>
                          <a:cs typeface="Times New Roman"/>
                        </a:rPr>
                        <a:t>Themenvergabe / Modellbildung / Rebound-Effekt / Vertrauen / Technikfolgenabschätzung</a:t>
                      </a:r>
                    </a:p>
                  </a:txBody>
                  <a:tcPr marL="68580" marR="68580" marT="0" marB="0" anchor="ctr"/>
                </a:tc>
                <a:extLst>
                  <a:ext uri="{0D108BD9-81ED-4DB2-BD59-A6C34878D82A}">
                    <a16:rowId xmlns:a16="http://schemas.microsoft.com/office/drawing/2014/main" val="10003"/>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24. Apr </a:t>
                      </a:r>
                    </a:p>
                  </a:txBody>
                  <a:tcPr marL="4763" marR="4763" marT="4763" marB="0" anchor="b"/>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b="0" dirty="0">
                          <a:latin typeface="+mj-lt"/>
                        </a:rPr>
                        <a:t>Autonomes Fahren</a:t>
                      </a:r>
                    </a:p>
                  </a:txBody>
                  <a:tcPr marL="68580" marR="68580" marT="0" marB="0" anchor="ctr"/>
                </a:tc>
                <a:extLst>
                  <a:ext uri="{0D108BD9-81ED-4DB2-BD59-A6C34878D82A}">
                    <a16:rowId xmlns:a16="http://schemas.microsoft.com/office/drawing/2014/main" val="10004"/>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 Mai</a:t>
                      </a:r>
                    </a:p>
                  </a:txBody>
                  <a:tcPr marL="4763" marR="4763" marT="4763" marB="0" anchor="b"/>
                </a:tc>
                <a:tc>
                  <a:txBody>
                    <a:bodyPr/>
                    <a:lstStyle/>
                    <a:p>
                      <a:r>
                        <a:rPr lang="de-DE" sz="1400" b="1" dirty="0">
                          <a:solidFill>
                            <a:srgbClr val="FF0000"/>
                          </a:solidFill>
                          <a:latin typeface="+mj-lt"/>
                        </a:rPr>
                        <a:t>Tag der Arbeit</a:t>
                      </a:r>
                    </a:p>
                  </a:txBody>
                  <a:tcPr marL="68580" marR="68580" marT="0" marB="0" anchor="ctr"/>
                </a:tc>
                <a:extLst>
                  <a:ext uri="{0D108BD9-81ED-4DB2-BD59-A6C34878D82A}">
                    <a16:rowId xmlns:a16="http://schemas.microsoft.com/office/drawing/2014/main" val="10005"/>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8. Mai</a:t>
                      </a:r>
                    </a:p>
                  </a:txBody>
                  <a:tcPr marL="4763" marR="4763" marT="4763" marB="0" anchor="b"/>
                </a:tc>
                <a:tc>
                  <a:txBody>
                    <a:bodyPr/>
                    <a:lstStyle/>
                    <a:p>
                      <a:r>
                        <a:rPr lang="de-DE" sz="1400" dirty="0">
                          <a:solidFill>
                            <a:schemeClr val="tx1"/>
                          </a:solidFill>
                          <a:latin typeface="+mj-lt"/>
                        </a:rPr>
                        <a:t>Deep Fakes</a:t>
                      </a:r>
                    </a:p>
                  </a:txBody>
                  <a:tcPr marL="68580" marR="68580" marT="0" marB="0" anchor="ctr"/>
                </a:tc>
                <a:extLst>
                  <a:ext uri="{0D108BD9-81ED-4DB2-BD59-A6C34878D82A}">
                    <a16:rowId xmlns:a16="http://schemas.microsoft.com/office/drawing/2014/main" val="10006"/>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15. Mai</a:t>
                      </a:r>
                    </a:p>
                  </a:txBody>
                  <a:tcPr marL="4763" marR="4763" marT="4763"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b="0" kern="1200" dirty="0">
                          <a:solidFill>
                            <a:schemeClr val="tx1"/>
                          </a:solidFill>
                          <a:latin typeface="+mn-lt"/>
                          <a:ea typeface="+mn-ea"/>
                          <a:cs typeface="+mn-cs"/>
                        </a:rPr>
                        <a:t>Dark Patterns</a:t>
                      </a:r>
                    </a:p>
                  </a:txBody>
                  <a:tcPr marL="68580" marR="68580" marT="0" marB="0" anchor="ctr"/>
                </a:tc>
                <a:extLst>
                  <a:ext uri="{0D108BD9-81ED-4DB2-BD59-A6C34878D82A}">
                    <a16:rowId xmlns:a16="http://schemas.microsoft.com/office/drawing/2014/main" val="10007"/>
                  </a:ext>
                </a:extLst>
              </a:tr>
              <a:tr h="209205">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22. Mai</a:t>
                      </a:r>
                    </a:p>
                  </a:txBody>
                  <a:tcPr marL="4763" marR="4763" marT="4763"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FF0000"/>
                          </a:solidFill>
                          <a:latin typeface="+mn-lt"/>
                          <a:ea typeface="+mn-ea"/>
                          <a:cs typeface="+mn-cs"/>
                        </a:rPr>
                        <a:t>Pfingsten</a:t>
                      </a:r>
                      <a:endParaRPr lang="de-DE" sz="1400" b="1" dirty="0">
                        <a:solidFill>
                          <a:srgbClr val="FF0000"/>
                        </a:solidFill>
                        <a:latin typeface="+mj-lt"/>
                      </a:endParaRPr>
                    </a:p>
                  </a:txBody>
                  <a:tcPr marL="68580" marR="68580" marT="0" marB="0" anchor="ctr"/>
                </a:tc>
                <a:extLst>
                  <a:ext uri="{0D108BD9-81ED-4DB2-BD59-A6C34878D82A}">
                    <a16:rowId xmlns:a16="http://schemas.microsoft.com/office/drawing/2014/main" val="10008"/>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29. Mai </a:t>
                      </a:r>
                    </a:p>
                  </a:txBody>
                  <a:tcPr marL="4763" marR="4763" marT="4763" marB="0" anchor="b"/>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1400" b="0" dirty="0">
                          <a:solidFill>
                            <a:schemeClr val="tx1"/>
                          </a:solidFill>
                          <a:latin typeface="+mj-lt"/>
                        </a:rPr>
                        <a:t>Informatik und Bildung</a:t>
                      </a:r>
                    </a:p>
                  </a:txBody>
                  <a:tcPr marL="68580" marR="68580" marT="0" marB="0" anchor="ctr"/>
                </a:tc>
                <a:extLst>
                  <a:ext uri="{0D108BD9-81ED-4DB2-BD59-A6C34878D82A}">
                    <a16:rowId xmlns:a16="http://schemas.microsoft.com/office/drawing/2014/main" val="10009"/>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5. Jun</a:t>
                      </a:r>
                    </a:p>
                  </a:txBody>
                  <a:tcPr marL="4763" marR="4763" marT="4763"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FF0000"/>
                          </a:solidFill>
                          <a:latin typeface="+mn-lt"/>
                          <a:ea typeface="+mn-ea"/>
                          <a:cs typeface="+mn-cs"/>
                        </a:rPr>
                        <a:t>Dies Academicus</a:t>
                      </a:r>
                    </a:p>
                  </a:txBody>
                  <a:tcPr marL="68580" marR="68580" marT="0" marB="0" anchor="ctr"/>
                </a:tc>
                <a:extLst>
                  <a:ext uri="{0D108BD9-81ED-4DB2-BD59-A6C34878D82A}">
                    <a16:rowId xmlns:a16="http://schemas.microsoft.com/office/drawing/2014/main" val="10010"/>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12. Jun</a:t>
                      </a:r>
                    </a:p>
                  </a:txBody>
                  <a:tcPr marL="4763" marR="4763" marT="4763"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b="0" kern="1200" dirty="0">
                          <a:solidFill>
                            <a:schemeClr val="tx1"/>
                          </a:solidFill>
                          <a:latin typeface="+mn-lt"/>
                          <a:ea typeface="+mn-ea"/>
                          <a:cs typeface="+mn-cs"/>
                        </a:rPr>
                        <a:t>Medienkonsum</a:t>
                      </a:r>
                    </a:p>
                  </a:txBody>
                  <a:tcPr marL="68580" marR="68580" marT="0" marB="0" anchor="ctr"/>
                </a:tc>
                <a:extLst>
                  <a:ext uri="{0D108BD9-81ED-4DB2-BD59-A6C34878D82A}">
                    <a16:rowId xmlns:a16="http://schemas.microsoft.com/office/drawing/2014/main" val="10011"/>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19. Jun</a:t>
                      </a:r>
                    </a:p>
                  </a:txBody>
                  <a:tcPr marL="4763" marR="4763" marT="4763" marB="0" anchor="b"/>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b="0" i="0" dirty="0">
                          <a:latin typeface="+mj-lt"/>
                        </a:rPr>
                        <a:t>Datenschutz</a:t>
                      </a:r>
                    </a:p>
                  </a:txBody>
                  <a:tcPr marL="68580" marR="68580" marT="0" marB="0" anchor="ctr"/>
                </a:tc>
                <a:extLst>
                  <a:ext uri="{0D108BD9-81ED-4DB2-BD59-A6C34878D82A}">
                    <a16:rowId xmlns:a16="http://schemas.microsoft.com/office/drawing/2014/main" val="10012"/>
                  </a:ext>
                </a:extLst>
              </a:tr>
              <a:tr h="320439">
                <a:tc>
                  <a:txBody>
                    <a:bodyPr/>
                    <a:lstStyle/>
                    <a:p>
                      <a:pPr marL="0" indent="0" algn="r" defTabSz="457200" rtl="0" eaLnBrk="1" fontAlgn="b" latinLnBrk="0" hangingPunct="1">
                        <a:lnSpc>
                          <a:spcPct val="115000"/>
                        </a:lnSpc>
                        <a:spcAft>
                          <a:spcPts val="0"/>
                        </a:spcAft>
                        <a:buNone/>
                      </a:pPr>
                      <a:r>
                        <a:rPr lang="de-DE" sz="1400" b="1" kern="1200" dirty="0">
                          <a:solidFill>
                            <a:schemeClr val="lt1"/>
                          </a:solidFill>
                          <a:effectLst/>
                          <a:latin typeface="+mn-lt"/>
                          <a:ea typeface="+mn-ea"/>
                          <a:cs typeface="+mn-cs"/>
                        </a:rPr>
                        <a:t> 26. Jun</a:t>
                      </a:r>
                    </a:p>
                  </a:txBody>
                  <a:tcPr marL="4763" marR="4763" marT="4763"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i="0" dirty="0">
                          <a:solidFill>
                            <a:schemeClr val="tx1"/>
                          </a:solidFill>
                          <a:latin typeface="+mj-lt"/>
                        </a:rPr>
                        <a:t>AI</a:t>
                      </a:r>
                    </a:p>
                  </a:txBody>
                  <a:tcPr marL="68580" marR="68580" marT="0" marB="0" anchor="ctr"/>
                </a:tc>
                <a:extLst>
                  <a:ext uri="{0D108BD9-81ED-4DB2-BD59-A6C34878D82A}">
                    <a16:rowId xmlns:a16="http://schemas.microsoft.com/office/drawing/2014/main" val="10013"/>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3. Jul</a:t>
                      </a:r>
                    </a:p>
                  </a:txBody>
                  <a:tcPr marL="4763" marR="4763" marT="4763" marB="0" anchor="b"/>
                </a:tc>
                <a:tc>
                  <a:txBody>
                    <a:bodyPr/>
                    <a:lstStyle/>
                    <a:p>
                      <a:r>
                        <a:rPr lang="de-DE" sz="1400" i="0" dirty="0" err="1">
                          <a:latin typeface="+mj-lt"/>
                        </a:rPr>
                        <a:t>Diversity</a:t>
                      </a:r>
                      <a:r>
                        <a:rPr lang="de-DE" sz="1400" i="0" dirty="0">
                          <a:latin typeface="+mj-lt"/>
                        </a:rPr>
                        <a:t> &amp; AI</a:t>
                      </a:r>
                    </a:p>
                  </a:txBody>
                  <a:tcPr marL="68580" marR="68580" marT="0" marB="0" anchor="ctr"/>
                </a:tc>
                <a:extLst>
                  <a:ext uri="{0D108BD9-81ED-4DB2-BD59-A6C34878D82A}">
                    <a16:rowId xmlns:a16="http://schemas.microsoft.com/office/drawing/2014/main" val="10014"/>
                  </a:ext>
                </a:extLst>
              </a:tr>
              <a:tr h="320439">
                <a:tc>
                  <a:txBody>
                    <a:bodyPr/>
                    <a:lstStyle/>
                    <a:p>
                      <a:pPr marL="0" algn="r" defTabSz="457200" rtl="0" eaLnBrk="1" fontAlgn="b" latinLnBrk="0" hangingPunct="1">
                        <a:lnSpc>
                          <a:spcPct val="115000"/>
                        </a:lnSpc>
                        <a:spcAft>
                          <a:spcPts val="0"/>
                        </a:spcAft>
                      </a:pPr>
                      <a:r>
                        <a:rPr lang="de-DE" sz="1400" b="1" kern="1200" dirty="0">
                          <a:solidFill>
                            <a:schemeClr val="lt1"/>
                          </a:solidFill>
                          <a:effectLst/>
                          <a:latin typeface="+mn-lt"/>
                          <a:ea typeface="+mn-ea"/>
                          <a:cs typeface="+mn-cs"/>
                        </a:rPr>
                        <a:t>10. Jul</a:t>
                      </a:r>
                    </a:p>
                  </a:txBody>
                  <a:tcPr marL="4763" marR="4763" marT="4763" marB="0" anchor="b"/>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u="none" kern="1200" dirty="0">
                          <a:solidFill>
                            <a:schemeClr val="tx1"/>
                          </a:solidFill>
                          <a:latin typeface="+mn-lt"/>
                          <a:ea typeface="+mn-ea"/>
                          <a:cs typeface="+mn-cs"/>
                        </a:rPr>
                        <a:t>Umwelt</a:t>
                      </a:r>
                    </a:p>
                  </a:txBody>
                  <a:tcPr marL="68580" marR="68580" marT="0" marB="0" anchor="ctr"/>
                </a:tc>
                <a:extLst>
                  <a:ext uri="{0D108BD9-81ED-4DB2-BD59-A6C34878D82A}">
                    <a16:rowId xmlns:a16="http://schemas.microsoft.com/office/drawing/2014/main" val="10015"/>
                  </a:ext>
                </a:extLst>
              </a:tr>
              <a:tr h="320439">
                <a:tc>
                  <a:txBody>
                    <a:bodyPr/>
                    <a:lstStyle/>
                    <a:p>
                      <a:pPr marL="0" algn="r" defTabSz="457200" rtl="0" eaLnBrk="1" fontAlgn="b" latinLnBrk="0" hangingPunct="1">
                        <a:lnSpc>
                          <a:spcPct val="115000"/>
                        </a:lnSpc>
                        <a:spcAft>
                          <a:spcPts val="0"/>
                        </a:spcAft>
                      </a:pPr>
                      <a:r>
                        <a:rPr lang="de-DE" sz="1400" b="1" kern="1200" dirty="0">
                          <a:solidFill>
                            <a:srgbClr val="FF0000"/>
                          </a:solidFill>
                          <a:effectLst/>
                          <a:latin typeface="+mn-lt"/>
                          <a:ea typeface="+mn-ea"/>
                          <a:cs typeface="+mn-cs"/>
                        </a:rPr>
                        <a:t>17. Jul</a:t>
                      </a:r>
                    </a:p>
                  </a:txBody>
                  <a:tcPr marL="4763" marR="4763" marT="4763" marB="0" anchor="b"/>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kern="1200" baseline="0" dirty="0">
                          <a:solidFill>
                            <a:schemeClr val="dk1"/>
                          </a:solidFill>
                          <a:effectLst/>
                          <a:latin typeface="+mj-lt"/>
                          <a:ea typeface="+mn-ea"/>
                          <a:cs typeface="+mn-cs"/>
                        </a:rPr>
                        <a:t>Fallbeispiele oder anderes Thema?</a:t>
                      </a:r>
                    </a:p>
                  </a:txBody>
                  <a:tcPr marL="68580" marR="68580" marT="0" marB="0" anchor="ctr"/>
                </a:tc>
                <a:extLst>
                  <a:ext uri="{0D108BD9-81ED-4DB2-BD59-A6C34878D82A}">
                    <a16:rowId xmlns:a16="http://schemas.microsoft.com/office/drawing/2014/main" val="3740928233"/>
                  </a:ext>
                </a:extLst>
              </a:tr>
            </a:tbl>
          </a:graphicData>
        </a:graphic>
      </p:graphicFrame>
    </p:spTree>
    <p:extLst>
      <p:ext uri="{BB962C8B-B14F-4D97-AF65-F5344CB8AC3E}">
        <p14:creationId xmlns:p14="http://schemas.microsoft.com/office/powerpoint/2010/main" val="1480757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A03DE-164C-C583-E3F7-47139D857B62}"/>
              </a:ext>
            </a:extLst>
          </p:cNvPr>
          <p:cNvSpPr>
            <a:spLocks noGrp="1"/>
          </p:cNvSpPr>
          <p:nvPr>
            <p:ph type="title"/>
          </p:nvPr>
        </p:nvSpPr>
        <p:spPr/>
        <p:txBody>
          <a:bodyPr/>
          <a:lstStyle/>
          <a:p>
            <a:r>
              <a:rPr lang="de-DE" dirty="0"/>
              <a:t>Informatik und Gesellschaft?</a:t>
            </a:r>
          </a:p>
        </p:txBody>
      </p:sp>
      <p:pic>
        <p:nvPicPr>
          <p:cNvPr id="6" name="Inhaltsplatzhalter 5" descr="Ein Bild, das Im Haus, Snack, Computer, Essen enthält.&#10;&#10;Automatisch generierte Beschreibung">
            <a:extLst>
              <a:ext uri="{FF2B5EF4-FFF2-40B4-BE49-F238E27FC236}">
                <a16:creationId xmlns:a16="http://schemas.microsoft.com/office/drawing/2014/main" id="{9F1F8436-C0B0-68CC-B393-292A84A2C86C}"/>
              </a:ext>
            </a:extLst>
          </p:cNvPr>
          <p:cNvPicPr>
            <a:picLocks noGrp="1" noChangeAspect="1"/>
          </p:cNvPicPr>
          <p:nvPr>
            <p:ph idx="1"/>
          </p:nvPr>
        </p:nvPicPr>
        <p:blipFill>
          <a:blip r:embed="rId2"/>
          <a:stretch>
            <a:fillRect/>
          </a:stretch>
        </p:blipFill>
        <p:spPr>
          <a:xfrm>
            <a:off x="1522042" y="758084"/>
            <a:ext cx="6099916" cy="6099916"/>
          </a:xfrm>
        </p:spPr>
      </p:pic>
      <p:sp>
        <p:nvSpPr>
          <p:cNvPr id="4" name="Foliennummernplatzhalter 3">
            <a:extLst>
              <a:ext uri="{FF2B5EF4-FFF2-40B4-BE49-F238E27FC236}">
                <a16:creationId xmlns:a16="http://schemas.microsoft.com/office/drawing/2014/main" id="{73EB6E3F-66FC-CB4D-2356-447EC84E6249}"/>
              </a:ext>
            </a:extLst>
          </p:cNvPr>
          <p:cNvSpPr>
            <a:spLocks noGrp="1"/>
          </p:cNvSpPr>
          <p:nvPr>
            <p:ph type="sldNum" sz="quarter" idx="10"/>
          </p:nvPr>
        </p:nvSpPr>
        <p:spPr/>
        <p:txBody>
          <a:bodyPr/>
          <a:lstStyle/>
          <a:p>
            <a:fld id="{99EFB5D9-D76C-4118-8EB0-8B589541B4B8}" type="slidenum">
              <a:rPr lang="en-US" smtClean="0"/>
              <a:pPr/>
              <a:t>50</a:t>
            </a:fld>
            <a:endParaRPr lang="en-US"/>
          </a:p>
        </p:txBody>
      </p:sp>
      <p:sp>
        <p:nvSpPr>
          <p:cNvPr id="7" name="Textfeld 6">
            <a:extLst>
              <a:ext uri="{FF2B5EF4-FFF2-40B4-BE49-F238E27FC236}">
                <a16:creationId xmlns:a16="http://schemas.microsoft.com/office/drawing/2014/main" id="{A392CAB8-A2DF-DF77-E33B-217ED6AA5B32}"/>
              </a:ext>
            </a:extLst>
          </p:cNvPr>
          <p:cNvSpPr txBox="1"/>
          <p:nvPr/>
        </p:nvSpPr>
        <p:spPr>
          <a:xfrm>
            <a:off x="1659119" y="758084"/>
            <a:ext cx="5825762" cy="830997"/>
          </a:xfrm>
          <a:prstGeom prst="rect">
            <a:avLst/>
          </a:prstGeom>
          <a:noFill/>
        </p:spPr>
        <p:txBody>
          <a:bodyPr wrap="none" rtlCol="0">
            <a:spAutoFit/>
          </a:bodyPr>
          <a:lstStyle/>
          <a:p>
            <a:r>
              <a:rPr lang="de-DE" sz="2400" dirty="0">
                <a:solidFill>
                  <a:schemeClr val="bg1"/>
                </a:solidFill>
                <a:latin typeface="Arial Rounded MT Bold" panose="020F0704030504030204" pitchFamily="34" charset="0"/>
              </a:rPr>
              <a:t>Wann sind informatische Themen</a:t>
            </a:r>
            <a:br>
              <a:rPr lang="de-DE" sz="2400" dirty="0">
                <a:solidFill>
                  <a:schemeClr val="bg1"/>
                </a:solidFill>
                <a:latin typeface="Arial Rounded MT Bold" panose="020F0704030504030204" pitchFamily="34" charset="0"/>
              </a:rPr>
            </a:br>
            <a:r>
              <a:rPr lang="de-DE" sz="2400" dirty="0">
                <a:solidFill>
                  <a:schemeClr val="bg1"/>
                </a:solidFill>
                <a:latin typeface="Arial Rounded MT Bold" panose="020F0704030504030204" pitchFamily="34" charset="0"/>
              </a:rPr>
              <a:t>„in der Gesellschaft angekommen“…?</a:t>
            </a:r>
          </a:p>
        </p:txBody>
      </p:sp>
    </p:spTree>
    <p:extLst>
      <p:ext uri="{BB962C8B-B14F-4D97-AF65-F5344CB8AC3E}">
        <p14:creationId xmlns:p14="http://schemas.microsoft.com/office/powerpoint/2010/main" val="841649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Schadensarten</a:t>
            </a:r>
          </a:p>
        </p:txBody>
      </p:sp>
      <p:sp>
        <p:nvSpPr>
          <p:cNvPr id="4" name="Inhaltsplatzhalter 3"/>
          <p:cNvSpPr>
            <a:spLocks noGrp="1"/>
          </p:cNvSpPr>
          <p:nvPr>
            <p:ph idx="1"/>
          </p:nvPr>
        </p:nvSpPr>
        <p:spPr>
          <a:xfrm>
            <a:off x="352425" y="835116"/>
            <a:ext cx="8439150" cy="6022883"/>
          </a:xfrm>
        </p:spPr>
        <p:txBody>
          <a:bodyPr/>
          <a:lstStyle/>
          <a:p>
            <a:r>
              <a:rPr lang="de-DE" sz="2000" dirty="0"/>
              <a:t>Einzelschäden</a:t>
            </a:r>
          </a:p>
          <a:p>
            <a:pPr lvl="1"/>
            <a:r>
              <a:rPr lang="de-DE" sz="1800" dirty="0"/>
              <a:t>ggf. unabhängig vom </a:t>
            </a:r>
            <a:r>
              <a:rPr lang="de-DE" sz="1800" dirty="0" err="1"/>
              <a:t>IuK</a:t>
            </a:r>
            <a:r>
              <a:rPr lang="de-DE" sz="1800" dirty="0"/>
              <a:t> Einsatz</a:t>
            </a:r>
          </a:p>
          <a:p>
            <a:pPr lvl="1"/>
            <a:r>
              <a:rPr lang="de-DE" sz="1800" dirty="0"/>
              <a:t>teilweise </a:t>
            </a:r>
            <a:r>
              <a:rPr lang="de-DE" sz="1800" dirty="0" err="1"/>
              <a:t>verhinderbar</a:t>
            </a:r>
            <a:r>
              <a:rPr lang="de-DE" sz="1800" dirty="0"/>
              <a:t> durch </a:t>
            </a:r>
            <a:r>
              <a:rPr lang="de-DE" sz="1800" dirty="0" err="1"/>
              <a:t>IuK</a:t>
            </a:r>
            <a:r>
              <a:rPr lang="de-DE" sz="1800" dirty="0"/>
              <a:t> Einsatz („Risiko Mensch“)</a:t>
            </a:r>
          </a:p>
          <a:p>
            <a:pPr lvl="1"/>
            <a:r>
              <a:rPr lang="de-DE" sz="1800" dirty="0"/>
              <a:t>Gefahr: hohe Einzelschäden, beispielsweise durch Datenverlust</a:t>
            </a:r>
          </a:p>
          <a:p>
            <a:r>
              <a:rPr lang="de-DE" sz="2000" dirty="0"/>
              <a:t>Kumulationsschaden</a:t>
            </a:r>
          </a:p>
          <a:p>
            <a:pPr lvl="1"/>
            <a:r>
              <a:rPr lang="de-DE" sz="1800" dirty="0" err="1"/>
              <a:t>IuK</a:t>
            </a:r>
            <a:r>
              <a:rPr lang="de-DE" sz="1800" dirty="0"/>
              <a:t> Technik erleichtert schädliche Handlungen, die </a:t>
            </a:r>
            <a:r>
              <a:rPr lang="de-DE" sz="1800" i="1" dirty="0"/>
              <a:t>vielfach und unabhängig</a:t>
            </a:r>
            <a:r>
              <a:rPr lang="de-DE" sz="1800" dirty="0"/>
              <a:t> voneinander ausgeführt werden</a:t>
            </a:r>
          </a:p>
          <a:p>
            <a:pPr lvl="2"/>
            <a:r>
              <a:rPr lang="de-DE" sz="1600" dirty="0"/>
              <a:t>Beispiele (vermutlich): SPAM, </a:t>
            </a:r>
            <a:r>
              <a:rPr lang="de-DE" sz="1600" dirty="0" err="1"/>
              <a:t>Phising</a:t>
            </a:r>
            <a:r>
              <a:rPr lang="de-DE" sz="1600" dirty="0"/>
              <a:t>, Cyber-Angriffe</a:t>
            </a:r>
          </a:p>
          <a:p>
            <a:r>
              <a:rPr lang="de-DE" sz="2000" dirty="0"/>
              <a:t>Multiplikationsschaden</a:t>
            </a:r>
          </a:p>
          <a:p>
            <a:pPr lvl="1"/>
            <a:r>
              <a:rPr lang="de-DE" sz="1800" dirty="0"/>
              <a:t>dieselbe </a:t>
            </a:r>
            <a:r>
              <a:rPr lang="de-DE" sz="1800" dirty="0" err="1"/>
              <a:t>IuK</a:t>
            </a:r>
            <a:r>
              <a:rPr lang="de-DE" sz="1800" dirty="0"/>
              <a:t> Technik wird von vielen (parallel) benutzt</a:t>
            </a:r>
          </a:p>
          <a:p>
            <a:pPr lvl="1"/>
            <a:r>
              <a:rPr lang="de-DE" sz="1800" dirty="0"/>
              <a:t>geringer Einzelschaden </a:t>
            </a:r>
            <a:r>
              <a:rPr lang="de-DE" sz="1800" dirty="0">
                <a:sym typeface="Wingdings" pitchFamily="2" charset="2"/>
              </a:rPr>
              <a:t> hoher Gesamtschaden</a:t>
            </a:r>
          </a:p>
          <a:p>
            <a:r>
              <a:rPr lang="de-DE" sz="2000" dirty="0">
                <a:sym typeface="Wingdings" pitchFamily="2" charset="2"/>
              </a:rPr>
              <a:t>Kopplungsschaden</a:t>
            </a:r>
          </a:p>
          <a:p>
            <a:pPr lvl="1"/>
            <a:r>
              <a:rPr lang="de-DE" sz="1800" dirty="0">
                <a:sym typeface="Wingdings" pitchFamily="2" charset="2"/>
              </a:rPr>
              <a:t>gleichzeitiges Auftreten von Schäden in </a:t>
            </a:r>
            <a:r>
              <a:rPr lang="de-DE" sz="1800" i="1" dirty="0">
                <a:sym typeface="Wingdings" pitchFamily="2" charset="2"/>
              </a:rPr>
              <a:t>scheinbar</a:t>
            </a:r>
            <a:r>
              <a:rPr lang="de-DE" sz="1800" dirty="0">
                <a:sym typeface="Wingdings" pitchFamily="2" charset="2"/>
              </a:rPr>
              <a:t> entkoppelten Systemen</a:t>
            </a:r>
          </a:p>
          <a:p>
            <a:pPr lvl="1"/>
            <a:r>
              <a:rPr lang="de-DE" sz="1800" dirty="0">
                <a:sym typeface="Wingdings" pitchFamily="2" charset="2"/>
              </a:rPr>
              <a:t>Problem: fehlende Diversität, beispielsweise Monokultur bei Betriebssystemen, Hardware, Entwurfswerkzeugen etc.</a:t>
            </a:r>
          </a:p>
          <a:p>
            <a:r>
              <a:rPr lang="de-DE" sz="2200" dirty="0">
                <a:sym typeface="Wingdings" pitchFamily="2" charset="2"/>
              </a:rPr>
              <a:t>Komplexschaden</a:t>
            </a:r>
          </a:p>
          <a:p>
            <a:pPr lvl="1"/>
            <a:r>
              <a:rPr lang="de-DE" sz="1800" dirty="0"/>
              <a:t>große Schadensauswirkung durch Vernetzung von (</a:t>
            </a:r>
            <a:r>
              <a:rPr lang="de-DE" sz="1800" dirty="0" err="1"/>
              <a:t>IuK</a:t>
            </a:r>
            <a:r>
              <a:rPr lang="de-DE" sz="1800" dirty="0"/>
              <a:t>) Systemen</a:t>
            </a:r>
          </a:p>
          <a:p>
            <a:pPr lvl="1"/>
            <a:r>
              <a:rPr lang="de-DE" sz="1800" dirty="0"/>
              <a:t>Beispiel: „Blackout“ in der Stromversorgung durch gekoppelte Regelkreise</a:t>
            </a:r>
          </a:p>
          <a:p>
            <a:endParaRPr lang="de-DE" sz="2000" dirty="0"/>
          </a:p>
          <a:p>
            <a:pPr lvl="1"/>
            <a:endParaRPr lang="de-DE" sz="1800"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51</a:t>
            </a:fld>
            <a:endParaRPr lang="en-US"/>
          </a:p>
        </p:txBody>
      </p:sp>
    </p:spTree>
    <p:extLst>
      <p:ext uri="{BB962C8B-B14F-4D97-AF65-F5344CB8AC3E}">
        <p14:creationId xmlns:p14="http://schemas.microsoft.com/office/powerpoint/2010/main" val="2535074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Risiko</a:t>
            </a:r>
          </a:p>
        </p:txBody>
      </p:sp>
      <p:sp>
        <p:nvSpPr>
          <p:cNvPr id="3" name="Inhaltsplatzhalter 2"/>
          <p:cNvSpPr>
            <a:spLocks noGrp="1"/>
          </p:cNvSpPr>
          <p:nvPr>
            <p:ph idx="1"/>
          </p:nvPr>
        </p:nvSpPr>
        <p:spPr>
          <a:xfrm>
            <a:off x="352425" y="1371600"/>
            <a:ext cx="8685864" cy="4953000"/>
          </a:xfrm>
        </p:spPr>
        <p:txBody>
          <a:bodyPr/>
          <a:lstStyle/>
          <a:p>
            <a:r>
              <a:rPr lang="de-DE" dirty="0"/>
              <a:t>Risiko bezüglich eines Ereignisses, Schadens etc.:</a:t>
            </a:r>
          </a:p>
          <a:p>
            <a:endParaRPr lang="de-DE" dirty="0"/>
          </a:p>
          <a:p>
            <a:pPr marL="457200" lvl="1" indent="0">
              <a:buNone/>
            </a:pPr>
            <a:r>
              <a:rPr lang="de-DE" sz="2800" dirty="0">
                <a:solidFill>
                  <a:srgbClr val="FF0000"/>
                </a:solidFill>
              </a:rPr>
              <a:t>Eintrittswahrscheinlichkeit • Schadensausmaß</a:t>
            </a:r>
          </a:p>
          <a:p>
            <a:pPr marL="457200" lvl="1" indent="0">
              <a:buNone/>
            </a:pPr>
            <a:endParaRPr lang="de-DE" sz="2800" dirty="0">
              <a:solidFill>
                <a:srgbClr val="FF0000"/>
              </a:solidFill>
            </a:endParaRPr>
          </a:p>
          <a:p>
            <a:r>
              <a:rPr lang="de-DE" dirty="0"/>
              <a:t>Probleme:</a:t>
            </a:r>
          </a:p>
          <a:p>
            <a:pPr lvl="1"/>
            <a:r>
              <a:rPr lang="de-DE" dirty="0"/>
              <a:t>Eintrittswahrscheinlichkeiten:</a:t>
            </a:r>
          </a:p>
          <a:p>
            <a:pPr lvl="2"/>
            <a:r>
              <a:rPr lang="de-DE" dirty="0"/>
              <a:t>Erfahrungswissen bei </a:t>
            </a:r>
            <a:r>
              <a:rPr lang="de-DE" dirty="0" err="1"/>
              <a:t>IuK</a:t>
            </a:r>
            <a:r>
              <a:rPr lang="de-DE" dirty="0"/>
              <a:t> Technik / Systemen oftmals nicht vorhanden</a:t>
            </a:r>
          </a:p>
          <a:p>
            <a:pPr lvl="2"/>
            <a:r>
              <a:rPr lang="de-DE" dirty="0"/>
              <a:t>Verständnisproblem: Unwahrscheinlich vs. Unmöglich</a:t>
            </a:r>
          </a:p>
          <a:p>
            <a:pPr lvl="1"/>
            <a:endParaRPr lang="de-DE" dirty="0"/>
          </a:p>
          <a:p>
            <a:pPr lvl="1"/>
            <a:r>
              <a:rPr lang="de-DE" dirty="0"/>
              <a:t>Schadensausmaß</a:t>
            </a:r>
          </a:p>
          <a:p>
            <a:pPr lvl="2"/>
            <a:r>
              <a:rPr lang="de-DE" dirty="0"/>
              <a:t>in komplexen </a:t>
            </a:r>
            <a:r>
              <a:rPr lang="de-DE" dirty="0" err="1"/>
              <a:t>IuK</a:t>
            </a:r>
            <a:r>
              <a:rPr lang="de-DE" dirty="0"/>
              <a:t> System oftmals schwer zu bestimmen</a:t>
            </a:r>
          </a:p>
          <a:p>
            <a:pPr lvl="2"/>
            <a:r>
              <a:rPr lang="de-DE" dirty="0"/>
              <a:t>Daten oftmals nicht veröffentlicht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52</a:t>
            </a:fld>
            <a:endParaRPr lang="en-US"/>
          </a:p>
        </p:txBody>
      </p:sp>
    </p:spTree>
    <p:extLst>
      <p:ext uri="{BB962C8B-B14F-4D97-AF65-F5344CB8AC3E}">
        <p14:creationId xmlns:p14="http://schemas.microsoft.com/office/powerpoint/2010/main" val="3309416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2300" dirty="0"/>
              <a:t>Zehn Thesen zur Verletzlichkeit der „Informationsgesellschaft“</a:t>
            </a:r>
            <a:br>
              <a:rPr lang="de-DE" sz="2300" dirty="0"/>
            </a:br>
            <a:r>
              <a:rPr lang="de-DE" sz="1800" b="0" dirty="0"/>
              <a:t>[</a:t>
            </a:r>
            <a:r>
              <a:rPr lang="de-DE" sz="1800" b="0" dirty="0" err="1"/>
              <a:t>Roßnagel</a:t>
            </a:r>
            <a:r>
              <a:rPr lang="de-DE" sz="1800" b="0" dirty="0"/>
              <a:t> et al., 1989]</a:t>
            </a:r>
            <a:endParaRPr lang="de-DE" b="0" dirty="0"/>
          </a:p>
        </p:txBody>
      </p:sp>
      <p:sp>
        <p:nvSpPr>
          <p:cNvPr id="4" name="Inhaltsplatzhalter 3"/>
          <p:cNvSpPr>
            <a:spLocks noGrp="1"/>
          </p:cNvSpPr>
          <p:nvPr>
            <p:ph idx="1"/>
          </p:nvPr>
        </p:nvSpPr>
        <p:spPr>
          <a:xfrm>
            <a:off x="0" y="861236"/>
            <a:ext cx="9144000" cy="5996763"/>
          </a:xfrm>
        </p:spPr>
        <p:txBody>
          <a:bodyPr/>
          <a:lstStyle/>
          <a:p>
            <a:pPr marL="457200" indent="-457200">
              <a:buFont typeface="+mj-lt"/>
              <a:buAutoNum type="arabicPeriod"/>
            </a:pPr>
            <a:r>
              <a:rPr lang="de-DE" sz="1600" dirty="0"/>
              <a:t>Die Verletzlichkeit der Gesellschaft wird künftig ansteigen und zu einem zentralen Problem der 'Informationsgesellschaft' werden.</a:t>
            </a:r>
          </a:p>
          <a:p>
            <a:pPr marL="457200" indent="-457200">
              <a:buFont typeface="+mj-lt"/>
              <a:buAutoNum type="arabicPeriod"/>
            </a:pPr>
            <a:r>
              <a:rPr lang="de-DE" sz="1600" dirty="0"/>
              <a:t>Die Struktur der Verletzlichkeit wird sich im Tatsächlichen wie im Wissen gegenüber heute verändern.</a:t>
            </a:r>
          </a:p>
          <a:p>
            <a:pPr marL="457200" indent="-457200">
              <a:buFont typeface="+mj-lt"/>
              <a:buAutoNum type="arabicPeriod"/>
            </a:pPr>
            <a:r>
              <a:rPr lang="de-DE" sz="1600" dirty="0"/>
              <a:t>Das Sicherungsniveau könnte sehr hoch sein, wird in der Praxis aber deutlich unter den theoretischen Möglichkeiten liegen.</a:t>
            </a:r>
          </a:p>
          <a:p>
            <a:pPr marL="457200" indent="-457200">
              <a:buFont typeface="+mj-lt"/>
              <a:buAutoNum type="arabicPeriod"/>
            </a:pPr>
            <a:r>
              <a:rPr lang="de-DE" sz="1600" dirty="0"/>
              <a:t>Die Sicherungssysteme werden sich sehr unterschiedlich entwickeln und immer wieder Lücken aufweisen.</a:t>
            </a:r>
          </a:p>
          <a:p>
            <a:pPr marL="457200" indent="-457200">
              <a:buFont typeface="+mj-lt"/>
              <a:buAutoNum type="arabicPeriod"/>
            </a:pPr>
            <a:r>
              <a:rPr lang="de-DE" sz="1600" dirty="0"/>
              <a:t>Zahl und Intensität der Mißbrauchsmotive nehmen überproportional zu.</a:t>
            </a:r>
          </a:p>
          <a:p>
            <a:pPr marL="457200" indent="-457200">
              <a:buFont typeface="+mj-lt"/>
              <a:buAutoNum type="arabicPeriod"/>
            </a:pPr>
            <a:r>
              <a:rPr lang="de-DE" sz="1600" dirty="0"/>
              <a:t>Während die Erfolgswahrscheinlichkeit von Angriffen einzelner Externer erheblich reduziert werden kann, wird es keine ausreichende Sicherheit gegen Mißbrauchsaktionen von Insidern geben.</a:t>
            </a:r>
          </a:p>
          <a:p>
            <a:pPr marL="457200" indent="-457200">
              <a:buFont typeface="+mj-lt"/>
              <a:buAutoNum type="arabicPeriod"/>
            </a:pPr>
            <a:r>
              <a:rPr lang="de-DE" sz="1600" dirty="0"/>
              <a:t>Komplexe </a:t>
            </a:r>
            <a:r>
              <a:rPr lang="de-DE" sz="1600" dirty="0" err="1"/>
              <a:t>IuK</a:t>
            </a:r>
            <a:r>
              <a:rPr lang="de-DE" sz="1600" dirty="0"/>
              <a:t>-Systeme sind nicht beherrschbar.</a:t>
            </a:r>
          </a:p>
          <a:p>
            <a:pPr marL="457200" indent="-457200">
              <a:buFont typeface="+mj-lt"/>
              <a:buAutoNum type="arabicPeriod"/>
            </a:pPr>
            <a:r>
              <a:rPr lang="de-DE" sz="1600" dirty="0"/>
              <a:t>Das Schadenspotential von </a:t>
            </a:r>
            <a:r>
              <a:rPr lang="de-DE" sz="1600" dirty="0" err="1"/>
              <a:t>IuK</a:t>
            </a:r>
            <a:r>
              <a:rPr lang="de-DE" sz="1600" dirty="0"/>
              <a:t>-Systemen wird deutlich zunehmen. Die Gesellschaft wird in nahezu allen Bereichen vom richtigen Funktionieren dieser Technik-Systeme abhängig sein. Gesamtgesellschaftliche Katastrophen durch den Ausfall wichtiger sozialer Funktionen, die Techniksystemen übertragen wurden, sind nicht auszuschließen.</a:t>
            </a:r>
          </a:p>
          <a:p>
            <a:pPr marL="457200" indent="-457200">
              <a:buFont typeface="+mj-lt"/>
              <a:buAutoNum type="arabicPeriod"/>
            </a:pPr>
            <a:r>
              <a:rPr lang="de-DE" sz="1600" dirty="0"/>
              <a:t>Sicherheit der </a:t>
            </a:r>
            <a:r>
              <a:rPr lang="de-DE" sz="1600" dirty="0" err="1"/>
              <a:t>IuK</a:t>
            </a:r>
            <a:r>
              <a:rPr lang="de-DE" sz="1600" dirty="0"/>
              <a:t>-Technik ist nur auf Kosten von Freiheit und Demokratie möglich, Freiheit und Demokratie können nur auf Kosten der Sicherheit erhalten werden.</a:t>
            </a:r>
          </a:p>
          <a:p>
            <a:pPr marL="457200" indent="-457200">
              <a:buFont typeface="+mj-lt"/>
              <a:buAutoNum type="arabicPeriod"/>
            </a:pPr>
            <a:r>
              <a:rPr lang="de-DE" sz="1600" dirty="0"/>
              <a:t>Die 'Informationsgesellschaft' setzt sich einem Sicherungszwang aus, den sie nicht mehr beherrschen kann und dessen Dynamik in sozialunverträgliche politische und soziale Verhältnisse zu führen droht.</a:t>
            </a:r>
          </a:p>
        </p:txBody>
      </p:sp>
      <p:sp>
        <p:nvSpPr>
          <p:cNvPr id="3" name="Foliennummernplatzhalter 2"/>
          <p:cNvSpPr>
            <a:spLocks noGrp="1"/>
          </p:cNvSpPr>
          <p:nvPr>
            <p:ph type="sldNum" sz="quarter" idx="10"/>
          </p:nvPr>
        </p:nvSpPr>
        <p:spPr/>
        <p:txBody>
          <a:bodyPr/>
          <a:lstStyle/>
          <a:p>
            <a:fld id="{E1CDF61C-6525-45E7-A39D-932C700396FC}" type="slidenum">
              <a:rPr lang="en-US" smtClean="0"/>
              <a:pPr/>
              <a:t>53</a:t>
            </a:fld>
            <a:endParaRPr lang="en-US" dirty="0"/>
          </a:p>
        </p:txBody>
      </p:sp>
    </p:spTree>
    <p:extLst>
      <p:ext uri="{BB962C8B-B14F-4D97-AF65-F5344CB8AC3E}">
        <p14:creationId xmlns:p14="http://schemas.microsoft.com/office/powerpoint/2010/main" val="3271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Handydatenerfassung durch sächsische Polizei</a:t>
            </a:r>
          </a:p>
        </p:txBody>
      </p:sp>
      <p:sp>
        <p:nvSpPr>
          <p:cNvPr id="4" name="Foliennummernplatzhalter 3"/>
          <p:cNvSpPr>
            <a:spLocks noGrp="1"/>
          </p:cNvSpPr>
          <p:nvPr>
            <p:ph type="sldNum" sz="quarter" idx="10"/>
          </p:nvPr>
        </p:nvSpPr>
        <p:spPr/>
        <p:txBody>
          <a:bodyPr/>
          <a:lstStyle/>
          <a:p>
            <a:fld id="{99EFB5D9-D76C-4118-8EB0-8B589541B4B8}" type="slidenum">
              <a:rPr lang="en-US" smtClean="0"/>
              <a:pPr/>
              <a:t>54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894" y="3073112"/>
            <a:ext cx="5429146" cy="373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855806" y="2634059"/>
            <a:ext cx="3361818" cy="430887"/>
          </a:xfrm>
          <a:prstGeom prst="rect">
            <a:avLst/>
          </a:prstGeom>
          <a:noFill/>
        </p:spPr>
        <p:txBody>
          <a:bodyPr wrap="none" rtlCol="0">
            <a:spAutoFit/>
          </a:bodyPr>
          <a:lstStyle/>
          <a:p>
            <a:r>
              <a:rPr lang="de-DE" sz="1100" dirty="0">
                <a:solidFill>
                  <a:schemeClr val="tx1">
                    <a:lumMod val="50000"/>
                    <a:lumOff val="50000"/>
                  </a:schemeClr>
                </a:solidFill>
              </a:rPr>
              <a:t>[MDR 24.06.2001, </a:t>
            </a:r>
          </a:p>
          <a:p>
            <a:r>
              <a:rPr lang="de-DE" sz="1100" dirty="0">
                <a:solidFill>
                  <a:schemeClr val="tx1">
                    <a:lumMod val="50000"/>
                    <a:lumOff val="50000"/>
                  </a:schemeClr>
                </a:solidFill>
              </a:rPr>
              <a:t>http://www.mdr.de/sachsen/dresden/8756602.html]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6" y="5117575"/>
            <a:ext cx="490537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549050" y="5096793"/>
            <a:ext cx="3300904" cy="230832"/>
          </a:xfrm>
          <a:prstGeom prst="rect">
            <a:avLst/>
          </a:prstGeom>
          <a:noFill/>
        </p:spPr>
        <p:txBody>
          <a:bodyPr wrap="none" rtlCol="0">
            <a:spAutoFit/>
          </a:bodyPr>
          <a:lstStyle/>
          <a:p>
            <a:r>
              <a:rPr lang="de-DE" sz="900" dirty="0">
                <a:solidFill>
                  <a:schemeClr val="tx1">
                    <a:lumMod val="50000"/>
                    <a:lumOff val="50000"/>
                  </a:schemeClr>
                </a:solidFill>
              </a:rPr>
              <a:t>[MDR 22.06.2001, http://www.mdr.de/mdr-info/8749972.html]</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811357"/>
            <a:ext cx="4953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18553" y="739486"/>
            <a:ext cx="5037330" cy="400110"/>
          </a:xfrm>
          <a:prstGeom prst="rect">
            <a:avLst/>
          </a:prstGeom>
          <a:noFill/>
        </p:spPr>
        <p:txBody>
          <a:bodyPr wrap="square" rtlCol="0">
            <a:spAutoFit/>
          </a:bodyPr>
          <a:lstStyle/>
          <a:p>
            <a:r>
              <a:rPr lang="de-DE" sz="1000" dirty="0">
                <a:solidFill>
                  <a:schemeClr val="tx1">
                    <a:lumMod val="50000"/>
                    <a:lumOff val="50000"/>
                  </a:schemeClr>
                </a:solidFill>
              </a:rPr>
              <a:t>[MDR 22.06.2001, </a:t>
            </a:r>
          </a:p>
          <a:p>
            <a:r>
              <a:rPr lang="de-DE" sz="1000" dirty="0">
                <a:solidFill>
                  <a:schemeClr val="tx1">
                    <a:lumMod val="50000"/>
                    <a:lumOff val="50000"/>
                  </a:schemeClr>
                </a:solidFill>
              </a:rPr>
              <a:t>http://www.mdr.de/sachsen/dresden/8746615.html]</a:t>
            </a:r>
          </a:p>
        </p:txBody>
      </p:sp>
    </p:spTree>
    <p:extLst>
      <p:ext uri="{BB962C8B-B14F-4D97-AF65-F5344CB8AC3E}">
        <p14:creationId xmlns:p14="http://schemas.microsoft.com/office/powerpoint/2010/main" val="1901602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Technologie &amp; Gesellschaft</a:t>
            </a:r>
          </a:p>
        </p:txBody>
      </p:sp>
      <p:sp>
        <p:nvSpPr>
          <p:cNvPr id="5" name="Inhaltsplatzhalter 4"/>
          <p:cNvSpPr>
            <a:spLocks noGrp="1"/>
          </p:cNvSpPr>
          <p:nvPr>
            <p:ph idx="1"/>
          </p:nvPr>
        </p:nvSpPr>
        <p:spPr>
          <a:xfrm>
            <a:off x="352425" y="1339701"/>
            <a:ext cx="8439150" cy="5146158"/>
          </a:xfrm>
        </p:spPr>
        <p:txBody>
          <a:bodyPr/>
          <a:lstStyle/>
          <a:p>
            <a:r>
              <a:rPr lang="en-US" b="1" dirty="0">
                <a:solidFill>
                  <a:srgbClr val="009900"/>
                </a:solidFill>
              </a:rPr>
              <a:t>“Visions of Technology”, </a:t>
            </a:r>
            <a:r>
              <a:rPr lang="en-US" dirty="0" err="1"/>
              <a:t>Texte</a:t>
            </a:r>
            <a:r>
              <a:rPr lang="en-US" dirty="0"/>
              <a:t> von Daniela </a:t>
            </a:r>
            <a:r>
              <a:rPr lang="en-US" dirty="0" err="1"/>
              <a:t>Cerqui</a:t>
            </a:r>
            <a:r>
              <a:rPr lang="en-US" dirty="0"/>
              <a:t> </a:t>
            </a:r>
            <a:r>
              <a:rPr lang="en-US" dirty="0" err="1"/>
              <a:t>aus</a:t>
            </a:r>
            <a:r>
              <a:rPr lang="en-US" dirty="0"/>
              <a:t> FIDIS D12.2, </a:t>
            </a:r>
            <a:r>
              <a:rPr lang="en-US" sz="1800" b="1" u="sng" dirty="0">
                <a:solidFill>
                  <a:srgbClr val="0000FF"/>
                </a:solidFill>
              </a:rPr>
              <a:t>http://www.fidis.net/fileadmin/fidis/deliverables/fidis-wp12-d12.2_Study_on_Emerging_AmI_Technologies.pdf </a:t>
            </a:r>
            <a:endParaRPr lang="en-US" b="1" u="sng" dirty="0">
              <a:solidFill>
                <a:srgbClr val="0000FF"/>
              </a:solidFill>
            </a:endParaRPr>
          </a:p>
          <a:p>
            <a:r>
              <a:rPr lang="en-US" b="1" dirty="0">
                <a:solidFill>
                  <a:srgbClr val="009900"/>
                </a:solidFill>
              </a:rPr>
              <a:t>Technological neutralism:</a:t>
            </a:r>
            <a:r>
              <a:rPr lang="en-US" dirty="0"/>
              <a:t> technology is neutral, and only its use can be good or bad. The user is the only responsible person for the good or bad result. The only thing we can do is to promote good uses.</a:t>
            </a:r>
          </a:p>
          <a:p>
            <a:r>
              <a:rPr lang="en-US" b="1" dirty="0">
                <a:solidFill>
                  <a:srgbClr val="009900"/>
                </a:solidFill>
              </a:rPr>
              <a:t>Technological determinism:</a:t>
            </a:r>
            <a:r>
              <a:rPr lang="en-US" dirty="0"/>
              <a:t> technology is intrinsically either good or bad. </a:t>
            </a:r>
          </a:p>
          <a:p>
            <a:pPr lvl="1"/>
            <a:r>
              <a:rPr lang="en-US" b="1" dirty="0">
                <a:solidFill>
                  <a:srgbClr val="009900"/>
                </a:solidFill>
              </a:rPr>
              <a:t>technophile determinism</a:t>
            </a:r>
            <a:r>
              <a:rPr lang="en-US" dirty="0"/>
              <a:t>: technology is the right solution for solving all the problems of the world (knowledge, wealth, and even happiness for everyone). </a:t>
            </a:r>
          </a:p>
          <a:p>
            <a:pPr lvl="1"/>
            <a:r>
              <a:rPr lang="en-US" b="1" dirty="0">
                <a:solidFill>
                  <a:srgbClr val="009900"/>
                </a:solidFill>
              </a:rPr>
              <a:t>technophobe determinism</a:t>
            </a:r>
            <a:r>
              <a:rPr lang="en-US" dirty="0"/>
              <a:t>: technology will lead us to a huge catastrophe.</a:t>
            </a:r>
            <a:endParaRPr lang="de-DE"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55</a:t>
            </a:fld>
            <a:endParaRPr lang="en-US"/>
          </a:p>
        </p:txBody>
      </p:sp>
    </p:spTree>
    <p:extLst>
      <p:ext uri="{BB962C8B-B14F-4D97-AF65-F5344CB8AC3E}">
        <p14:creationId xmlns:p14="http://schemas.microsoft.com/office/powerpoint/2010/main" val="3946619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3D805-DE44-43AD-B47B-A002D04CC6AA}"/>
              </a:ext>
            </a:extLst>
          </p:cNvPr>
          <p:cNvSpPr>
            <a:spLocks noGrp="1"/>
          </p:cNvSpPr>
          <p:nvPr>
            <p:ph type="title"/>
          </p:nvPr>
        </p:nvSpPr>
        <p:spPr/>
        <p:txBody>
          <a:bodyPr/>
          <a:lstStyle/>
          <a:p>
            <a:r>
              <a:rPr lang="de-DE" dirty="0"/>
              <a:t>Rebound-Effekt</a:t>
            </a:r>
          </a:p>
        </p:txBody>
      </p:sp>
      <p:sp>
        <p:nvSpPr>
          <p:cNvPr id="3" name="Inhaltsplatzhalter 2">
            <a:extLst>
              <a:ext uri="{FF2B5EF4-FFF2-40B4-BE49-F238E27FC236}">
                <a16:creationId xmlns:a16="http://schemas.microsoft.com/office/drawing/2014/main" id="{9DDA9B25-5CBF-449B-8DA6-D65672636BF5}"/>
              </a:ext>
            </a:extLst>
          </p:cNvPr>
          <p:cNvSpPr>
            <a:spLocks noGrp="1"/>
          </p:cNvSpPr>
          <p:nvPr>
            <p:ph idx="1"/>
          </p:nvPr>
        </p:nvSpPr>
        <p:spPr/>
        <p:txBody>
          <a:bodyPr/>
          <a:lstStyle/>
          <a:p>
            <a:r>
              <a:rPr lang="de-DE" dirty="0"/>
              <a:t>Ziel: </a:t>
            </a:r>
          </a:p>
          <a:p>
            <a:pPr lvl="1"/>
            <a:r>
              <a:rPr lang="de-DE" dirty="0"/>
              <a:t>Einsparung von Ressourcen (beispielsweise Energie) durch Effizienzsteigerung</a:t>
            </a:r>
          </a:p>
          <a:p>
            <a:pPr lvl="1"/>
            <a:endParaRPr lang="de-DE" dirty="0"/>
          </a:p>
          <a:p>
            <a:r>
              <a:rPr lang="de-DE" dirty="0"/>
              <a:t>Rebound-Effekte:</a:t>
            </a:r>
          </a:p>
          <a:p>
            <a:pPr lvl="1"/>
            <a:r>
              <a:rPr lang="de-DE" dirty="0">
                <a:solidFill>
                  <a:srgbClr val="0033CC"/>
                </a:solidFill>
              </a:rPr>
              <a:t>Direkter Rebound-Effekt</a:t>
            </a:r>
            <a:r>
              <a:rPr lang="de-DE" dirty="0"/>
              <a:t>: gesenkte „Kosten“ (=Ressourcenverbrauch) </a:t>
            </a:r>
            <a:r>
              <a:rPr lang="de-DE" dirty="0">
                <a:sym typeface="Wingdings" panose="05000000000000000000" pitchFamily="2" charset="2"/>
              </a:rPr>
              <a:t> billiger  mehr Nachfrage  Gesamtkosten steigen</a:t>
            </a:r>
          </a:p>
          <a:p>
            <a:pPr lvl="1"/>
            <a:r>
              <a:rPr lang="de-DE" dirty="0">
                <a:solidFill>
                  <a:srgbClr val="0033CC"/>
                </a:solidFill>
              </a:rPr>
              <a:t>Indirekter Rebound-Effekt</a:t>
            </a:r>
            <a:r>
              <a:rPr lang="de-DE" dirty="0"/>
              <a:t>: gesenkte „Kosten“  </a:t>
            </a:r>
            <a:r>
              <a:rPr lang="de-DE" dirty="0">
                <a:sym typeface="Wingdings" panose="05000000000000000000" pitchFamily="2" charset="2"/>
              </a:rPr>
              <a:t> mehr „Ressourcen“ für anderes  Gesamtkosten steigen</a:t>
            </a:r>
          </a:p>
          <a:p>
            <a:pPr lvl="1"/>
            <a:r>
              <a:rPr lang="de-DE" dirty="0">
                <a:solidFill>
                  <a:srgbClr val="0033CC"/>
                </a:solidFill>
              </a:rPr>
              <a:t>Makroökonomischer Rebound-Effekt</a:t>
            </a:r>
            <a:r>
              <a:rPr lang="de-DE" dirty="0"/>
              <a:t>: gesenkte „Kosten“ </a:t>
            </a:r>
            <a:r>
              <a:rPr lang="de-DE" dirty="0">
                <a:sym typeface="Wingdings" panose="05000000000000000000" pitchFamily="2" charset="2"/>
              </a:rPr>
              <a:t> Verbilligung von Produkten  mehr Nachfrage  Gesamtkosten steigen</a:t>
            </a:r>
            <a:endParaRPr lang="de-DE" dirty="0"/>
          </a:p>
        </p:txBody>
      </p:sp>
      <p:sp>
        <p:nvSpPr>
          <p:cNvPr id="4" name="Foliennummernplatzhalter 3">
            <a:extLst>
              <a:ext uri="{FF2B5EF4-FFF2-40B4-BE49-F238E27FC236}">
                <a16:creationId xmlns:a16="http://schemas.microsoft.com/office/drawing/2014/main" id="{33AABF56-FCF6-4147-A8F2-09A3CE089118}"/>
              </a:ext>
            </a:extLst>
          </p:cNvPr>
          <p:cNvSpPr>
            <a:spLocks noGrp="1"/>
          </p:cNvSpPr>
          <p:nvPr>
            <p:ph type="sldNum" sz="quarter" idx="10"/>
          </p:nvPr>
        </p:nvSpPr>
        <p:spPr/>
        <p:txBody>
          <a:bodyPr/>
          <a:lstStyle/>
          <a:p>
            <a:fld id="{99EFB5D9-D76C-4118-8EB0-8B589541B4B8}" type="slidenum">
              <a:rPr lang="en-US" smtClean="0"/>
              <a:pPr/>
              <a:t>56</a:t>
            </a:fld>
            <a:endParaRPr lang="en-US"/>
          </a:p>
        </p:txBody>
      </p:sp>
    </p:spTree>
    <p:extLst>
      <p:ext uri="{BB962C8B-B14F-4D97-AF65-F5344CB8AC3E}">
        <p14:creationId xmlns:p14="http://schemas.microsoft.com/office/powerpoint/2010/main" val="859877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3D805-DE44-43AD-B47B-A002D04CC6AA}"/>
              </a:ext>
            </a:extLst>
          </p:cNvPr>
          <p:cNvSpPr>
            <a:spLocks noGrp="1"/>
          </p:cNvSpPr>
          <p:nvPr>
            <p:ph type="title"/>
          </p:nvPr>
        </p:nvSpPr>
        <p:spPr/>
        <p:txBody>
          <a:bodyPr/>
          <a:lstStyle/>
          <a:p>
            <a:r>
              <a:rPr lang="de-DE" dirty="0"/>
              <a:t>Rebound-Effekt</a:t>
            </a:r>
          </a:p>
        </p:txBody>
      </p:sp>
      <p:sp>
        <p:nvSpPr>
          <p:cNvPr id="3" name="Inhaltsplatzhalter 2">
            <a:extLst>
              <a:ext uri="{FF2B5EF4-FFF2-40B4-BE49-F238E27FC236}">
                <a16:creationId xmlns:a16="http://schemas.microsoft.com/office/drawing/2014/main" id="{9DDA9B25-5CBF-449B-8DA6-D65672636BF5}"/>
              </a:ext>
            </a:extLst>
          </p:cNvPr>
          <p:cNvSpPr>
            <a:spLocks noGrp="1"/>
          </p:cNvSpPr>
          <p:nvPr>
            <p:ph idx="1"/>
          </p:nvPr>
        </p:nvSpPr>
        <p:spPr>
          <a:xfrm>
            <a:off x="352425" y="1371600"/>
            <a:ext cx="8439150" cy="5334000"/>
          </a:xfrm>
        </p:spPr>
        <p:txBody>
          <a:bodyPr/>
          <a:lstStyle/>
          <a:p>
            <a:r>
              <a:rPr lang="de-DE" dirty="0"/>
              <a:t>Ursachen: </a:t>
            </a:r>
          </a:p>
          <a:p>
            <a:pPr lvl="1"/>
            <a:endParaRPr lang="de-DE" dirty="0">
              <a:solidFill>
                <a:srgbClr val="0033CC"/>
              </a:solidFill>
            </a:endParaRPr>
          </a:p>
          <a:p>
            <a:pPr lvl="1"/>
            <a:r>
              <a:rPr lang="de-DE" dirty="0">
                <a:solidFill>
                  <a:srgbClr val="0033CC"/>
                </a:solidFill>
              </a:rPr>
              <a:t>Finanzielle Einsparungen: </a:t>
            </a:r>
            <a:r>
              <a:rPr lang="de-DE" dirty="0">
                <a:sym typeface="Wingdings" panose="05000000000000000000" pitchFamily="2" charset="2"/>
              </a:rPr>
              <a:t> mehr Konsum</a:t>
            </a:r>
          </a:p>
          <a:p>
            <a:pPr lvl="1"/>
            <a:endParaRPr lang="de-DE" dirty="0">
              <a:solidFill>
                <a:srgbClr val="0033CC"/>
              </a:solidFill>
            </a:endParaRPr>
          </a:p>
          <a:p>
            <a:pPr lvl="1"/>
            <a:r>
              <a:rPr lang="de-DE" dirty="0">
                <a:solidFill>
                  <a:srgbClr val="0033CC"/>
                </a:solidFill>
              </a:rPr>
              <a:t>Transformations-Effekt</a:t>
            </a:r>
            <a:r>
              <a:rPr lang="de-DE" dirty="0"/>
              <a:t>: Effizienzsteigerungen  </a:t>
            </a:r>
            <a:r>
              <a:rPr lang="de-DE" dirty="0">
                <a:sym typeface="Wingdings" panose="05000000000000000000" pitchFamily="2" charset="2"/>
              </a:rPr>
              <a:t> geändertes Konsumverhalten &amp; gesellschaftliche Transformationen  negative Effekte mit Steigerung des Gesamtressourcenverbrauchs</a:t>
            </a:r>
          </a:p>
          <a:p>
            <a:pPr lvl="1"/>
            <a:endParaRPr lang="de-DE" dirty="0">
              <a:solidFill>
                <a:srgbClr val="0033CC"/>
              </a:solidFill>
            </a:endParaRPr>
          </a:p>
          <a:p>
            <a:pPr lvl="1"/>
            <a:r>
              <a:rPr lang="de-DE" dirty="0">
                <a:solidFill>
                  <a:srgbClr val="0033CC"/>
                </a:solidFill>
              </a:rPr>
              <a:t>Mentaler Rebound-Effekt</a:t>
            </a:r>
            <a:r>
              <a:rPr lang="de-DE" dirty="0"/>
              <a:t>: gesenkter Ressourcenverbrauch </a:t>
            </a:r>
            <a:r>
              <a:rPr lang="de-DE" dirty="0">
                <a:sym typeface="Wingdings" panose="05000000000000000000" pitchFamily="2" charset="2"/>
              </a:rPr>
              <a:t> „Gutes Gewissen“  mehr Konsum</a:t>
            </a:r>
          </a:p>
          <a:p>
            <a:pPr lvl="1"/>
            <a:endParaRPr lang="de-DE" dirty="0">
              <a:sym typeface="Wingdings" panose="05000000000000000000" pitchFamily="2" charset="2"/>
            </a:endParaRPr>
          </a:p>
          <a:p>
            <a:r>
              <a:rPr lang="de-DE" dirty="0">
                <a:sym typeface="Wingdings" panose="05000000000000000000" pitchFamily="2" charset="2"/>
              </a:rPr>
              <a:t>Lösungsansätze</a:t>
            </a:r>
          </a:p>
          <a:p>
            <a:pPr lvl="1"/>
            <a:r>
              <a:rPr lang="de-DE" dirty="0">
                <a:sym typeface="Wingdings" panose="05000000000000000000" pitchFamily="2" charset="2"/>
              </a:rPr>
              <a:t>künstliche Verteuerung  Steuern</a:t>
            </a:r>
          </a:p>
          <a:p>
            <a:pPr lvl="1"/>
            <a:r>
              <a:rPr lang="de-DE" dirty="0">
                <a:sym typeface="Wingdings" panose="05000000000000000000" pitchFamily="2" charset="2"/>
              </a:rPr>
              <a:t>Gesamtressourcenverbrauch reglementieren</a:t>
            </a:r>
            <a:endParaRPr lang="de-DE" dirty="0"/>
          </a:p>
        </p:txBody>
      </p:sp>
      <p:sp>
        <p:nvSpPr>
          <p:cNvPr id="4" name="Foliennummernplatzhalter 3">
            <a:extLst>
              <a:ext uri="{FF2B5EF4-FFF2-40B4-BE49-F238E27FC236}">
                <a16:creationId xmlns:a16="http://schemas.microsoft.com/office/drawing/2014/main" id="{33AABF56-FCF6-4147-A8F2-09A3CE089118}"/>
              </a:ext>
            </a:extLst>
          </p:cNvPr>
          <p:cNvSpPr>
            <a:spLocks noGrp="1"/>
          </p:cNvSpPr>
          <p:nvPr>
            <p:ph type="sldNum" sz="quarter" idx="10"/>
          </p:nvPr>
        </p:nvSpPr>
        <p:spPr/>
        <p:txBody>
          <a:bodyPr/>
          <a:lstStyle/>
          <a:p>
            <a:fld id="{99EFB5D9-D76C-4118-8EB0-8B589541B4B8}" type="slidenum">
              <a:rPr lang="en-US" smtClean="0"/>
              <a:pPr/>
              <a:t>57</a:t>
            </a:fld>
            <a:endParaRPr lang="en-US"/>
          </a:p>
        </p:txBody>
      </p:sp>
    </p:spTree>
    <p:extLst>
      <p:ext uri="{BB962C8B-B14F-4D97-AF65-F5344CB8AC3E}">
        <p14:creationId xmlns:p14="http://schemas.microsoft.com/office/powerpoint/2010/main" val="14775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Ethik &amp; Verantwortung</a:t>
            </a:r>
          </a:p>
        </p:txBody>
      </p:sp>
      <p:sp>
        <p:nvSpPr>
          <p:cNvPr id="3" name="Inhaltsplatzhalter 2"/>
          <p:cNvSpPr>
            <a:spLocks noGrp="1"/>
          </p:cNvSpPr>
          <p:nvPr>
            <p:ph idx="1"/>
          </p:nvPr>
        </p:nvSpPr>
        <p:spPr/>
        <p:txBody>
          <a:bodyPr/>
          <a:lstStyle/>
          <a:p>
            <a:r>
              <a:rPr lang="de-DE" dirty="0"/>
              <a:t>Verantwortung:</a:t>
            </a:r>
          </a:p>
          <a:p>
            <a:pPr lvl="1"/>
            <a:r>
              <a:rPr lang="de-DE" dirty="0"/>
              <a:t>vielfältig diskutiertes Konzept</a:t>
            </a:r>
          </a:p>
          <a:p>
            <a:pPr lvl="1"/>
            <a:r>
              <a:rPr lang="de-DE" dirty="0"/>
              <a:t>dreistellige Grundrelation:  </a:t>
            </a:r>
            <a:r>
              <a:rPr lang="de-DE" i="1" dirty="0">
                <a:solidFill>
                  <a:srgbClr val="0033CC"/>
                </a:solidFill>
              </a:rPr>
              <a:t>Jemand</a:t>
            </a:r>
            <a:r>
              <a:rPr lang="de-DE" dirty="0">
                <a:solidFill>
                  <a:srgbClr val="0033CC"/>
                </a:solidFill>
              </a:rPr>
              <a:t> ist für </a:t>
            </a:r>
            <a:r>
              <a:rPr lang="de-DE" i="1" dirty="0">
                <a:solidFill>
                  <a:srgbClr val="0033CC"/>
                </a:solidFill>
              </a:rPr>
              <a:t>etwas</a:t>
            </a:r>
            <a:r>
              <a:rPr lang="de-DE" dirty="0">
                <a:solidFill>
                  <a:srgbClr val="0033CC"/>
                </a:solidFill>
              </a:rPr>
              <a:t> gegenüber </a:t>
            </a:r>
            <a:r>
              <a:rPr lang="de-DE" i="1" dirty="0">
                <a:solidFill>
                  <a:srgbClr val="0033CC"/>
                </a:solidFill>
              </a:rPr>
              <a:t>jemandem</a:t>
            </a:r>
            <a:r>
              <a:rPr lang="de-DE" dirty="0">
                <a:solidFill>
                  <a:srgbClr val="0033CC"/>
                </a:solidFill>
              </a:rPr>
              <a:t> verantwortlich</a:t>
            </a:r>
          </a:p>
          <a:p>
            <a:pPr lvl="1"/>
            <a:r>
              <a:rPr lang="de-DE" dirty="0"/>
              <a:t>Voraussetzung: </a:t>
            </a:r>
            <a:r>
              <a:rPr lang="de-DE" b="1" dirty="0"/>
              <a:t>Handlungsfreiheit</a:t>
            </a:r>
          </a:p>
          <a:p>
            <a:pPr lvl="1"/>
            <a:r>
              <a:rPr lang="de-DE" dirty="0"/>
              <a:t>„Zuschreibung einer </a:t>
            </a:r>
            <a:r>
              <a:rPr lang="de-DE" dirty="0">
                <a:solidFill>
                  <a:srgbClr val="FF0000"/>
                </a:solidFill>
              </a:rPr>
              <a:t>Pflicht</a:t>
            </a:r>
            <a:r>
              <a:rPr lang="de-DE" dirty="0"/>
              <a:t> zu </a:t>
            </a:r>
            <a:r>
              <a:rPr lang="de-DE" dirty="0">
                <a:solidFill>
                  <a:srgbClr val="FF0000"/>
                </a:solidFill>
              </a:rPr>
              <a:t>einer handelnden Person </a:t>
            </a:r>
            <a:r>
              <a:rPr lang="de-DE" dirty="0"/>
              <a:t>… </a:t>
            </a:r>
            <a:r>
              <a:rPr lang="de-DE" dirty="0">
                <a:solidFill>
                  <a:srgbClr val="FF0000"/>
                </a:solidFill>
              </a:rPr>
              <a:t>gegenüber einer anderen Person </a:t>
            </a:r>
            <a:r>
              <a:rPr lang="de-DE" dirty="0"/>
              <a:t>… </a:t>
            </a:r>
            <a:r>
              <a:rPr lang="de-DE" dirty="0">
                <a:solidFill>
                  <a:srgbClr val="FF0000"/>
                </a:solidFill>
              </a:rPr>
              <a:t>aufgrund eines normativen Anspruchs</a:t>
            </a:r>
            <a:r>
              <a:rPr lang="de-DE" dirty="0"/>
              <a:t>, der durch eine Instanz eingefordert werden kann und vor dieser zu rechtfertigen … ist “ [Wikipedia, 11. April 2013]</a:t>
            </a:r>
          </a:p>
        </p:txBody>
      </p:sp>
      <p:sp>
        <p:nvSpPr>
          <p:cNvPr id="4" name="Foliennummernplatzhalter 3"/>
          <p:cNvSpPr>
            <a:spLocks noGrp="1"/>
          </p:cNvSpPr>
          <p:nvPr>
            <p:ph type="sldNum" sz="quarter" idx="10"/>
          </p:nvPr>
        </p:nvSpPr>
        <p:spPr/>
        <p:txBody>
          <a:bodyPr/>
          <a:lstStyle/>
          <a:p>
            <a:fld id="{99EFB5D9-D76C-4118-8EB0-8B589541B4B8}" type="slidenum">
              <a:rPr lang="en-US" smtClean="0"/>
              <a:pPr/>
              <a:t>58</a:t>
            </a:fld>
            <a:endParaRPr lang="en-US"/>
          </a:p>
        </p:txBody>
      </p:sp>
    </p:spTree>
    <p:extLst>
      <p:ext uri="{BB962C8B-B14F-4D97-AF65-F5344CB8AC3E}">
        <p14:creationId xmlns:p14="http://schemas.microsoft.com/office/powerpoint/2010/main" val="2375988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Ethik &amp; Verantwortung</a:t>
            </a:r>
          </a:p>
        </p:txBody>
      </p:sp>
      <p:sp>
        <p:nvSpPr>
          <p:cNvPr id="4" name="Foliennummernplatzhalter 3"/>
          <p:cNvSpPr>
            <a:spLocks noGrp="1"/>
          </p:cNvSpPr>
          <p:nvPr>
            <p:ph type="sldNum" sz="quarter" idx="10"/>
          </p:nvPr>
        </p:nvSpPr>
        <p:spPr/>
        <p:txBody>
          <a:bodyPr/>
          <a:lstStyle/>
          <a:p>
            <a:fld id="{99EFB5D9-D76C-4118-8EB0-8B589541B4B8}" type="slidenum">
              <a:rPr lang="en-US" smtClean="0"/>
              <a:pPr/>
              <a:t>59</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98" y="797443"/>
            <a:ext cx="8080744" cy="606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209911" y="6581960"/>
            <a:ext cx="3934089" cy="261610"/>
          </a:xfrm>
          <a:prstGeom prst="rect">
            <a:avLst/>
          </a:prstGeom>
          <a:noFill/>
        </p:spPr>
        <p:txBody>
          <a:bodyPr wrap="none" rtlCol="0">
            <a:spAutoFit/>
          </a:bodyPr>
          <a:lstStyle/>
          <a:p>
            <a:r>
              <a:rPr lang="de-DE" sz="1100" dirty="0"/>
              <a:t>[aus Wikipedia, Artikel Verantwortung, Auto: Lutz Hartmann]</a:t>
            </a:r>
          </a:p>
        </p:txBody>
      </p:sp>
    </p:spTree>
    <p:extLst>
      <p:ext uri="{BB962C8B-B14F-4D97-AF65-F5344CB8AC3E}">
        <p14:creationId xmlns:p14="http://schemas.microsoft.com/office/powerpoint/2010/main" val="324690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Thematik der Lehrveranstaltung</a:t>
            </a:r>
          </a:p>
        </p:txBody>
      </p:sp>
      <p:sp>
        <p:nvSpPr>
          <p:cNvPr id="4" name="Inhaltsplatzhalter 3"/>
          <p:cNvSpPr>
            <a:spLocks noGrp="1"/>
          </p:cNvSpPr>
          <p:nvPr>
            <p:ph idx="1"/>
          </p:nvPr>
        </p:nvSpPr>
        <p:spPr/>
        <p:txBody>
          <a:bodyPr/>
          <a:lstStyle/>
          <a:p>
            <a:r>
              <a:rPr lang="de-DE" dirty="0"/>
              <a:t>Informatik </a:t>
            </a:r>
            <a:r>
              <a:rPr lang="de-DE" b="1" dirty="0">
                <a:solidFill>
                  <a:srgbClr val="FF0000"/>
                </a:solidFill>
              </a:rPr>
              <a:t>und</a:t>
            </a:r>
            <a:r>
              <a:rPr lang="de-DE" dirty="0"/>
              <a:t> Gesellschaft</a:t>
            </a:r>
          </a:p>
          <a:p>
            <a:pPr lvl="1"/>
            <a:r>
              <a:rPr lang="de-DE" dirty="0"/>
              <a:t>im Wesentlichen geht es um das „und“…</a:t>
            </a:r>
          </a:p>
          <a:p>
            <a:pPr lvl="1"/>
            <a:r>
              <a:rPr lang="de-DE" dirty="0"/>
              <a:t>… wobei ggf. auch diskutiert werden kann, ob man „</a:t>
            </a:r>
            <a:r>
              <a:rPr lang="de-DE" i="1" dirty="0"/>
              <a:t>und</a:t>
            </a:r>
            <a:r>
              <a:rPr lang="de-DE" dirty="0"/>
              <a:t>“ besser ersetzen sollte durch: „</a:t>
            </a:r>
            <a:r>
              <a:rPr lang="de-DE" i="1" dirty="0"/>
              <a:t>oder</a:t>
            </a:r>
            <a:r>
              <a:rPr lang="de-DE" dirty="0"/>
              <a:t>“, „</a:t>
            </a:r>
            <a:r>
              <a:rPr lang="de-DE" i="1" dirty="0"/>
              <a:t>trotz</a:t>
            </a:r>
            <a:r>
              <a:rPr lang="de-DE" dirty="0"/>
              <a:t>“, „</a:t>
            </a:r>
            <a:r>
              <a:rPr lang="de-DE" i="1" dirty="0"/>
              <a:t>wegen</a:t>
            </a:r>
            <a:r>
              <a:rPr lang="de-DE" dirty="0"/>
              <a:t>“ etc.</a:t>
            </a:r>
          </a:p>
          <a:p>
            <a:pPr lvl="1"/>
            <a:r>
              <a:rPr lang="de-DE" dirty="0"/>
              <a:t>Wechselwirkung von Informatik und Gesellschaft</a:t>
            </a:r>
          </a:p>
        </p:txBody>
      </p:sp>
      <p:sp>
        <p:nvSpPr>
          <p:cNvPr id="3" name="Foliennummernplatzhalter 2"/>
          <p:cNvSpPr>
            <a:spLocks noGrp="1"/>
          </p:cNvSpPr>
          <p:nvPr>
            <p:ph type="sldNum" sz="quarter" idx="10"/>
          </p:nvPr>
        </p:nvSpPr>
        <p:spPr/>
        <p:txBody>
          <a:bodyPr/>
          <a:lstStyle/>
          <a:p>
            <a:fld id="{E1CDF61C-6525-45E7-A39D-932C700396FC}" type="slidenum">
              <a:rPr lang="en-US" smtClean="0"/>
              <a:pPr/>
              <a:t>6</a:t>
            </a:fld>
            <a:endParaRPr lang="en-US"/>
          </a:p>
        </p:txBody>
      </p:sp>
    </p:spTree>
    <p:extLst>
      <p:ext uri="{BB962C8B-B14F-4D97-AF65-F5344CB8AC3E}">
        <p14:creationId xmlns:p14="http://schemas.microsoft.com/office/powerpoint/2010/main" val="1440581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Ethik &amp; Verantwortung</a:t>
            </a:r>
          </a:p>
        </p:txBody>
      </p:sp>
      <p:sp>
        <p:nvSpPr>
          <p:cNvPr id="3" name="Inhaltsplatzhalter 2"/>
          <p:cNvSpPr>
            <a:spLocks noGrp="1"/>
          </p:cNvSpPr>
          <p:nvPr>
            <p:ph idx="1"/>
          </p:nvPr>
        </p:nvSpPr>
        <p:spPr/>
        <p:txBody>
          <a:bodyPr/>
          <a:lstStyle/>
          <a:p>
            <a:r>
              <a:rPr lang="de-DE" dirty="0"/>
              <a:t>Verantwortung:</a:t>
            </a:r>
          </a:p>
          <a:p>
            <a:pPr lvl="1"/>
            <a:r>
              <a:rPr lang="de-DE" dirty="0"/>
              <a:t>vielfältig diskutiertes Konzept</a:t>
            </a:r>
          </a:p>
          <a:p>
            <a:pPr lvl="1"/>
            <a:r>
              <a:rPr lang="de-DE" dirty="0"/>
              <a:t>dreistellige Grundrelation:  </a:t>
            </a:r>
            <a:r>
              <a:rPr lang="de-DE" i="1" dirty="0">
                <a:solidFill>
                  <a:srgbClr val="0033CC"/>
                </a:solidFill>
              </a:rPr>
              <a:t>Jemand</a:t>
            </a:r>
            <a:r>
              <a:rPr lang="de-DE" dirty="0">
                <a:solidFill>
                  <a:srgbClr val="0033CC"/>
                </a:solidFill>
              </a:rPr>
              <a:t> ist für </a:t>
            </a:r>
            <a:r>
              <a:rPr lang="de-DE" i="1" dirty="0">
                <a:solidFill>
                  <a:srgbClr val="0033CC"/>
                </a:solidFill>
              </a:rPr>
              <a:t>etwas</a:t>
            </a:r>
            <a:r>
              <a:rPr lang="de-DE" dirty="0">
                <a:solidFill>
                  <a:srgbClr val="0033CC"/>
                </a:solidFill>
              </a:rPr>
              <a:t> gegenüber </a:t>
            </a:r>
            <a:r>
              <a:rPr lang="de-DE" i="1" dirty="0">
                <a:solidFill>
                  <a:srgbClr val="0033CC"/>
                </a:solidFill>
              </a:rPr>
              <a:t>jemandem</a:t>
            </a:r>
            <a:r>
              <a:rPr lang="de-DE" dirty="0">
                <a:solidFill>
                  <a:srgbClr val="0033CC"/>
                </a:solidFill>
              </a:rPr>
              <a:t> verantwortlich</a:t>
            </a:r>
          </a:p>
          <a:p>
            <a:pPr lvl="1"/>
            <a:r>
              <a:rPr lang="de-DE" dirty="0"/>
              <a:t>Voraussetzung: </a:t>
            </a:r>
            <a:r>
              <a:rPr lang="de-DE" b="1" dirty="0"/>
              <a:t>Handlungsfreiheit</a:t>
            </a:r>
          </a:p>
          <a:p>
            <a:pPr lvl="1"/>
            <a:r>
              <a:rPr lang="de-DE" dirty="0"/>
              <a:t>„Zuschreibung einer </a:t>
            </a:r>
            <a:r>
              <a:rPr lang="de-DE" dirty="0">
                <a:solidFill>
                  <a:srgbClr val="FF0000"/>
                </a:solidFill>
              </a:rPr>
              <a:t>Pflicht</a:t>
            </a:r>
            <a:r>
              <a:rPr lang="de-DE" dirty="0"/>
              <a:t> zu </a:t>
            </a:r>
            <a:r>
              <a:rPr lang="de-DE" dirty="0">
                <a:solidFill>
                  <a:srgbClr val="FF0000"/>
                </a:solidFill>
              </a:rPr>
              <a:t>einer handelnden Person </a:t>
            </a:r>
            <a:r>
              <a:rPr lang="de-DE" dirty="0"/>
              <a:t>… </a:t>
            </a:r>
            <a:r>
              <a:rPr lang="de-DE" dirty="0">
                <a:solidFill>
                  <a:srgbClr val="FF0000"/>
                </a:solidFill>
              </a:rPr>
              <a:t>gegenüber einer anderen Person </a:t>
            </a:r>
            <a:r>
              <a:rPr lang="de-DE" dirty="0"/>
              <a:t>… </a:t>
            </a:r>
            <a:r>
              <a:rPr lang="de-DE" dirty="0">
                <a:solidFill>
                  <a:srgbClr val="FF0000"/>
                </a:solidFill>
              </a:rPr>
              <a:t>aufgrund eines normativen Anspruchs</a:t>
            </a:r>
            <a:r>
              <a:rPr lang="de-DE" dirty="0"/>
              <a:t>, der durch eine Instanz eingefordert werden kann und vor dieser zu rechtfertigen … ist “ [Wikipedia, 11. April 2013]</a:t>
            </a:r>
          </a:p>
          <a:p>
            <a:r>
              <a:rPr lang="de-DE" dirty="0"/>
              <a:t>Ethik:</a:t>
            </a:r>
          </a:p>
          <a:p>
            <a:pPr lvl="1"/>
            <a:r>
              <a:rPr lang="de-DE" dirty="0"/>
              <a:t>Teilgebiete der Philosophie</a:t>
            </a:r>
          </a:p>
          <a:p>
            <a:pPr lvl="1"/>
            <a:r>
              <a:rPr lang="de-DE" dirty="0"/>
              <a:t>befaßt sich mit Moral, insbesondere hinsichtlich ihrer Begründbarkeit</a:t>
            </a:r>
          </a:p>
          <a:p>
            <a:pPr lvl="2"/>
            <a:r>
              <a:rPr lang="de-DE" dirty="0"/>
              <a:t>Moral: faktisches und erwartetes (richtiges) Handeln von Menschen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60</a:t>
            </a:fld>
            <a:endParaRPr lang="en-US"/>
          </a:p>
        </p:txBody>
      </p:sp>
    </p:spTree>
    <p:extLst>
      <p:ext uri="{BB962C8B-B14F-4D97-AF65-F5344CB8AC3E}">
        <p14:creationId xmlns:p14="http://schemas.microsoft.com/office/powerpoint/2010/main" val="1553312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Teller über die Verantwortung des Wissenschaftlers</a:t>
            </a:r>
          </a:p>
        </p:txBody>
      </p:sp>
      <p:sp>
        <p:nvSpPr>
          <p:cNvPr id="4" name="Inhaltsplatzhalter 3"/>
          <p:cNvSpPr>
            <a:spLocks noGrp="1"/>
          </p:cNvSpPr>
          <p:nvPr>
            <p:ph idx="1"/>
          </p:nvPr>
        </p:nvSpPr>
        <p:spPr/>
        <p:txBody>
          <a:bodyPr/>
          <a:lstStyle/>
          <a:p>
            <a:r>
              <a:rPr lang="de-DE" dirty="0"/>
              <a:t>Edward Teller = „Vater der Wasserstoffbombe “</a:t>
            </a:r>
          </a:p>
          <a:p>
            <a:r>
              <a:rPr lang="de-DE" dirty="0"/>
              <a:t>Zeit-Artikel: „</a:t>
            </a:r>
            <a:r>
              <a:rPr lang="de-DE" i="1" dirty="0"/>
              <a:t>Bloß keine Selbstzweifel</a:t>
            </a:r>
            <a:r>
              <a:rPr lang="de-DE" dirty="0"/>
              <a:t>“, 28. April 1995,  </a:t>
            </a:r>
            <a:r>
              <a:rPr lang="de-DE" u="sng" dirty="0">
                <a:solidFill>
                  <a:srgbClr val="0000FF"/>
                </a:solidFill>
              </a:rPr>
              <a:t>http://www.zeit.de/1995/18/Bloss_keine_Selbstzweifel</a:t>
            </a:r>
          </a:p>
          <a:p>
            <a:r>
              <a:rPr lang="de-DE" b="1" dirty="0">
                <a:solidFill>
                  <a:srgbClr val="009900"/>
                </a:solidFill>
              </a:rPr>
              <a:t>Pflicht des Wissenschaftlers </a:t>
            </a:r>
            <a:r>
              <a:rPr lang="de-DE" dirty="0"/>
              <a:t>= Wissen produzieren und dessen technische Umsetzung ermöglichen – ohne Beschränkung und unter allen Umständen</a:t>
            </a:r>
          </a:p>
          <a:p>
            <a:r>
              <a:rPr lang="de-DE" b="1" dirty="0">
                <a:solidFill>
                  <a:srgbClr val="009900"/>
                </a:solidFill>
              </a:rPr>
              <a:t>konkrete Anwendung, Verantwortung </a:t>
            </a:r>
            <a:r>
              <a:rPr lang="de-DE" dirty="0"/>
              <a:t>= Sache politischer Entscheidung; Erkenntnisse sind nicht moralischer Natur</a:t>
            </a:r>
          </a:p>
          <a:p>
            <a:endParaRPr lang="de-DE" dirty="0"/>
          </a:p>
          <a:p>
            <a:r>
              <a:rPr lang="de-DE" i="1" dirty="0"/>
              <a:t>Physiker von Los </a:t>
            </a:r>
            <a:r>
              <a:rPr lang="de-DE" i="1" dirty="0" err="1"/>
              <a:t>Alamos</a:t>
            </a:r>
            <a:r>
              <a:rPr lang="de-DE" i="1" dirty="0"/>
              <a:t> haben Bombe nicht gemacht, sondern „gefunden“</a:t>
            </a:r>
          </a:p>
          <a:p>
            <a:endParaRPr lang="de-DE"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61</a:t>
            </a:fld>
            <a:endParaRPr lang="en-US"/>
          </a:p>
        </p:txBody>
      </p:sp>
    </p:spTree>
    <p:extLst>
      <p:ext uri="{BB962C8B-B14F-4D97-AF65-F5344CB8AC3E}">
        <p14:creationId xmlns:p14="http://schemas.microsoft.com/office/powerpoint/2010/main" val="23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CDD4B-A284-4845-8A4A-7C72898063AB}"/>
              </a:ext>
            </a:extLst>
          </p:cNvPr>
          <p:cNvSpPr>
            <a:spLocks noGrp="1"/>
          </p:cNvSpPr>
          <p:nvPr>
            <p:ph type="title"/>
          </p:nvPr>
        </p:nvSpPr>
        <p:spPr/>
        <p:txBody>
          <a:bodyPr/>
          <a:lstStyle/>
          <a:p>
            <a:r>
              <a:rPr lang="de-DE" dirty="0"/>
              <a:t>Roboter-Gesetze</a:t>
            </a:r>
            <a:br>
              <a:rPr lang="de-DE" dirty="0"/>
            </a:br>
            <a:r>
              <a:rPr lang="de-DE" sz="1800" dirty="0"/>
              <a:t>aus Issac Asimov „</a:t>
            </a:r>
            <a:r>
              <a:rPr lang="de-DE" sz="1800" dirty="0" err="1"/>
              <a:t>Runaround</a:t>
            </a:r>
            <a:r>
              <a:rPr lang="de-DE" sz="1800" dirty="0"/>
              <a:t>“ (März 1942)</a:t>
            </a:r>
            <a:endParaRPr lang="de-DE" dirty="0"/>
          </a:p>
        </p:txBody>
      </p:sp>
      <p:sp>
        <p:nvSpPr>
          <p:cNvPr id="3" name="Inhaltsplatzhalter 2">
            <a:extLst>
              <a:ext uri="{FF2B5EF4-FFF2-40B4-BE49-F238E27FC236}">
                <a16:creationId xmlns:a16="http://schemas.microsoft.com/office/drawing/2014/main" id="{A6FB6FFF-795B-4780-8876-1F078AA9EBD1}"/>
              </a:ext>
            </a:extLst>
          </p:cNvPr>
          <p:cNvSpPr>
            <a:spLocks noGrp="1"/>
          </p:cNvSpPr>
          <p:nvPr>
            <p:ph idx="1"/>
          </p:nvPr>
        </p:nvSpPr>
        <p:spPr/>
        <p:txBody>
          <a:bodyPr/>
          <a:lstStyle/>
          <a:p>
            <a:endParaRPr lang="de-DE" b="0" i="0" dirty="0">
              <a:solidFill>
                <a:srgbClr val="202122"/>
              </a:solidFill>
              <a:effectLst/>
              <a:latin typeface="Arial" panose="020B0604020202020204" pitchFamily="34" charset="0"/>
            </a:endParaRPr>
          </a:p>
          <a:p>
            <a:pPr marL="457200" indent="-457200">
              <a:buFont typeface="+mj-lt"/>
              <a:buAutoNum type="arabicPeriod"/>
            </a:pPr>
            <a:r>
              <a:rPr lang="de-DE" b="0" i="0" dirty="0">
                <a:solidFill>
                  <a:srgbClr val="202122"/>
                </a:solidFill>
                <a:effectLst/>
                <a:latin typeface="Arial" panose="020B0604020202020204" pitchFamily="34" charset="0"/>
              </a:rPr>
              <a:t>Ein Roboter darf kein menschliches Wesen (wissentlich) verletzen oder durch Untätigkeit (wissentlich) zulassen, dass einem menschlichen Wesen Schaden zugefügt wird.</a:t>
            </a:r>
          </a:p>
          <a:p>
            <a:pPr marL="457200" indent="-457200">
              <a:buFont typeface="+mj-lt"/>
              <a:buAutoNum type="arabicPeriod"/>
            </a:pPr>
            <a:endParaRPr lang="de-DE" b="0" i="0" dirty="0">
              <a:solidFill>
                <a:srgbClr val="202122"/>
              </a:solidFill>
              <a:effectLst/>
              <a:latin typeface="Arial" panose="020B0604020202020204" pitchFamily="34" charset="0"/>
            </a:endParaRPr>
          </a:p>
          <a:p>
            <a:pPr marL="457200" indent="-457200">
              <a:buFont typeface="+mj-lt"/>
              <a:buAutoNum type="arabicPeriod"/>
            </a:pPr>
            <a:r>
              <a:rPr lang="de-DE" b="0" i="0" dirty="0">
                <a:solidFill>
                  <a:srgbClr val="202122"/>
                </a:solidFill>
                <a:effectLst/>
                <a:latin typeface="Arial" panose="020B0604020202020204" pitchFamily="34" charset="0"/>
              </a:rPr>
              <a:t>Ein Roboter muss den ihm von einem Menschen gegebenen Befehlen gehorchen – es sei denn, ein solcher Befehl würde mit Regel eins kollidieren.</a:t>
            </a:r>
          </a:p>
          <a:p>
            <a:pPr marL="457200" indent="-457200">
              <a:buFont typeface="+mj-lt"/>
              <a:buAutoNum type="arabicPeriod"/>
            </a:pPr>
            <a:endParaRPr lang="de-DE" b="0" i="0" dirty="0">
              <a:solidFill>
                <a:srgbClr val="202122"/>
              </a:solidFill>
              <a:effectLst/>
              <a:latin typeface="Arial" panose="020B0604020202020204" pitchFamily="34" charset="0"/>
            </a:endParaRPr>
          </a:p>
          <a:p>
            <a:pPr marL="457200" indent="-457200">
              <a:buFont typeface="+mj-lt"/>
              <a:buAutoNum type="arabicPeriod"/>
            </a:pPr>
            <a:r>
              <a:rPr lang="de-DE" b="0" i="0" dirty="0">
                <a:solidFill>
                  <a:srgbClr val="202122"/>
                </a:solidFill>
                <a:effectLst/>
                <a:latin typeface="Arial" panose="020B0604020202020204" pitchFamily="34" charset="0"/>
              </a:rPr>
              <a:t>Ein Roboter muss seine Existenz beschützen, solange dieser Schutz nicht mit Regel eins oder zwei kollidiert.</a:t>
            </a:r>
          </a:p>
          <a:p>
            <a:endParaRPr lang="de-DE" b="0" i="0" dirty="0">
              <a:solidFill>
                <a:srgbClr val="202122"/>
              </a:solidFill>
              <a:effectLst/>
              <a:latin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5F3E8378-2CBE-4A08-9245-62299890BC47}"/>
              </a:ext>
            </a:extLst>
          </p:cNvPr>
          <p:cNvSpPr>
            <a:spLocks noGrp="1"/>
          </p:cNvSpPr>
          <p:nvPr>
            <p:ph type="sldNum" sz="quarter" idx="10"/>
          </p:nvPr>
        </p:nvSpPr>
        <p:spPr/>
        <p:txBody>
          <a:bodyPr/>
          <a:lstStyle/>
          <a:p>
            <a:fld id="{99EFB5D9-D76C-4118-8EB0-8B589541B4B8}" type="slidenum">
              <a:rPr lang="en-US" smtClean="0"/>
              <a:pPr/>
              <a:t>62</a:t>
            </a:fld>
            <a:endParaRPr lang="en-US"/>
          </a:p>
        </p:txBody>
      </p:sp>
    </p:spTree>
    <p:extLst>
      <p:ext uri="{BB962C8B-B14F-4D97-AF65-F5344CB8AC3E}">
        <p14:creationId xmlns:p14="http://schemas.microsoft.com/office/powerpoint/2010/main" val="31744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CDD4B-A284-4845-8A4A-7C72898063AB}"/>
              </a:ext>
            </a:extLst>
          </p:cNvPr>
          <p:cNvSpPr>
            <a:spLocks noGrp="1"/>
          </p:cNvSpPr>
          <p:nvPr>
            <p:ph type="title"/>
          </p:nvPr>
        </p:nvSpPr>
        <p:spPr/>
        <p:txBody>
          <a:bodyPr/>
          <a:lstStyle/>
          <a:p>
            <a:r>
              <a:rPr lang="de-DE" dirty="0"/>
              <a:t>Roboter-Gesetze</a:t>
            </a:r>
            <a:br>
              <a:rPr lang="de-DE" dirty="0"/>
            </a:br>
            <a:r>
              <a:rPr lang="de-DE" sz="1800" dirty="0"/>
              <a:t>Isaac </a:t>
            </a:r>
            <a:r>
              <a:rPr lang="de-DE" sz="1800" dirty="0" err="1"/>
              <a:t>Asimiov</a:t>
            </a:r>
            <a:r>
              <a:rPr lang="de-DE" sz="1800" dirty="0"/>
              <a:t> „The </a:t>
            </a:r>
            <a:r>
              <a:rPr lang="de-DE" sz="1800" dirty="0" err="1"/>
              <a:t>Evitable</a:t>
            </a:r>
            <a:r>
              <a:rPr lang="de-DE" sz="1800" dirty="0"/>
              <a:t> Conflict“ (Juni 1950)</a:t>
            </a:r>
          </a:p>
        </p:txBody>
      </p:sp>
      <p:sp>
        <p:nvSpPr>
          <p:cNvPr id="3" name="Inhaltsplatzhalter 2">
            <a:extLst>
              <a:ext uri="{FF2B5EF4-FFF2-40B4-BE49-F238E27FC236}">
                <a16:creationId xmlns:a16="http://schemas.microsoft.com/office/drawing/2014/main" id="{A6FB6FFF-795B-4780-8876-1F078AA9EBD1}"/>
              </a:ext>
            </a:extLst>
          </p:cNvPr>
          <p:cNvSpPr>
            <a:spLocks noGrp="1"/>
          </p:cNvSpPr>
          <p:nvPr>
            <p:ph idx="1"/>
          </p:nvPr>
        </p:nvSpPr>
        <p:spPr>
          <a:xfrm>
            <a:off x="69925" y="1032734"/>
            <a:ext cx="9004150" cy="5744584"/>
          </a:xfrm>
        </p:spPr>
        <p:txBody>
          <a:bodyPr/>
          <a:lstStyle/>
          <a:p>
            <a:pPr marL="446088" indent="-446088">
              <a:buNone/>
            </a:pPr>
            <a:r>
              <a:rPr lang="de-DE" b="0" i="0" dirty="0">
                <a:solidFill>
                  <a:srgbClr val="FF0000"/>
                </a:solidFill>
                <a:effectLst/>
                <a:latin typeface="Arial" panose="020B0604020202020204" pitchFamily="34" charset="0"/>
              </a:rPr>
              <a:t>0.	</a:t>
            </a:r>
            <a:r>
              <a:rPr lang="de-DE" b="0" i="0" dirty="0">
                <a:solidFill>
                  <a:srgbClr val="0033CC"/>
                </a:solidFill>
                <a:effectLst/>
                <a:latin typeface="Arial" panose="020B0604020202020204" pitchFamily="34" charset="0"/>
              </a:rPr>
              <a:t>Ein Roboter darf die Menschheit nicht verletzen oder durch Passivität zulassen, dass die Menschheit zu Schaden kommt.</a:t>
            </a:r>
          </a:p>
          <a:p>
            <a:pPr marL="457200" indent="-457200">
              <a:buFont typeface="+mj-lt"/>
              <a:buAutoNum type="arabicPeriod"/>
            </a:pPr>
            <a:endParaRPr lang="de-DE" b="0" i="0" dirty="0">
              <a:solidFill>
                <a:srgbClr val="202122"/>
              </a:solidFill>
              <a:effectLst/>
              <a:latin typeface="Arial" panose="020B0604020202020204" pitchFamily="34" charset="0"/>
            </a:endParaRPr>
          </a:p>
          <a:p>
            <a:pPr marL="457200" indent="-457200">
              <a:buFont typeface="+mj-lt"/>
              <a:buAutoNum type="arabicPeriod"/>
            </a:pPr>
            <a:r>
              <a:rPr lang="de-DE" b="0" i="0" dirty="0">
                <a:solidFill>
                  <a:srgbClr val="202122"/>
                </a:solidFill>
                <a:effectLst/>
                <a:latin typeface="Arial" panose="020B0604020202020204" pitchFamily="34" charset="0"/>
              </a:rPr>
              <a:t>Ein Roboter darf kein menschliches Wesen (wissentlich) verletzen oder durch Untätigkeit (wissentlich) zulassen, dass einem menschlichen Wesen Schaden zugefügt wird, </a:t>
            </a:r>
            <a:r>
              <a:rPr lang="de-DE" b="0" i="0" dirty="0">
                <a:solidFill>
                  <a:srgbClr val="0033CC"/>
                </a:solidFill>
                <a:effectLst/>
                <a:latin typeface="Arial" panose="020B0604020202020204" pitchFamily="34" charset="0"/>
              </a:rPr>
              <a:t>außer er verstieße damit gegen das nullte Gesetz</a:t>
            </a:r>
            <a:r>
              <a:rPr lang="de-DE" b="0" i="0" dirty="0">
                <a:solidFill>
                  <a:srgbClr val="202122"/>
                </a:solidFill>
                <a:effectLst/>
                <a:latin typeface="Arial" panose="020B0604020202020204" pitchFamily="34" charset="0"/>
              </a:rPr>
              <a:t>.</a:t>
            </a:r>
          </a:p>
          <a:p>
            <a:pPr marL="457200" indent="-457200">
              <a:buFont typeface="+mj-lt"/>
              <a:buAutoNum type="arabicPeriod"/>
            </a:pPr>
            <a:endParaRPr lang="de-DE" b="0" i="0" dirty="0">
              <a:solidFill>
                <a:srgbClr val="202122"/>
              </a:solidFill>
              <a:effectLst/>
              <a:latin typeface="Arial" panose="020B0604020202020204" pitchFamily="34" charset="0"/>
            </a:endParaRPr>
          </a:p>
          <a:p>
            <a:pPr marL="457200" indent="-457200">
              <a:buFont typeface="+mj-lt"/>
              <a:buAutoNum type="arabicPeriod"/>
            </a:pPr>
            <a:r>
              <a:rPr lang="de-DE" b="0" i="0" dirty="0">
                <a:solidFill>
                  <a:srgbClr val="202122"/>
                </a:solidFill>
                <a:effectLst/>
                <a:latin typeface="Arial" panose="020B0604020202020204" pitchFamily="34" charset="0"/>
              </a:rPr>
              <a:t>Ein Roboter muss den ihm von einem Menschen gegebenen Befehlen gehorchen – es sei denn, ein solcher Befehl würde mit Regel eins kollidieren.</a:t>
            </a:r>
          </a:p>
          <a:p>
            <a:pPr marL="457200" indent="-457200">
              <a:buFont typeface="+mj-lt"/>
              <a:buAutoNum type="arabicPeriod"/>
            </a:pPr>
            <a:endParaRPr lang="de-DE" b="0" i="0" dirty="0">
              <a:solidFill>
                <a:srgbClr val="202122"/>
              </a:solidFill>
              <a:effectLst/>
              <a:latin typeface="Arial" panose="020B0604020202020204" pitchFamily="34" charset="0"/>
            </a:endParaRPr>
          </a:p>
          <a:p>
            <a:pPr marL="457200" indent="-457200">
              <a:buFont typeface="+mj-lt"/>
              <a:buAutoNum type="arabicPeriod"/>
            </a:pPr>
            <a:r>
              <a:rPr lang="de-DE" b="0" i="0" dirty="0">
                <a:solidFill>
                  <a:srgbClr val="202122"/>
                </a:solidFill>
                <a:effectLst/>
                <a:latin typeface="Arial" panose="020B0604020202020204" pitchFamily="34" charset="0"/>
              </a:rPr>
              <a:t>Ein Roboter muss seine Existenz beschützen, solange dieser Schutz nicht mit Regel eins oder zwei kollidiert.</a:t>
            </a:r>
          </a:p>
          <a:p>
            <a:endParaRPr lang="de-DE" b="0" i="0" dirty="0">
              <a:solidFill>
                <a:srgbClr val="202122"/>
              </a:solidFill>
              <a:effectLst/>
              <a:latin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5F3E8378-2CBE-4A08-9245-62299890BC47}"/>
              </a:ext>
            </a:extLst>
          </p:cNvPr>
          <p:cNvSpPr>
            <a:spLocks noGrp="1"/>
          </p:cNvSpPr>
          <p:nvPr>
            <p:ph type="sldNum" sz="quarter" idx="10"/>
          </p:nvPr>
        </p:nvSpPr>
        <p:spPr/>
        <p:txBody>
          <a:bodyPr/>
          <a:lstStyle/>
          <a:p>
            <a:fld id="{99EFB5D9-D76C-4118-8EB0-8B589541B4B8}" type="slidenum">
              <a:rPr lang="en-US" smtClean="0"/>
              <a:pPr/>
              <a:t>63</a:t>
            </a:fld>
            <a:endParaRPr lang="en-US"/>
          </a:p>
        </p:txBody>
      </p:sp>
    </p:spTree>
    <p:extLst>
      <p:ext uri="{BB962C8B-B14F-4D97-AF65-F5344CB8AC3E}">
        <p14:creationId xmlns:p14="http://schemas.microsoft.com/office/powerpoint/2010/main" val="3439136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CDD4B-A284-4845-8A4A-7C72898063AB}"/>
              </a:ext>
            </a:extLst>
          </p:cNvPr>
          <p:cNvSpPr>
            <a:spLocks noGrp="1"/>
          </p:cNvSpPr>
          <p:nvPr>
            <p:ph type="title"/>
          </p:nvPr>
        </p:nvSpPr>
        <p:spPr/>
        <p:txBody>
          <a:bodyPr/>
          <a:lstStyle/>
          <a:p>
            <a:r>
              <a:rPr lang="de-DE" dirty="0"/>
              <a:t>Das Trolley Problem –</a:t>
            </a:r>
            <a:br>
              <a:rPr lang="de-DE" dirty="0"/>
            </a:br>
            <a:r>
              <a:rPr lang="de-DE" sz="1800" dirty="0"/>
              <a:t>ethisches Dilemma beim autonomen Fahren</a:t>
            </a:r>
          </a:p>
        </p:txBody>
      </p:sp>
      <p:sp>
        <p:nvSpPr>
          <p:cNvPr id="4" name="Foliennummernplatzhalter 3">
            <a:extLst>
              <a:ext uri="{FF2B5EF4-FFF2-40B4-BE49-F238E27FC236}">
                <a16:creationId xmlns:a16="http://schemas.microsoft.com/office/drawing/2014/main" id="{5F3E8378-2CBE-4A08-9245-62299890BC47}"/>
              </a:ext>
            </a:extLst>
          </p:cNvPr>
          <p:cNvSpPr>
            <a:spLocks noGrp="1"/>
          </p:cNvSpPr>
          <p:nvPr>
            <p:ph type="sldNum" sz="quarter" idx="10"/>
          </p:nvPr>
        </p:nvSpPr>
        <p:spPr/>
        <p:txBody>
          <a:bodyPr/>
          <a:lstStyle/>
          <a:p>
            <a:fld id="{99EFB5D9-D76C-4118-8EB0-8B589541B4B8}" type="slidenum">
              <a:rPr lang="en-US" smtClean="0"/>
              <a:pPr/>
              <a:t>64</a:t>
            </a:fld>
            <a:endParaRPr lang="en-US"/>
          </a:p>
        </p:txBody>
      </p:sp>
      <p:pic>
        <p:nvPicPr>
          <p:cNvPr id="7" name="Inhaltsplatzhalter 6">
            <a:extLst>
              <a:ext uri="{FF2B5EF4-FFF2-40B4-BE49-F238E27FC236}">
                <a16:creationId xmlns:a16="http://schemas.microsoft.com/office/drawing/2014/main" id="{40CE1A42-BAFA-4A87-987D-A4F6C0DD9797}"/>
              </a:ext>
            </a:extLst>
          </p:cNvPr>
          <p:cNvPicPr>
            <a:picLocks noGrp="1" noChangeAspect="1"/>
          </p:cNvPicPr>
          <p:nvPr>
            <p:ph idx="1"/>
          </p:nvPr>
        </p:nvPicPr>
        <p:blipFill>
          <a:blip r:embed="rId2"/>
          <a:srcRect/>
          <a:stretch/>
        </p:blipFill>
        <p:spPr>
          <a:xfrm>
            <a:off x="274855" y="847487"/>
            <a:ext cx="8594289" cy="2948006"/>
          </a:xfrm>
        </p:spPr>
      </p:pic>
      <p:sp>
        <p:nvSpPr>
          <p:cNvPr id="8" name="Textfeld 7">
            <a:extLst>
              <a:ext uri="{FF2B5EF4-FFF2-40B4-BE49-F238E27FC236}">
                <a16:creationId xmlns:a16="http://schemas.microsoft.com/office/drawing/2014/main" id="{CD53F5F6-D1F8-477C-9220-830C58922E1D}"/>
              </a:ext>
            </a:extLst>
          </p:cNvPr>
          <p:cNvSpPr txBox="1"/>
          <p:nvPr/>
        </p:nvSpPr>
        <p:spPr>
          <a:xfrm>
            <a:off x="5219485" y="3497865"/>
            <a:ext cx="3853939" cy="215444"/>
          </a:xfrm>
          <a:prstGeom prst="rect">
            <a:avLst/>
          </a:prstGeom>
          <a:noFill/>
        </p:spPr>
        <p:txBody>
          <a:bodyPr wrap="none" rtlCol="0">
            <a:spAutoFit/>
          </a:bodyPr>
          <a:lstStyle/>
          <a:p>
            <a:r>
              <a:rPr lang="de-DE" sz="800" dirty="0">
                <a:solidFill>
                  <a:schemeClr val="tx2">
                    <a:lumMod val="50000"/>
                    <a:lumOff val="50000"/>
                  </a:schemeClr>
                </a:solidFill>
              </a:rPr>
              <a:t>[https://de.wikipedia.org/wiki/Trolley-Problem#/media/Datei:Trolley_Problem.svg]</a:t>
            </a:r>
          </a:p>
        </p:txBody>
      </p:sp>
      <p:sp>
        <p:nvSpPr>
          <p:cNvPr id="9" name="Inhaltsplatzhalter 2">
            <a:extLst>
              <a:ext uri="{FF2B5EF4-FFF2-40B4-BE49-F238E27FC236}">
                <a16:creationId xmlns:a16="http://schemas.microsoft.com/office/drawing/2014/main" id="{3FEE4FA3-40F5-44F4-8B0A-E417E619D704}"/>
              </a:ext>
            </a:extLst>
          </p:cNvPr>
          <p:cNvSpPr txBox="1">
            <a:spLocks/>
          </p:cNvSpPr>
          <p:nvPr/>
        </p:nvSpPr>
        <p:spPr bwMode="auto">
          <a:xfrm>
            <a:off x="69925" y="4311534"/>
            <a:ext cx="9004150" cy="24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0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9pPr>
          </a:lstStyle>
          <a:p>
            <a:pPr marL="0" indent="0">
              <a:buNone/>
            </a:pPr>
            <a:r>
              <a:rPr lang="de-DE" sz="2000" b="0" i="0" dirty="0">
                <a:solidFill>
                  <a:srgbClr val="001133"/>
                </a:solidFill>
                <a:effectLst/>
                <a:latin typeface="Helvetica Neue"/>
              </a:rPr>
              <a:t>„</a:t>
            </a:r>
            <a:r>
              <a:rPr lang="de-DE" sz="2000" b="0" i="1" dirty="0">
                <a:solidFill>
                  <a:srgbClr val="001133"/>
                </a:solidFill>
                <a:effectLst/>
                <a:latin typeface="Helvetica Neue"/>
              </a:rPr>
              <a:t>Es kann sein, </a:t>
            </a:r>
            <a:r>
              <a:rPr lang="de-DE" sz="2000" b="0" i="1" dirty="0" err="1">
                <a:solidFill>
                  <a:srgbClr val="001133"/>
                </a:solidFill>
                <a:effectLst/>
                <a:latin typeface="Helvetica Neue"/>
              </a:rPr>
              <a:t>daß</a:t>
            </a:r>
            <a:r>
              <a:rPr lang="de-DE" sz="2000" b="0" i="1" dirty="0">
                <a:solidFill>
                  <a:srgbClr val="001133"/>
                </a:solidFill>
                <a:effectLst/>
                <a:latin typeface="Helvetica Neue"/>
              </a:rPr>
              <a:t> ein Weichensteller, um einen </a:t>
            </a:r>
            <a:r>
              <a:rPr lang="de-DE" sz="2000" b="0" i="1" dirty="0">
                <a:solidFill>
                  <a:srgbClr val="0033CC"/>
                </a:solidFill>
                <a:effectLst/>
                <a:latin typeface="Helvetica Neue"/>
              </a:rPr>
              <a:t>drohenden Zusammenstoß </a:t>
            </a:r>
            <a:r>
              <a:rPr lang="de-DE" sz="2000" b="0" i="1" dirty="0">
                <a:solidFill>
                  <a:srgbClr val="001133"/>
                </a:solidFill>
                <a:effectLst/>
                <a:latin typeface="Helvetica Neue"/>
              </a:rPr>
              <a:t>zu verhindern, der aller Voraussicht nach </a:t>
            </a:r>
            <a:r>
              <a:rPr lang="de-DE" sz="2000" b="0" i="1" dirty="0">
                <a:solidFill>
                  <a:srgbClr val="0033CC"/>
                </a:solidFill>
                <a:effectLst/>
                <a:latin typeface="Helvetica Neue"/>
              </a:rPr>
              <a:t>sehr viele Menschenleben </a:t>
            </a:r>
            <a:r>
              <a:rPr lang="de-DE" sz="2000" b="0" i="1" dirty="0">
                <a:solidFill>
                  <a:srgbClr val="001133"/>
                </a:solidFill>
                <a:effectLst/>
                <a:latin typeface="Helvetica Neue"/>
              </a:rPr>
              <a:t>kosten wird, den </a:t>
            </a:r>
            <a:r>
              <a:rPr lang="de-DE" sz="2000" b="0" i="1" dirty="0">
                <a:solidFill>
                  <a:srgbClr val="0033CC"/>
                </a:solidFill>
                <a:effectLst/>
                <a:latin typeface="Helvetica Neue"/>
              </a:rPr>
              <a:t>Zug so leitet</a:t>
            </a:r>
            <a:r>
              <a:rPr lang="de-DE" sz="2000" b="0" i="1" dirty="0">
                <a:solidFill>
                  <a:srgbClr val="001133"/>
                </a:solidFill>
                <a:effectLst/>
                <a:latin typeface="Helvetica Neue"/>
              </a:rPr>
              <a:t>, </a:t>
            </a:r>
            <a:r>
              <a:rPr lang="de-DE" sz="2000" b="0" i="1" dirty="0" err="1">
                <a:solidFill>
                  <a:srgbClr val="001133"/>
                </a:solidFill>
                <a:effectLst/>
                <a:latin typeface="Helvetica Neue"/>
              </a:rPr>
              <a:t>daß</a:t>
            </a:r>
            <a:r>
              <a:rPr lang="de-DE" sz="2000" b="0" i="1" dirty="0">
                <a:solidFill>
                  <a:srgbClr val="001133"/>
                </a:solidFill>
                <a:effectLst/>
                <a:latin typeface="Helvetica Neue"/>
              </a:rPr>
              <a:t> zwar auch Menschenleben aufs Spiel gesetzt werden, aber </a:t>
            </a:r>
            <a:r>
              <a:rPr lang="de-DE" sz="2000" b="0" i="1" dirty="0">
                <a:solidFill>
                  <a:srgbClr val="0033CC"/>
                </a:solidFill>
                <a:effectLst/>
                <a:latin typeface="Helvetica Neue"/>
              </a:rPr>
              <a:t>sehr viel weniger</a:t>
            </a:r>
            <a:r>
              <a:rPr lang="de-DE" sz="2000" b="0" i="1" dirty="0">
                <a:solidFill>
                  <a:srgbClr val="001133"/>
                </a:solidFill>
                <a:effectLst/>
                <a:latin typeface="Helvetica Neue"/>
              </a:rPr>
              <a:t>, als wenn er den Dingen ihren Lauf ließe.“</a:t>
            </a:r>
          </a:p>
          <a:p>
            <a:pPr marL="0" indent="0">
              <a:buNone/>
            </a:pPr>
            <a:endParaRPr lang="de-DE" sz="200" b="0" i="1" dirty="0">
              <a:solidFill>
                <a:srgbClr val="001133"/>
              </a:solidFill>
              <a:effectLst/>
              <a:latin typeface="Helvetica Neue"/>
            </a:endParaRPr>
          </a:p>
          <a:p>
            <a:pPr marL="0" indent="0" algn="r">
              <a:buNone/>
            </a:pPr>
            <a:r>
              <a:rPr lang="de-DE" sz="1400" b="0" i="0" dirty="0">
                <a:solidFill>
                  <a:srgbClr val="001133"/>
                </a:solidFill>
                <a:effectLst/>
                <a:latin typeface="Helvetica Neue"/>
              </a:rPr>
              <a:t>[Karl </a:t>
            </a:r>
            <a:r>
              <a:rPr lang="de-DE" sz="1400" b="0" i="0" dirty="0" err="1">
                <a:solidFill>
                  <a:srgbClr val="001133"/>
                </a:solidFill>
                <a:effectLst/>
                <a:latin typeface="Helvetica Neue"/>
              </a:rPr>
              <a:t>Engisch</a:t>
            </a:r>
            <a:r>
              <a:rPr lang="de-DE" sz="1400" b="0" i="0" dirty="0">
                <a:solidFill>
                  <a:srgbClr val="001133"/>
                </a:solidFill>
                <a:effectLst/>
                <a:latin typeface="Helvetica Neue"/>
              </a:rPr>
              <a:t>: </a:t>
            </a:r>
            <a:r>
              <a:rPr lang="de-DE" sz="1400" b="0" i="1" dirty="0">
                <a:solidFill>
                  <a:srgbClr val="001133"/>
                </a:solidFill>
                <a:effectLst/>
                <a:latin typeface="Helvetica Neue"/>
              </a:rPr>
              <a:t>Untersuchungen über Vorsatz und Fahrlässigkeit im Strafrecht</a:t>
            </a:r>
            <a:r>
              <a:rPr lang="de-DE" sz="1400" b="0" i="0" dirty="0">
                <a:solidFill>
                  <a:srgbClr val="001133"/>
                </a:solidFill>
                <a:effectLst/>
                <a:latin typeface="Helvetica Neue"/>
              </a:rPr>
              <a:t>. O. Liebermann, Berlin 1930]</a:t>
            </a:r>
            <a:endParaRPr lang="de-DE" sz="1400" kern="0" dirty="0"/>
          </a:p>
        </p:txBody>
      </p:sp>
      <p:sp>
        <p:nvSpPr>
          <p:cNvPr id="10" name="Textfeld 9">
            <a:extLst>
              <a:ext uri="{FF2B5EF4-FFF2-40B4-BE49-F238E27FC236}">
                <a16:creationId xmlns:a16="http://schemas.microsoft.com/office/drawing/2014/main" id="{32CCFC78-EBCB-454D-9AAD-DB79E3C4FE32}"/>
              </a:ext>
            </a:extLst>
          </p:cNvPr>
          <p:cNvSpPr txBox="1"/>
          <p:nvPr/>
        </p:nvSpPr>
        <p:spPr>
          <a:xfrm>
            <a:off x="-118334" y="6155938"/>
            <a:ext cx="9380668" cy="415498"/>
          </a:xfrm>
          <a:prstGeom prst="rect">
            <a:avLst/>
          </a:prstGeom>
          <a:noFill/>
        </p:spPr>
        <p:txBody>
          <a:bodyPr wrap="square" rtlCol="0">
            <a:spAutoFit/>
          </a:bodyPr>
          <a:lstStyle/>
          <a:p>
            <a:pPr algn="ctr"/>
            <a:r>
              <a:rPr lang="de-DE" sz="2100" b="1" dirty="0">
                <a:solidFill>
                  <a:srgbClr val="FF0000"/>
                </a:solidFill>
                <a:latin typeface="Arial Narrow" panose="020B0606020202030204" pitchFamily="34" charset="0"/>
              </a:rPr>
              <a:t>Merke: Abwägung von Leben gegeneinander widerspricht dem deutschen Grundgesetz!</a:t>
            </a:r>
          </a:p>
        </p:txBody>
      </p:sp>
    </p:spTree>
    <p:extLst>
      <p:ext uri="{BB962C8B-B14F-4D97-AF65-F5344CB8AC3E}">
        <p14:creationId xmlns:p14="http://schemas.microsoft.com/office/powerpoint/2010/main" val="3251492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Gesellschaft für Informatik e.V. (GI) </a:t>
            </a:r>
          </a:p>
        </p:txBody>
      </p:sp>
      <p:sp>
        <p:nvSpPr>
          <p:cNvPr id="4" name="Inhaltsplatzhalter 3"/>
          <p:cNvSpPr>
            <a:spLocks noGrp="1"/>
          </p:cNvSpPr>
          <p:nvPr>
            <p:ph idx="1"/>
          </p:nvPr>
        </p:nvSpPr>
        <p:spPr>
          <a:xfrm>
            <a:off x="-1" y="733642"/>
            <a:ext cx="9144001" cy="6124357"/>
          </a:xfrm>
        </p:spPr>
        <p:txBody>
          <a:bodyPr/>
          <a:lstStyle/>
          <a:p>
            <a:r>
              <a:rPr lang="de-DE" dirty="0"/>
              <a:t>gegründet 1969 in Bonn</a:t>
            </a:r>
          </a:p>
          <a:p>
            <a:r>
              <a:rPr lang="de-DE" dirty="0"/>
              <a:t>ca. 24000 Mitglieder</a:t>
            </a:r>
          </a:p>
          <a:p>
            <a:r>
              <a:rPr lang="de-DE" dirty="0"/>
              <a:t>Tätigkeitsfeld:</a:t>
            </a:r>
          </a:p>
          <a:p>
            <a:pPr marL="265113" lvl="1" indent="-179388"/>
            <a:r>
              <a:rPr lang="de-DE" sz="1800" dirty="0"/>
              <a:t>Unterstützung der fachlichen und beruflichen Arbeit von Informatikern und Informatikerinnen</a:t>
            </a:r>
          </a:p>
          <a:p>
            <a:pPr marL="265113" lvl="1" indent="-179388"/>
            <a:r>
              <a:rPr lang="de-DE" sz="1800" b="1" dirty="0"/>
              <a:t>Herausgabe</a:t>
            </a:r>
            <a:r>
              <a:rPr lang="de-DE" sz="1800" dirty="0"/>
              <a:t> und Förderung </a:t>
            </a:r>
            <a:r>
              <a:rPr lang="de-DE" sz="1800" b="1" dirty="0"/>
              <a:t>von Fachpublikationen</a:t>
            </a:r>
          </a:p>
          <a:p>
            <a:pPr marL="265113" lvl="1" indent="-179388"/>
            <a:r>
              <a:rPr lang="de-DE" sz="1800" b="1" dirty="0"/>
              <a:t>Mitwirkung</a:t>
            </a:r>
            <a:r>
              <a:rPr lang="de-DE" sz="1800" dirty="0"/>
              <a:t> im Vorfeld politischer Planung und Gesetzgebung zur Forschungs-, Bildungs- und Technologiepolitik</a:t>
            </a:r>
          </a:p>
          <a:p>
            <a:pPr marL="265113" lvl="1" indent="-179388"/>
            <a:r>
              <a:rPr lang="de-DE" sz="1800" dirty="0"/>
              <a:t>Abgabe von </a:t>
            </a:r>
            <a:r>
              <a:rPr lang="de-DE" sz="1800" b="1" dirty="0"/>
              <a:t>öffentlichen</a:t>
            </a:r>
            <a:r>
              <a:rPr lang="de-DE" sz="1800" dirty="0"/>
              <a:t> Empfehlungen und </a:t>
            </a:r>
            <a:r>
              <a:rPr lang="de-DE" sz="1800" b="1" dirty="0"/>
              <a:t>Stellungnahmen</a:t>
            </a:r>
            <a:r>
              <a:rPr lang="de-DE" sz="1800" dirty="0"/>
              <a:t> zur Informatik</a:t>
            </a:r>
          </a:p>
          <a:p>
            <a:pPr marL="265113" lvl="1" indent="-179388"/>
            <a:r>
              <a:rPr lang="de-DE" sz="1800" b="1" dirty="0"/>
              <a:t>Förderung des wissenschaftlichen Nachwuchses </a:t>
            </a:r>
            <a:r>
              <a:rPr lang="de-DE" sz="1800" dirty="0"/>
              <a:t>und Ausrichtung von Informatik- Wettbewerben</a:t>
            </a:r>
          </a:p>
          <a:p>
            <a:pPr marL="265113" lvl="1" indent="-179388"/>
            <a:r>
              <a:rPr lang="de-DE" sz="1800" b="1" dirty="0"/>
              <a:t>Förderung von </a:t>
            </a:r>
            <a:r>
              <a:rPr lang="de-DE" sz="1800" dirty="0"/>
              <a:t>in der Informatik tätigen </a:t>
            </a:r>
            <a:r>
              <a:rPr lang="de-DE" sz="1800" b="1" dirty="0"/>
              <a:t>Frauen</a:t>
            </a:r>
            <a:r>
              <a:rPr lang="de-DE" sz="1800" dirty="0"/>
              <a:t> mit dem Ziel ihrer faktischen Gleichstellung</a:t>
            </a:r>
          </a:p>
          <a:p>
            <a:pPr marL="265113" lvl="1" indent="-179388"/>
            <a:r>
              <a:rPr lang="de-DE" sz="1800" b="1" dirty="0"/>
              <a:t>Bereitstellung fachlicher Kommunikationsforen </a:t>
            </a:r>
            <a:r>
              <a:rPr lang="de-DE" sz="1800" dirty="0"/>
              <a:t>durch Veranstaltung von Arbeitstreffen, Fachtagungen, Kongressen und Ausstellungen</a:t>
            </a:r>
          </a:p>
          <a:p>
            <a:pPr marL="265113" lvl="1" indent="-179388"/>
            <a:r>
              <a:rPr lang="de-DE" sz="1800" b="1" dirty="0"/>
              <a:t>Mitwirkung</a:t>
            </a:r>
            <a:r>
              <a:rPr lang="de-DE" sz="1800" dirty="0"/>
              <a:t> im Bereich von Normen, Standards und Validierungen</a:t>
            </a:r>
          </a:p>
          <a:p>
            <a:pPr marL="265113" lvl="1" indent="-179388"/>
            <a:r>
              <a:rPr lang="de-DE" sz="1800" b="1" dirty="0"/>
              <a:t>Z</a:t>
            </a:r>
            <a:r>
              <a:rPr lang="de-DE" b="1" dirty="0"/>
              <a:t>usammenarbeit</a:t>
            </a:r>
            <a:r>
              <a:rPr lang="de-DE" dirty="0"/>
              <a:t> mit nationalen und internationalen Vereinigungen</a:t>
            </a:r>
          </a:p>
        </p:txBody>
      </p:sp>
      <p:sp>
        <p:nvSpPr>
          <p:cNvPr id="3" name="Foliennummernplatzhalter 2"/>
          <p:cNvSpPr>
            <a:spLocks noGrp="1"/>
          </p:cNvSpPr>
          <p:nvPr>
            <p:ph type="sldNum" sz="quarter" idx="10"/>
          </p:nvPr>
        </p:nvSpPr>
        <p:spPr/>
        <p:txBody>
          <a:bodyPr/>
          <a:lstStyle/>
          <a:p>
            <a:fld id="{E1CDF61C-6525-45E7-A39D-932C700396FC}" type="slidenum">
              <a:rPr lang="en-US" smtClean="0"/>
              <a:pPr/>
              <a:t>65</a:t>
            </a:fld>
            <a:endParaRPr lang="en-US"/>
          </a:p>
        </p:txBody>
      </p:sp>
    </p:spTree>
    <p:extLst>
      <p:ext uri="{BB962C8B-B14F-4D97-AF65-F5344CB8AC3E}">
        <p14:creationId xmlns:p14="http://schemas.microsoft.com/office/powerpoint/2010/main" val="3300915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GI Ethik Leitlinien</a:t>
            </a:r>
          </a:p>
        </p:txBody>
      </p:sp>
      <p:sp>
        <p:nvSpPr>
          <p:cNvPr id="4" name="Inhaltsplatzhalter 3"/>
          <p:cNvSpPr>
            <a:spLocks noGrp="1"/>
          </p:cNvSpPr>
          <p:nvPr>
            <p:ph idx="1"/>
          </p:nvPr>
        </p:nvSpPr>
        <p:spPr/>
        <p:txBody>
          <a:bodyPr/>
          <a:lstStyle/>
          <a:p>
            <a:r>
              <a:rPr lang="de-DE" dirty="0"/>
              <a:t>verabschiedet am 13.01.1994 vom Präsidium der GI</a:t>
            </a:r>
          </a:p>
          <a:p>
            <a:endParaRPr lang="de-DE" dirty="0"/>
          </a:p>
          <a:p>
            <a:r>
              <a:rPr lang="de-DE" dirty="0"/>
              <a:t>bestätigt am 16.12.1994 von den Mitgliedern</a:t>
            </a:r>
          </a:p>
          <a:p>
            <a:endParaRPr lang="de-DE" dirty="0"/>
          </a:p>
          <a:p>
            <a:r>
              <a:rPr lang="de-DE" dirty="0"/>
              <a:t>überarbeitete Version am 29. Januar 2004 durch GI-Präsidium angenommen, erneut überarbeitet am 29. Juni 2018</a:t>
            </a:r>
          </a:p>
          <a:p>
            <a:endParaRPr lang="de-DE" dirty="0"/>
          </a:p>
          <a:p>
            <a:r>
              <a:rPr lang="de-DE" dirty="0"/>
              <a:t>„</a:t>
            </a:r>
            <a:r>
              <a:rPr lang="de-DE" i="1" dirty="0"/>
              <a:t>Der offene Charakter der nachfolgenden Artikel wird mit dem Begriff Leitlinien unterstrichen.</a:t>
            </a:r>
            <a:r>
              <a:rPr lang="de-DE" dirty="0"/>
              <a:t>“</a:t>
            </a:r>
          </a:p>
          <a:p>
            <a:endParaRPr lang="de-DE" dirty="0"/>
          </a:p>
          <a:p>
            <a:r>
              <a:rPr lang="de-DE" dirty="0">
                <a:hlinkClick r:id="rId3"/>
              </a:rPr>
              <a:t>https://gi.de/ueber-uns/organisation/unsere-ethischen-leitlinien</a:t>
            </a:r>
            <a:endParaRPr lang="de-DE"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66</a:t>
            </a:fld>
            <a:endParaRPr lang="en-US"/>
          </a:p>
        </p:txBody>
      </p:sp>
    </p:spTree>
    <p:extLst>
      <p:ext uri="{BB962C8B-B14F-4D97-AF65-F5344CB8AC3E}">
        <p14:creationId xmlns:p14="http://schemas.microsoft.com/office/powerpoint/2010/main" val="1491136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GI Ethik Leitlinien (Version 2004)</a:t>
            </a:r>
          </a:p>
        </p:txBody>
      </p:sp>
      <p:sp>
        <p:nvSpPr>
          <p:cNvPr id="4" name="Inhaltsplatzhalter 3"/>
          <p:cNvSpPr>
            <a:spLocks noGrp="1"/>
          </p:cNvSpPr>
          <p:nvPr>
            <p:ph idx="1"/>
          </p:nvPr>
        </p:nvSpPr>
        <p:spPr>
          <a:xfrm>
            <a:off x="1" y="1020726"/>
            <a:ext cx="9144000" cy="5303874"/>
          </a:xfrm>
        </p:spPr>
        <p:txBody>
          <a:bodyPr/>
          <a:lstStyle/>
          <a:p>
            <a:r>
              <a:rPr lang="de-DE" dirty="0"/>
              <a:t>berufsethische Konflikte Gegenstand gemeinsamen Nachdenkens und Handelns </a:t>
            </a:r>
          </a:p>
          <a:p>
            <a:r>
              <a:rPr lang="de-DE" b="1" dirty="0"/>
              <a:t>Fachkompetenz</a:t>
            </a:r>
            <a:r>
              <a:rPr lang="de-DE" dirty="0"/>
              <a:t> nach dem Stand von Wissenschaft und Technik ständig verbessern</a:t>
            </a:r>
          </a:p>
          <a:p>
            <a:r>
              <a:rPr lang="de-DE" b="1" dirty="0"/>
              <a:t>Auswirkungen</a:t>
            </a:r>
            <a:r>
              <a:rPr lang="de-DE" dirty="0"/>
              <a:t> von Informatiksystemen </a:t>
            </a:r>
            <a:r>
              <a:rPr lang="de-DE" b="1" dirty="0"/>
              <a:t>beurteilen</a:t>
            </a:r>
            <a:r>
              <a:rPr lang="de-DE" dirty="0"/>
              <a:t> und geeignete Lösungen vorschlagen</a:t>
            </a:r>
          </a:p>
          <a:p>
            <a:r>
              <a:rPr lang="de-DE" b="1" dirty="0"/>
              <a:t>Rechte</a:t>
            </a:r>
            <a:r>
              <a:rPr lang="de-DE" dirty="0"/>
              <a:t> und Interessen der verschiedenen </a:t>
            </a:r>
            <a:r>
              <a:rPr lang="de-DE" b="1" dirty="0"/>
              <a:t>Betroffenen</a:t>
            </a:r>
            <a:r>
              <a:rPr lang="de-DE" dirty="0"/>
              <a:t> verstehen und </a:t>
            </a:r>
            <a:r>
              <a:rPr lang="de-DE" b="1" dirty="0"/>
              <a:t>berücksichtigen</a:t>
            </a:r>
          </a:p>
          <a:p>
            <a:r>
              <a:rPr lang="de-DE" dirty="0"/>
              <a:t>einschlägige </a:t>
            </a:r>
            <a:r>
              <a:rPr lang="de-DE" b="1" dirty="0"/>
              <a:t>rechtliche Regelungen</a:t>
            </a:r>
            <a:r>
              <a:rPr lang="de-DE" dirty="0"/>
              <a:t> kennen, </a:t>
            </a:r>
            <a:r>
              <a:rPr lang="de-DE" b="1" dirty="0"/>
              <a:t>einhalten</a:t>
            </a:r>
            <a:r>
              <a:rPr lang="de-DE" dirty="0"/>
              <a:t> und an ihrer Fortschreibung mitwirken</a:t>
            </a:r>
          </a:p>
          <a:p>
            <a:r>
              <a:rPr lang="de-DE" b="1" dirty="0"/>
              <a:t>Urteilsfähigkeit entwickeln</a:t>
            </a:r>
            <a:r>
              <a:rPr lang="de-DE" dirty="0"/>
              <a:t>, um eigenes und gemeinschaftliches Handeln in Beziehung zu gesellschaftlichen Fragestellungen zu setzen und zu bewerten</a:t>
            </a:r>
          </a:p>
        </p:txBody>
      </p:sp>
      <p:sp>
        <p:nvSpPr>
          <p:cNvPr id="3" name="Foliennummernplatzhalter 2"/>
          <p:cNvSpPr>
            <a:spLocks noGrp="1"/>
          </p:cNvSpPr>
          <p:nvPr>
            <p:ph type="sldNum" sz="quarter" idx="10"/>
          </p:nvPr>
        </p:nvSpPr>
        <p:spPr/>
        <p:txBody>
          <a:bodyPr/>
          <a:lstStyle/>
          <a:p>
            <a:fld id="{E1CDF61C-6525-45E7-A39D-932C700396FC}" type="slidenum">
              <a:rPr lang="en-US" smtClean="0"/>
              <a:pPr/>
              <a:t>67</a:t>
            </a:fld>
            <a:endParaRPr lang="en-US"/>
          </a:p>
        </p:txBody>
      </p:sp>
    </p:spTree>
    <p:extLst>
      <p:ext uri="{BB962C8B-B14F-4D97-AF65-F5344CB8AC3E}">
        <p14:creationId xmlns:p14="http://schemas.microsoft.com/office/powerpoint/2010/main" val="4013323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GI Ethik Leitlinien (Version 2004)</a:t>
            </a:r>
          </a:p>
        </p:txBody>
      </p:sp>
      <p:sp>
        <p:nvSpPr>
          <p:cNvPr id="4" name="Inhaltsplatzhalter 3"/>
          <p:cNvSpPr>
            <a:spLocks noGrp="1"/>
          </p:cNvSpPr>
          <p:nvPr>
            <p:ph idx="1"/>
          </p:nvPr>
        </p:nvSpPr>
        <p:spPr>
          <a:xfrm>
            <a:off x="1" y="1020726"/>
            <a:ext cx="9144000" cy="5303874"/>
          </a:xfrm>
        </p:spPr>
        <p:txBody>
          <a:bodyPr/>
          <a:lstStyle/>
          <a:p>
            <a:r>
              <a:rPr lang="de-DE" dirty="0"/>
              <a:t>in Situationen, in denen Pflichten gegenüber Arbeitgebern oder Kundenorganisationen </a:t>
            </a:r>
            <a:r>
              <a:rPr lang="de-DE" b="1" dirty="0"/>
              <a:t>in Konflikt </a:t>
            </a:r>
            <a:r>
              <a:rPr lang="de-DE" dirty="0"/>
              <a:t>mit der Verantwortung gegenüber anderweitig Betroffenen stehen </a:t>
            </a:r>
            <a:r>
              <a:rPr lang="de-DE" b="1" dirty="0"/>
              <a:t>mit Zivilcourage handeln</a:t>
            </a:r>
          </a:p>
          <a:p>
            <a:r>
              <a:rPr lang="de-DE" dirty="0"/>
              <a:t>Einsatz von Informatiksystemen zur </a:t>
            </a:r>
            <a:r>
              <a:rPr lang="de-DE" b="1" dirty="0"/>
              <a:t>Verbesserung der lokalen und globalen Lebensbedingungen</a:t>
            </a:r>
          </a:p>
          <a:p>
            <a:r>
              <a:rPr lang="de-DE" b="1" dirty="0"/>
              <a:t>Verantwortung für soziale und gesellschaftliche Auswirkungen </a:t>
            </a:r>
            <a:r>
              <a:rPr lang="de-DE" dirty="0"/>
              <a:t>der eigenen Arbeit</a:t>
            </a:r>
          </a:p>
          <a:p>
            <a:r>
              <a:rPr lang="de-DE" b="1" dirty="0"/>
              <a:t>Einfluß nehmen auf </a:t>
            </a:r>
            <a:r>
              <a:rPr lang="de-DE" dirty="0"/>
              <a:t>Positionierung, Vermarktung und Weiterentwicklung von Informatiksystemen zu ihrer </a:t>
            </a:r>
            <a:r>
              <a:rPr lang="de-DE" b="1" dirty="0"/>
              <a:t>sozial verträglichen Verwendung</a:t>
            </a:r>
          </a:p>
          <a:p>
            <a:r>
              <a:rPr lang="de-DE" b="1" dirty="0"/>
              <a:t>interdisziplinäre Diskurse </a:t>
            </a:r>
            <a:r>
              <a:rPr lang="de-DE" dirty="0"/>
              <a:t>zu ethischen und sozialen Problemen der Informatik initiieren und </a:t>
            </a:r>
            <a:r>
              <a:rPr lang="de-DE" b="1" dirty="0"/>
              <a:t>fördern</a:t>
            </a:r>
            <a:r>
              <a:rPr lang="de-DE" dirty="0"/>
              <a:t> </a:t>
            </a:r>
          </a:p>
        </p:txBody>
      </p:sp>
      <p:sp>
        <p:nvSpPr>
          <p:cNvPr id="3" name="Foliennummernplatzhalter 2"/>
          <p:cNvSpPr>
            <a:spLocks noGrp="1"/>
          </p:cNvSpPr>
          <p:nvPr>
            <p:ph type="sldNum" sz="quarter" idx="10"/>
          </p:nvPr>
        </p:nvSpPr>
        <p:spPr/>
        <p:txBody>
          <a:bodyPr/>
          <a:lstStyle/>
          <a:p>
            <a:fld id="{E1CDF61C-6525-45E7-A39D-932C700396FC}" type="slidenum">
              <a:rPr lang="en-US" smtClean="0"/>
              <a:pPr/>
              <a:t>68</a:t>
            </a:fld>
            <a:endParaRPr lang="en-US"/>
          </a:p>
        </p:txBody>
      </p:sp>
    </p:spTree>
    <p:extLst>
      <p:ext uri="{BB962C8B-B14F-4D97-AF65-F5344CB8AC3E}">
        <p14:creationId xmlns:p14="http://schemas.microsoft.com/office/powerpoint/2010/main" val="4284897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GI Ethik Leitlinien (Version 2004)</a:t>
            </a:r>
          </a:p>
        </p:txBody>
      </p:sp>
      <p:sp>
        <p:nvSpPr>
          <p:cNvPr id="4" name="Inhaltsplatzhalter 3"/>
          <p:cNvSpPr>
            <a:spLocks noGrp="1"/>
          </p:cNvSpPr>
          <p:nvPr>
            <p:ph idx="1"/>
          </p:nvPr>
        </p:nvSpPr>
        <p:spPr>
          <a:xfrm>
            <a:off x="1" y="1020726"/>
            <a:ext cx="9144000" cy="5303874"/>
          </a:xfrm>
        </p:spPr>
        <p:txBody>
          <a:bodyPr/>
          <a:lstStyle/>
          <a:p>
            <a:r>
              <a:rPr lang="de-DE" dirty="0"/>
              <a:t>Informatiker in Führungsposition:</a:t>
            </a:r>
          </a:p>
          <a:p>
            <a:pPr lvl="1"/>
            <a:r>
              <a:rPr lang="de-DE" dirty="0"/>
              <a:t>Weiterbildung ermöglichen</a:t>
            </a:r>
          </a:p>
          <a:p>
            <a:pPr lvl="1"/>
            <a:r>
              <a:rPr lang="de-DE" dirty="0"/>
              <a:t>aktiv für Diskussion eintreten bezüglich Übernahme individueller und gemeinschaftlicher Verantwortung</a:t>
            </a:r>
          </a:p>
          <a:p>
            <a:pPr lvl="1"/>
            <a:r>
              <a:rPr lang="de-DE" dirty="0"/>
              <a:t>bei Einführung von Informatiksystemen Betroffene an der Gestaltung der Systeme und ihrer Nutzungsbedingungen angemessen beteiligen</a:t>
            </a:r>
          </a:p>
          <a:p>
            <a:pPr lvl="1"/>
            <a:r>
              <a:rPr lang="de-DE" dirty="0"/>
              <a:t>keine Kontroll- und Überwachungstechniken ohne Unterrichtung und Beteiligung der Betroffenen zulassen</a:t>
            </a:r>
          </a:p>
          <a:p>
            <a:pPr lvl="1"/>
            <a:endParaRPr lang="de-DE" dirty="0"/>
          </a:p>
          <a:p>
            <a:r>
              <a:rPr lang="de-DE" dirty="0"/>
              <a:t>Informatiker in Lehre &amp; Forschung:</a:t>
            </a:r>
          </a:p>
          <a:p>
            <a:pPr lvl="1"/>
            <a:r>
              <a:rPr lang="de-DE" b="1" dirty="0">
                <a:solidFill>
                  <a:srgbClr val="FF0000"/>
                </a:solidFill>
              </a:rPr>
              <a:t>Lernende auf deren individuelle und gemeinschaftliche Verantwortung vorbereiten und selbst hierbei Vorbild sein</a:t>
            </a:r>
          </a:p>
          <a:p>
            <a:pPr lvl="1"/>
            <a:r>
              <a:rPr lang="de-DE" dirty="0"/>
              <a:t>Regeln des guten wissenschaftlichen Arbeitens einhalten</a:t>
            </a:r>
          </a:p>
          <a:p>
            <a:pPr lvl="1"/>
            <a:endParaRPr lang="de-DE" dirty="0"/>
          </a:p>
          <a:p>
            <a:pPr lvl="1"/>
            <a:endParaRPr lang="de-DE" dirty="0"/>
          </a:p>
          <a:p>
            <a:pPr lvl="1"/>
            <a:endParaRPr lang="de-DE"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69</a:t>
            </a:fld>
            <a:endParaRPr lang="en-US"/>
          </a:p>
        </p:txBody>
      </p:sp>
    </p:spTree>
    <p:extLst>
      <p:ext uri="{BB962C8B-B14F-4D97-AF65-F5344CB8AC3E}">
        <p14:creationId xmlns:p14="http://schemas.microsoft.com/office/powerpoint/2010/main" val="26269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Zum Begriff „Informatik“ (</a:t>
            </a:r>
            <a:r>
              <a:rPr lang="en-GB" dirty="0"/>
              <a:t>computer science</a:t>
            </a:r>
            <a:r>
              <a:rPr lang="de-DE" dirty="0"/>
              <a:t>)</a:t>
            </a:r>
          </a:p>
        </p:txBody>
      </p:sp>
      <p:sp>
        <p:nvSpPr>
          <p:cNvPr id="3" name="Inhaltsplatzhalter 2"/>
          <p:cNvSpPr>
            <a:spLocks noGrp="1"/>
          </p:cNvSpPr>
          <p:nvPr>
            <p:ph idx="1"/>
          </p:nvPr>
        </p:nvSpPr>
        <p:spPr/>
        <p:txBody>
          <a:bodyPr/>
          <a:lstStyle/>
          <a:p>
            <a:r>
              <a:rPr lang="de-DE" dirty="0"/>
              <a:t>„</a:t>
            </a:r>
            <a:r>
              <a:rPr lang="de-DE" i="1" dirty="0"/>
              <a:t>Wissenschaft, die sich mit den theoretischen Grundlagen, den Mitteln und Methoden sowie mit der Anwendung der Elektronischen Datenverarbeitung (EDV) beschäftigt, d. h. mit allen Aspekten der Informationsverarbeitung unter Einsatz von Computern </a:t>
            </a:r>
            <a:r>
              <a:rPr lang="de-DE" b="1" i="1" dirty="0">
                <a:solidFill>
                  <a:srgbClr val="FF0000"/>
                </a:solidFill>
              </a:rPr>
              <a:t>einschließlich ihres Einflusses auf die Gesellschaft</a:t>
            </a:r>
            <a:r>
              <a:rPr lang="de-DE" dirty="0"/>
              <a:t>“ [Taschenbuch Informatik, 2006]</a:t>
            </a:r>
          </a:p>
          <a:p>
            <a:pPr marL="0" indent="0">
              <a:buNone/>
            </a:pP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a:t>
            </a:fld>
            <a:endParaRPr lang="en-US"/>
          </a:p>
        </p:txBody>
      </p:sp>
    </p:spTree>
    <p:extLst>
      <p:ext uri="{BB962C8B-B14F-4D97-AF65-F5344CB8AC3E}">
        <p14:creationId xmlns:p14="http://schemas.microsoft.com/office/powerpoint/2010/main" val="2875208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70</a:t>
            </a:fld>
            <a:endParaRPr lang="en-US"/>
          </a:p>
        </p:txBody>
      </p:sp>
      <p:grpSp>
        <p:nvGrpSpPr>
          <p:cNvPr id="11" name="Gruppieren 10"/>
          <p:cNvGrpSpPr/>
          <p:nvPr/>
        </p:nvGrpSpPr>
        <p:grpSpPr>
          <a:xfrm>
            <a:off x="842210" y="0"/>
            <a:ext cx="7715503" cy="6858000"/>
            <a:chOff x="-14729412" y="-2329614"/>
            <a:chExt cx="12582527" cy="11184102"/>
          </a:xfrm>
        </p:grpSpPr>
        <p:pic>
          <p:nvPicPr>
            <p:cNvPr id="6" name="Grafik 5"/>
            <p:cNvPicPr>
              <a:picLocks noChangeAspect="1"/>
            </p:cNvPicPr>
            <p:nvPr/>
          </p:nvPicPr>
          <p:blipFill rotWithShape="1">
            <a:blip r:embed="rId3"/>
            <a:srcRect b="92410"/>
            <a:stretch/>
          </p:blipFill>
          <p:spPr>
            <a:xfrm>
              <a:off x="-14729410" y="-2329614"/>
              <a:ext cx="12582525" cy="1198645"/>
            </a:xfrm>
            <a:prstGeom prst="rect">
              <a:avLst/>
            </a:prstGeom>
          </p:spPr>
        </p:pic>
        <p:pic>
          <p:nvPicPr>
            <p:cNvPr id="7" name="Grafik 6"/>
            <p:cNvPicPr>
              <a:picLocks noChangeAspect="1"/>
            </p:cNvPicPr>
            <p:nvPr/>
          </p:nvPicPr>
          <p:blipFill rotWithShape="1">
            <a:blip r:embed="rId3"/>
            <a:srcRect t="13380" b="32224"/>
            <a:stretch/>
          </p:blipFill>
          <p:spPr>
            <a:xfrm>
              <a:off x="-14729410" y="-1130969"/>
              <a:ext cx="12582525" cy="8590548"/>
            </a:xfrm>
            <a:prstGeom prst="rect">
              <a:avLst/>
            </a:prstGeom>
          </p:spPr>
        </p:pic>
        <p:pic>
          <p:nvPicPr>
            <p:cNvPr id="8" name="Grafik 7"/>
            <p:cNvPicPr>
              <a:picLocks noChangeAspect="1"/>
            </p:cNvPicPr>
            <p:nvPr/>
          </p:nvPicPr>
          <p:blipFill rotWithShape="1">
            <a:blip r:embed="rId3"/>
            <a:srcRect t="34026" b="30776"/>
            <a:stretch/>
          </p:blipFill>
          <p:spPr>
            <a:xfrm>
              <a:off x="-14729411" y="457199"/>
              <a:ext cx="12582525" cy="5558589"/>
            </a:xfrm>
            <a:prstGeom prst="rect">
              <a:avLst/>
            </a:prstGeom>
          </p:spPr>
        </p:pic>
        <p:pic>
          <p:nvPicPr>
            <p:cNvPr id="9" name="Grafik 8"/>
            <p:cNvPicPr>
              <a:picLocks noChangeAspect="1"/>
            </p:cNvPicPr>
            <p:nvPr/>
          </p:nvPicPr>
          <p:blipFill rotWithShape="1">
            <a:blip r:embed="rId3"/>
            <a:srcRect t="71205" b="13025"/>
            <a:stretch/>
          </p:blipFill>
          <p:spPr>
            <a:xfrm>
              <a:off x="-14729412" y="6015788"/>
              <a:ext cx="12582525" cy="2490538"/>
            </a:xfrm>
            <a:prstGeom prst="rect">
              <a:avLst/>
            </a:prstGeom>
          </p:spPr>
        </p:pic>
        <p:pic>
          <p:nvPicPr>
            <p:cNvPr id="5" name="Grafik 4"/>
            <p:cNvPicPr>
              <a:picLocks noChangeAspect="1"/>
            </p:cNvPicPr>
            <p:nvPr/>
          </p:nvPicPr>
          <p:blipFill rotWithShape="1">
            <a:blip r:embed="rId3"/>
            <a:srcRect t="81465" b="10583"/>
            <a:stretch/>
          </p:blipFill>
          <p:spPr>
            <a:xfrm>
              <a:off x="-14729412" y="7214433"/>
              <a:ext cx="12582525" cy="1255799"/>
            </a:xfrm>
            <a:prstGeom prst="rect">
              <a:avLst/>
            </a:prstGeom>
          </p:spPr>
        </p:pic>
        <p:pic>
          <p:nvPicPr>
            <p:cNvPr id="10" name="Grafik 9"/>
            <p:cNvPicPr>
              <a:picLocks noChangeAspect="1"/>
            </p:cNvPicPr>
            <p:nvPr/>
          </p:nvPicPr>
          <p:blipFill rotWithShape="1">
            <a:blip r:embed="rId3"/>
            <a:srcRect t="97514"/>
            <a:stretch/>
          </p:blipFill>
          <p:spPr>
            <a:xfrm>
              <a:off x="-14729412" y="8461959"/>
              <a:ext cx="12582525" cy="392529"/>
            </a:xfrm>
            <a:prstGeom prst="rect">
              <a:avLst/>
            </a:prstGeom>
          </p:spPr>
        </p:pic>
      </p:grpSp>
    </p:spTree>
    <p:extLst>
      <p:ext uri="{BB962C8B-B14F-4D97-AF65-F5344CB8AC3E}">
        <p14:creationId xmlns:p14="http://schemas.microsoft.com/office/powerpoint/2010/main" val="567091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FE559-5DB3-430C-A6C0-0C4D581B2BFC}"/>
              </a:ext>
            </a:extLst>
          </p:cNvPr>
          <p:cNvSpPr>
            <a:spLocks noGrp="1"/>
          </p:cNvSpPr>
          <p:nvPr>
            <p:ph type="title"/>
          </p:nvPr>
        </p:nvSpPr>
        <p:spPr/>
        <p:txBody>
          <a:bodyPr/>
          <a:lstStyle/>
          <a:p>
            <a:r>
              <a:rPr lang="de-DE" dirty="0"/>
              <a:t>GI Ethik Leitlinien (Version 2018)</a:t>
            </a:r>
          </a:p>
        </p:txBody>
      </p:sp>
      <p:sp>
        <p:nvSpPr>
          <p:cNvPr id="3" name="Inhaltsplatzhalter 2">
            <a:extLst>
              <a:ext uri="{FF2B5EF4-FFF2-40B4-BE49-F238E27FC236}">
                <a16:creationId xmlns:a16="http://schemas.microsoft.com/office/drawing/2014/main" id="{4536C77C-FDDE-4DE0-AF6B-D54E17279ECB}"/>
              </a:ext>
            </a:extLst>
          </p:cNvPr>
          <p:cNvSpPr>
            <a:spLocks noGrp="1"/>
          </p:cNvSpPr>
          <p:nvPr>
            <p:ph idx="1"/>
          </p:nvPr>
        </p:nvSpPr>
        <p:spPr>
          <a:xfrm>
            <a:off x="276576" y="1198833"/>
            <a:ext cx="8677802" cy="4953000"/>
          </a:xfrm>
        </p:spPr>
        <p:txBody>
          <a:bodyPr/>
          <a:lstStyle/>
          <a:p>
            <a:r>
              <a:rPr lang="de-DE" b="1" dirty="0"/>
              <a:t>Art. 1 Fachkompetenz </a:t>
            </a:r>
          </a:p>
          <a:p>
            <a:pPr lvl="1"/>
            <a:r>
              <a:rPr lang="de-DE" dirty="0"/>
              <a:t>Ständige Verbesserung der Fachkompetenz</a:t>
            </a:r>
          </a:p>
          <a:p>
            <a:pPr lvl="1"/>
            <a:r>
              <a:rPr lang="de-DE" dirty="0"/>
              <a:t>kritisiert den Stand von Wissenschaft und Technik konstruktiv</a:t>
            </a:r>
          </a:p>
          <a:p>
            <a:r>
              <a:rPr lang="de-DE" b="1" dirty="0"/>
              <a:t>Art. 2 Sachkompetenz und kommunikative Kompetenz</a:t>
            </a:r>
          </a:p>
          <a:p>
            <a:pPr lvl="1"/>
            <a:r>
              <a:rPr lang="de-DE" dirty="0"/>
              <a:t>Auswirkungen von IT-Systemen im Anwendungsumfeld beurteilen und geeignete Lösungen vorschlagen können</a:t>
            </a:r>
          </a:p>
          <a:p>
            <a:pPr lvl="1"/>
            <a:r>
              <a:rPr lang="de-DE" dirty="0"/>
              <a:t>Rechte, Bedürfnisse und Interessen der Betroffenen verstehen und berücksichtigen</a:t>
            </a:r>
            <a:endParaRPr lang="de-DE" b="1" dirty="0"/>
          </a:p>
          <a:p>
            <a:r>
              <a:rPr lang="de-DE" b="1" dirty="0"/>
              <a:t>Art. 3 Juristische Kompetenz </a:t>
            </a:r>
          </a:p>
          <a:p>
            <a:pPr lvl="1"/>
            <a:r>
              <a:rPr lang="de-DE" dirty="0"/>
              <a:t>Mitwirkung an der Gestaltung rechtlicher Regelungen</a:t>
            </a:r>
          </a:p>
          <a:p>
            <a:r>
              <a:rPr lang="de-DE" b="1" dirty="0"/>
              <a:t>Art. 4 Urteilsfähigkeit </a:t>
            </a:r>
          </a:p>
          <a:p>
            <a:pPr lvl="1"/>
            <a:r>
              <a:rPr lang="de-DE" dirty="0"/>
              <a:t>eigenes und gemeinschaftliches Handeln kritisch hinterfragen</a:t>
            </a:r>
          </a:p>
          <a:p>
            <a:pPr lvl="1"/>
            <a:r>
              <a:rPr lang="de-DE" dirty="0"/>
              <a:t>Grenzen der eigenen Urteilsfähigkeit erkennen</a:t>
            </a:r>
          </a:p>
        </p:txBody>
      </p:sp>
      <p:sp>
        <p:nvSpPr>
          <p:cNvPr id="4" name="Foliennummernplatzhalter 3">
            <a:extLst>
              <a:ext uri="{FF2B5EF4-FFF2-40B4-BE49-F238E27FC236}">
                <a16:creationId xmlns:a16="http://schemas.microsoft.com/office/drawing/2014/main" id="{AAFE4A07-092C-4709-8F29-83221695C063}"/>
              </a:ext>
            </a:extLst>
          </p:cNvPr>
          <p:cNvSpPr>
            <a:spLocks noGrp="1"/>
          </p:cNvSpPr>
          <p:nvPr>
            <p:ph type="sldNum" sz="quarter" idx="10"/>
          </p:nvPr>
        </p:nvSpPr>
        <p:spPr/>
        <p:txBody>
          <a:bodyPr/>
          <a:lstStyle/>
          <a:p>
            <a:fld id="{99EFB5D9-D76C-4118-8EB0-8B589541B4B8}" type="slidenum">
              <a:rPr lang="en-US" smtClean="0"/>
              <a:pPr/>
              <a:t>71</a:t>
            </a:fld>
            <a:endParaRPr lang="en-US"/>
          </a:p>
        </p:txBody>
      </p:sp>
    </p:spTree>
    <p:extLst>
      <p:ext uri="{BB962C8B-B14F-4D97-AF65-F5344CB8AC3E}">
        <p14:creationId xmlns:p14="http://schemas.microsoft.com/office/powerpoint/2010/main" val="30185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FE559-5DB3-430C-A6C0-0C4D581B2BFC}"/>
              </a:ext>
            </a:extLst>
          </p:cNvPr>
          <p:cNvSpPr>
            <a:spLocks noGrp="1"/>
          </p:cNvSpPr>
          <p:nvPr>
            <p:ph type="title"/>
          </p:nvPr>
        </p:nvSpPr>
        <p:spPr/>
        <p:txBody>
          <a:bodyPr/>
          <a:lstStyle/>
          <a:p>
            <a:r>
              <a:rPr lang="de-DE" dirty="0"/>
              <a:t>GI Ethik Leitlinien (Version 2018)</a:t>
            </a:r>
          </a:p>
        </p:txBody>
      </p:sp>
      <p:sp>
        <p:nvSpPr>
          <p:cNvPr id="3" name="Inhaltsplatzhalter 2">
            <a:extLst>
              <a:ext uri="{FF2B5EF4-FFF2-40B4-BE49-F238E27FC236}">
                <a16:creationId xmlns:a16="http://schemas.microsoft.com/office/drawing/2014/main" id="{4536C77C-FDDE-4DE0-AF6B-D54E17279ECB}"/>
              </a:ext>
            </a:extLst>
          </p:cNvPr>
          <p:cNvSpPr>
            <a:spLocks noGrp="1"/>
          </p:cNvSpPr>
          <p:nvPr>
            <p:ph idx="1"/>
          </p:nvPr>
        </p:nvSpPr>
        <p:spPr>
          <a:xfrm>
            <a:off x="276576" y="762000"/>
            <a:ext cx="8677802" cy="6051755"/>
          </a:xfrm>
        </p:spPr>
        <p:txBody>
          <a:bodyPr/>
          <a:lstStyle/>
          <a:p>
            <a:r>
              <a:rPr lang="de-DE" b="1" dirty="0"/>
              <a:t>Art. 5 Arbeitsbedingungen </a:t>
            </a:r>
          </a:p>
          <a:p>
            <a:pPr lvl="1"/>
            <a:r>
              <a:rPr lang="de-DE" dirty="0"/>
              <a:t>Einsatz für sozial verträgliche Arbeitsbedingungen mit Weiterbildungs- und Gestaltungsmöglichkeiten</a:t>
            </a:r>
          </a:p>
          <a:p>
            <a:r>
              <a:rPr lang="de-DE" b="1" dirty="0"/>
              <a:t>Art. 6 Organisationsstrukturen </a:t>
            </a:r>
          </a:p>
          <a:p>
            <a:pPr lvl="1"/>
            <a:r>
              <a:rPr lang="de-DE" dirty="0"/>
              <a:t>Übernahme individueller und gemeinschaftlicher Verantwortung fördern</a:t>
            </a:r>
          </a:p>
          <a:p>
            <a:r>
              <a:rPr lang="de-DE" b="1" dirty="0"/>
              <a:t>Art. 7 Lehren und Lernen </a:t>
            </a:r>
          </a:p>
          <a:p>
            <a:pPr lvl="1"/>
            <a:r>
              <a:rPr lang="de-DE" dirty="0"/>
              <a:t>Fähigkeit zum kritischen Denken fördern</a:t>
            </a:r>
          </a:p>
          <a:p>
            <a:pPr lvl="1"/>
            <a:r>
              <a:rPr lang="de-DE" dirty="0"/>
              <a:t>Vorbereiten auf individuelle und gemeinschaftliche Verantwortung</a:t>
            </a:r>
          </a:p>
          <a:p>
            <a:pPr lvl="1"/>
            <a:r>
              <a:rPr lang="de-DE" i="1" dirty="0"/>
              <a:t>Das GI-Mitglied, das in Schule, Hochschule oder Weiterbildung Informatik lernt, fordert dies von den Lehrenden ein.</a:t>
            </a:r>
          </a:p>
          <a:p>
            <a:r>
              <a:rPr lang="de-DE" b="1" dirty="0"/>
              <a:t>Art. 8 Forschung</a:t>
            </a:r>
          </a:p>
          <a:p>
            <a:pPr lvl="1"/>
            <a:r>
              <a:rPr lang="de-DE" dirty="0"/>
              <a:t>Offenheit und Transparenz</a:t>
            </a:r>
          </a:p>
          <a:p>
            <a:pPr lvl="1"/>
            <a:r>
              <a:rPr lang="de-DE" dirty="0"/>
              <a:t>Fähigkeit zur Äußerung und Akzeptanz von Kritik</a:t>
            </a:r>
          </a:p>
          <a:p>
            <a:pPr lvl="1"/>
            <a:r>
              <a:rPr lang="de-DE" dirty="0"/>
              <a:t>Auswirkungen der eigenen wissenschaftlichen Arbeit thematisieren</a:t>
            </a:r>
          </a:p>
          <a:p>
            <a:pPr lvl="1"/>
            <a:r>
              <a:rPr lang="de-DE" dirty="0"/>
              <a:t>Grenzen verständlich machen</a:t>
            </a:r>
          </a:p>
        </p:txBody>
      </p:sp>
      <p:sp>
        <p:nvSpPr>
          <p:cNvPr id="4" name="Foliennummernplatzhalter 3">
            <a:extLst>
              <a:ext uri="{FF2B5EF4-FFF2-40B4-BE49-F238E27FC236}">
                <a16:creationId xmlns:a16="http://schemas.microsoft.com/office/drawing/2014/main" id="{AAFE4A07-092C-4709-8F29-83221695C063}"/>
              </a:ext>
            </a:extLst>
          </p:cNvPr>
          <p:cNvSpPr>
            <a:spLocks noGrp="1"/>
          </p:cNvSpPr>
          <p:nvPr>
            <p:ph type="sldNum" sz="quarter" idx="10"/>
          </p:nvPr>
        </p:nvSpPr>
        <p:spPr/>
        <p:txBody>
          <a:bodyPr/>
          <a:lstStyle/>
          <a:p>
            <a:fld id="{99EFB5D9-D76C-4118-8EB0-8B589541B4B8}" type="slidenum">
              <a:rPr lang="en-US" smtClean="0"/>
              <a:pPr/>
              <a:t>72</a:t>
            </a:fld>
            <a:endParaRPr lang="en-US"/>
          </a:p>
        </p:txBody>
      </p:sp>
    </p:spTree>
    <p:extLst>
      <p:ext uri="{BB962C8B-B14F-4D97-AF65-F5344CB8AC3E}">
        <p14:creationId xmlns:p14="http://schemas.microsoft.com/office/powerpoint/2010/main" val="393344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FE559-5DB3-430C-A6C0-0C4D581B2BFC}"/>
              </a:ext>
            </a:extLst>
          </p:cNvPr>
          <p:cNvSpPr>
            <a:spLocks noGrp="1"/>
          </p:cNvSpPr>
          <p:nvPr>
            <p:ph type="title"/>
          </p:nvPr>
        </p:nvSpPr>
        <p:spPr/>
        <p:txBody>
          <a:bodyPr/>
          <a:lstStyle/>
          <a:p>
            <a:r>
              <a:rPr lang="de-DE" dirty="0"/>
              <a:t>GI Ethik Leitlinien (Version 2018)</a:t>
            </a:r>
          </a:p>
        </p:txBody>
      </p:sp>
      <p:sp>
        <p:nvSpPr>
          <p:cNvPr id="3" name="Inhaltsplatzhalter 2">
            <a:extLst>
              <a:ext uri="{FF2B5EF4-FFF2-40B4-BE49-F238E27FC236}">
                <a16:creationId xmlns:a16="http://schemas.microsoft.com/office/drawing/2014/main" id="{4536C77C-FDDE-4DE0-AF6B-D54E17279ECB}"/>
              </a:ext>
            </a:extLst>
          </p:cNvPr>
          <p:cNvSpPr>
            <a:spLocks noGrp="1"/>
          </p:cNvSpPr>
          <p:nvPr>
            <p:ph idx="1"/>
          </p:nvPr>
        </p:nvSpPr>
        <p:spPr>
          <a:xfrm>
            <a:off x="276576" y="1167229"/>
            <a:ext cx="8808430" cy="5646526"/>
          </a:xfrm>
        </p:spPr>
        <p:txBody>
          <a:bodyPr/>
          <a:lstStyle/>
          <a:p>
            <a:r>
              <a:rPr lang="de-DE" b="1" dirty="0"/>
              <a:t>Art. 9 Zivilcourage</a:t>
            </a:r>
          </a:p>
          <a:p>
            <a:pPr lvl="1"/>
            <a:r>
              <a:rPr lang="de-DE" dirty="0"/>
              <a:t>Schutz und Wahrung der Menschenwürde</a:t>
            </a:r>
          </a:p>
          <a:p>
            <a:pPr lvl="1"/>
            <a:r>
              <a:rPr lang="de-DE" dirty="0"/>
              <a:t>auch in Situationen, in denen Pflichten gegenüber Auftraggebenden in Konflikt mit der Verantwortung gegenüber Anderen stehen</a:t>
            </a:r>
          </a:p>
          <a:p>
            <a:pPr lvl="1"/>
            <a:r>
              <a:rPr lang="de-DE" dirty="0"/>
              <a:t>kann in begründeten Ausnahmefällen den öffentlichen Hinweis auf Missstände einschließen</a:t>
            </a:r>
          </a:p>
          <a:p>
            <a:r>
              <a:rPr lang="de-DE" b="1" dirty="0"/>
              <a:t>Art. 10 Soziale Verantwortung </a:t>
            </a:r>
          </a:p>
          <a:p>
            <a:pPr lvl="1"/>
            <a:r>
              <a:rPr lang="de-DE" dirty="0"/>
              <a:t>mit IT-Systemen zur Verbesserung der Lebensbedingungen beitragen</a:t>
            </a:r>
          </a:p>
          <a:p>
            <a:pPr lvl="1"/>
            <a:r>
              <a:rPr lang="de-DE" dirty="0"/>
              <a:t>Verantwortung für soziale und gesellschaftliche Auswirkungen</a:t>
            </a:r>
          </a:p>
          <a:p>
            <a:pPr lvl="1"/>
            <a:r>
              <a:rPr lang="de-DE" dirty="0"/>
              <a:t>Einfluss nehmen auf sozial verträgliche und nachhaltige Verwendung von IT-Systemen</a:t>
            </a:r>
          </a:p>
          <a:p>
            <a:r>
              <a:rPr lang="de-DE" b="1" dirty="0"/>
              <a:t>Art. 11 Ermöglichung der Selbstbestimmung </a:t>
            </a:r>
          </a:p>
          <a:p>
            <a:pPr lvl="1"/>
            <a:r>
              <a:rPr lang="de-DE" dirty="0"/>
              <a:t>Betroffene an Gestaltung und Nutzungsbedingungen von IT-Systemen angemessen beteiligen</a:t>
            </a:r>
          </a:p>
          <a:p>
            <a:pPr marL="457200" lvl="1" indent="0">
              <a:buNone/>
            </a:pPr>
            <a:endParaRPr lang="de-DE" dirty="0"/>
          </a:p>
        </p:txBody>
      </p:sp>
      <p:sp>
        <p:nvSpPr>
          <p:cNvPr id="4" name="Foliennummernplatzhalter 3">
            <a:extLst>
              <a:ext uri="{FF2B5EF4-FFF2-40B4-BE49-F238E27FC236}">
                <a16:creationId xmlns:a16="http://schemas.microsoft.com/office/drawing/2014/main" id="{AAFE4A07-092C-4709-8F29-83221695C063}"/>
              </a:ext>
            </a:extLst>
          </p:cNvPr>
          <p:cNvSpPr>
            <a:spLocks noGrp="1"/>
          </p:cNvSpPr>
          <p:nvPr>
            <p:ph type="sldNum" sz="quarter" idx="10"/>
          </p:nvPr>
        </p:nvSpPr>
        <p:spPr/>
        <p:txBody>
          <a:bodyPr/>
          <a:lstStyle/>
          <a:p>
            <a:fld id="{99EFB5D9-D76C-4118-8EB0-8B589541B4B8}" type="slidenum">
              <a:rPr lang="en-US" smtClean="0"/>
              <a:pPr/>
              <a:t>73</a:t>
            </a:fld>
            <a:endParaRPr lang="en-US"/>
          </a:p>
        </p:txBody>
      </p:sp>
    </p:spTree>
    <p:extLst>
      <p:ext uri="{BB962C8B-B14F-4D97-AF65-F5344CB8AC3E}">
        <p14:creationId xmlns:p14="http://schemas.microsoft.com/office/powerpoint/2010/main" val="22436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3383"/>
            <a:ext cx="9144000" cy="609600"/>
          </a:xfrm>
        </p:spPr>
        <p:txBody>
          <a:bodyPr/>
          <a:lstStyle/>
          <a:p>
            <a:r>
              <a:rPr lang="de-DE" dirty="0" err="1"/>
              <a:t>FIfF</a:t>
            </a:r>
            <a:r>
              <a:rPr lang="de-DE" dirty="0"/>
              <a:t> e.V. — Forum </a:t>
            </a:r>
            <a:r>
              <a:rPr lang="de-DE" dirty="0" err="1"/>
              <a:t>InformatikerInnen</a:t>
            </a:r>
            <a:r>
              <a:rPr lang="de-DE" dirty="0"/>
              <a:t> für Frieden und gesellschaftliche Verantwortung</a:t>
            </a:r>
            <a:endParaRPr lang="en-US" dirty="0"/>
          </a:p>
        </p:txBody>
      </p:sp>
      <p:sp>
        <p:nvSpPr>
          <p:cNvPr id="3" name="Inhaltsplatzhalter 2"/>
          <p:cNvSpPr>
            <a:spLocks noGrp="1"/>
          </p:cNvSpPr>
          <p:nvPr>
            <p:ph idx="1"/>
          </p:nvPr>
        </p:nvSpPr>
        <p:spPr/>
        <p:txBody>
          <a:bodyPr/>
          <a:lstStyle/>
          <a:p>
            <a:r>
              <a:rPr lang="de-DE" dirty="0"/>
              <a:t>gegründet 1984</a:t>
            </a:r>
          </a:p>
          <a:p>
            <a:r>
              <a:rPr lang="de-DE" dirty="0"/>
              <a:t>ca. 700 Mitglieder, hauptsächlich Fachleute aus dem Bereich Informatik</a:t>
            </a:r>
          </a:p>
          <a:p>
            <a:r>
              <a:rPr lang="de-DE" dirty="0"/>
              <a:t>Berufsverband, der Informationstechnik kritisch begleitet</a:t>
            </a:r>
            <a:endParaRPr lang="en-US"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74</a:t>
            </a:fld>
            <a:endParaRPr lang="en-US"/>
          </a:p>
        </p:txBody>
      </p:sp>
    </p:spTree>
    <p:extLst>
      <p:ext uri="{BB962C8B-B14F-4D97-AF65-F5344CB8AC3E}">
        <p14:creationId xmlns:p14="http://schemas.microsoft.com/office/powerpoint/2010/main" val="400414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3383"/>
            <a:ext cx="9144000" cy="609600"/>
          </a:xfrm>
        </p:spPr>
        <p:txBody>
          <a:bodyPr/>
          <a:lstStyle/>
          <a:p>
            <a:r>
              <a:rPr lang="de-DE" dirty="0" err="1"/>
              <a:t>FIfF</a:t>
            </a:r>
            <a:r>
              <a:rPr lang="de-DE" dirty="0"/>
              <a:t> e.V. — Forum </a:t>
            </a:r>
            <a:r>
              <a:rPr lang="de-DE" dirty="0" err="1"/>
              <a:t>InformatikerInnen</a:t>
            </a:r>
            <a:r>
              <a:rPr lang="de-DE" dirty="0"/>
              <a:t> für Frieden und gesellschaftliche Verantwortung</a:t>
            </a:r>
            <a:endParaRPr lang="en-US" dirty="0"/>
          </a:p>
        </p:txBody>
      </p:sp>
      <p:sp>
        <p:nvSpPr>
          <p:cNvPr id="3" name="Inhaltsplatzhalter 2"/>
          <p:cNvSpPr>
            <a:spLocks noGrp="1"/>
          </p:cNvSpPr>
          <p:nvPr>
            <p:ph idx="1"/>
          </p:nvPr>
        </p:nvSpPr>
        <p:spPr>
          <a:xfrm>
            <a:off x="0" y="1032933"/>
            <a:ext cx="9093200" cy="5825066"/>
          </a:xfrm>
        </p:spPr>
        <p:txBody>
          <a:bodyPr/>
          <a:lstStyle/>
          <a:p>
            <a:r>
              <a:rPr lang="de-DE" sz="2000" dirty="0"/>
              <a:t>Ziele: (</a:t>
            </a:r>
            <a:r>
              <a:rPr lang="de-DE" sz="2000" u="sng" dirty="0">
                <a:solidFill>
                  <a:srgbClr val="0033CC"/>
                </a:solidFill>
              </a:rPr>
              <a:t>http://www.fiff.de/about</a:t>
            </a:r>
            <a:r>
              <a:rPr lang="de-DE" sz="2000" dirty="0"/>
              <a:t>)</a:t>
            </a:r>
          </a:p>
          <a:p>
            <a:pPr lvl="1"/>
            <a:r>
              <a:rPr lang="de-DE" sz="1800" dirty="0"/>
              <a:t>warnen wir die Öffentlichkeit vor Entwicklungen in unserem Fachgebiet, die wir für schädlich halten;</a:t>
            </a:r>
          </a:p>
          <a:p>
            <a:pPr lvl="1"/>
            <a:r>
              <a:rPr lang="de-DE" sz="1800" dirty="0"/>
              <a:t>setzen wir möglichen Gefahren eigene Vorstellungen entgegen;</a:t>
            </a:r>
          </a:p>
          <a:p>
            <a:pPr lvl="1"/>
            <a:r>
              <a:rPr lang="de-DE" sz="1800" dirty="0"/>
              <a:t>kämpfen wir gegen den Einsatz der Informationstechnik zur Kontrolle und Überwachung;</a:t>
            </a:r>
          </a:p>
          <a:p>
            <a:pPr lvl="1"/>
            <a:r>
              <a:rPr lang="de-DE" sz="1800" dirty="0"/>
              <a:t>engagieren wir uns für eine Abrüstung der Informatik in militärischen Anwendungen;</a:t>
            </a:r>
          </a:p>
          <a:p>
            <a:pPr lvl="1"/>
            <a:r>
              <a:rPr lang="de-DE" sz="1800" dirty="0"/>
              <a:t>fördern wir die Entwicklung von ökologisch verträglichen Wirtschaftskreisläufen mit Hilfe von Informationstechnik;</a:t>
            </a:r>
          </a:p>
          <a:p>
            <a:pPr lvl="1"/>
            <a:r>
              <a:rPr lang="de-DE" sz="1800" dirty="0"/>
              <a:t>unterstützen wir die menschengerechte Gestaltung von Arbeitsprozessen;</a:t>
            </a:r>
          </a:p>
          <a:p>
            <a:pPr lvl="1"/>
            <a:r>
              <a:rPr lang="de-DE" sz="1800" dirty="0"/>
              <a:t>setzen wir uns bei Gestaltung und Nutzung der Informationstechnik für die Gleichberechtigung von Menschen mit Behinderungen ein;</a:t>
            </a:r>
          </a:p>
          <a:p>
            <a:pPr lvl="1"/>
            <a:r>
              <a:rPr lang="de-DE" sz="1800" dirty="0"/>
              <a:t>arbeiten wir gegen die Benachteiligung von Frauen in der Informatik;</a:t>
            </a:r>
          </a:p>
          <a:p>
            <a:pPr lvl="1"/>
            <a:r>
              <a:rPr lang="de-DE" sz="1800" dirty="0"/>
              <a:t>wehren wir uns gegen jegliche rassistische und sexistische Nutzung oder andere diskriminierende Nutzung der Informationstechnik;</a:t>
            </a:r>
          </a:p>
          <a:p>
            <a:pPr lvl="1"/>
            <a:r>
              <a:rPr lang="de-DE" sz="1800" dirty="0"/>
              <a:t>setzen wir der Vorherrschaft der Ökonomie eine humane und ökologische Orientierung entgegen.</a:t>
            </a:r>
            <a:endParaRPr lang="en-US" sz="1800"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75</a:t>
            </a:fld>
            <a:endParaRPr lang="en-US"/>
          </a:p>
        </p:txBody>
      </p:sp>
    </p:spTree>
    <p:extLst>
      <p:ext uri="{BB962C8B-B14F-4D97-AF65-F5344CB8AC3E}">
        <p14:creationId xmlns:p14="http://schemas.microsoft.com/office/powerpoint/2010/main" val="8948051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Association for Computing Machinery (ACM)</a:t>
            </a:r>
            <a:endParaRPr lang="de-DE" dirty="0"/>
          </a:p>
        </p:txBody>
      </p:sp>
      <p:sp>
        <p:nvSpPr>
          <p:cNvPr id="3" name="Inhaltsplatzhalter 2"/>
          <p:cNvSpPr>
            <a:spLocks noGrp="1"/>
          </p:cNvSpPr>
          <p:nvPr>
            <p:ph idx="1"/>
          </p:nvPr>
        </p:nvSpPr>
        <p:spPr/>
        <p:txBody>
          <a:bodyPr/>
          <a:lstStyle/>
          <a:p>
            <a:r>
              <a:rPr lang="de-DE" dirty="0"/>
              <a:t>gegründet 1947</a:t>
            </a:r>
          </a:p>
          <a:p>
            <a:r>
              <a:rPr lang="de-DE" dirty="0"/>
              <a:t>weltweite </a:t>
            </a:r>
            <a:r>
              <a:rPr lang="de-DE" dirty="0" err="1"/>
              <a:t>Informatikervereinigung</a:t>
            </a:r>
            <a:endParaRPr lang="de-DE" dirty="0"/>
          </a:p>
          <a:p>
            <a:r>
              <a:rPr lang="de-DE" dirty="0"/>
              <a:t>mehr als 100</a:t>
            </a:r>
            <a:r>
              <a:rPr lang="de-DE" sz="1100" dirty="0"/>
              <a:t> </a:t>
            </a:r>
            <a:r>
              <a:rPr lang="de-DE" dirty="0"/>
              <a:t>000 Mitglieder</a:t>
            </a:r>
          </a:p>
          <a:p>
            <a:endParaRPr lang="de-DE" dirty="0"/>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76</a:t>
            </a:fld>
            <a:endParaRPr lang="en-US"/>
          </a:p>
        </p:txBody>
      </p:sp>
    </p:spTree>
    <p:extLst>
      <p:ext uri="{BB962C8B-B14F-4D97-AF65-F5344CB8AC3E}">
        <p14:creationId xmlns:p14="http://schemas.microsoft.com/office/powerpoint/2010/main" val="159158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ACM Code of Ethics and Professional Conduct</a:t>
            </a:r>
            <a:endParaRPr lang="de-DE" dirty="0"/>
          </a:p>
        </p:txBody>
      </p:sp>
      <p:sp>
        <p:nvSpPr>
          <p:cNvPr id="3" name="Inhaltsplatzhalter 2"/>
          <p:cNvSpPr>
            <a:spLocks noGrp="1"/>
          </p:cNvSpPr>
          <p:nvPr>
            <p:ph idx="1"/>
          </p:nvPr>
        </p:nvSpPr>
        <p:spPr/>
        <p:txBody>
          <a:bodyPr/>
          <a:lstStyle/>
          <a:p>
            <a:r>
              <a:rPr lang="de-DE" dirty="0"/>
              <a:t>aktuelle Version vom 22. Juni 2018</a:t>
            </a:r>
          </a:p>
          <a:p>
            <a:r>
              <a:rPr lang="de-DE" dirty="0">
                <a:hlinkClick r:id="rId3"/>
              </a:rPr>
              <a:t>https://acm.org/code-of-ethics</a:t>
            </a:r>
            <a:endParaRPr lang="de-DE" dirty="0"/>
          </a:p>
          <a:p>
            <a:r>
              <a:rPr lang="de-DE" dirty="0"/>
              <a:t>GENERAL MORAL IMPERATIVES</a:t>
            </a:r>
          </a:p>
          <a:p>
            <a:pPr lvl="1"/>
            <a:r>
              <a:rPr lang="en-GB" dirty="0"/>
              <a:t>Contribute to society and human well-being</a:t>
            </a:r>
          </a:p>
          <a:p>
            <a:pPr lvl="1"/>
            <a:r>
              <a:rPr lang="en-GB" dirty="0"/>
              <a:t>Avoid harm to others</a:t>
            </a:r>
          </a:p>
          <a:p>
            <a:pPr lvl="1"/>
            <a:r>
              <a:rPr lang="en-GB" dirty="0"/>
              <a:t>Be honest and trustworthy</a:t>
            </a:r>
          </a:p>
          <a:p>
            <a:pPr lvl="1"/>
            <a:r>
              <a:rPr lang="en-GB" dirty="0"/>
              <a:t>Be fair and take action not to discriminate</a:t>
            </a:r>
          </a:p>
          <a:p>
            <a:pPr lvl="1"/>
            <a:r>
              <a:rPr lang="en-US" dirty="0"/>
              <a:t>Respect the work required to produce new ideas, inventions, creative works, and computing artifacts</a:t>
            </a:r>
          </a:p>
          <a:p>
            <a:pPr lvl="1"/>
            <a:r>
              <a:rPr lang="en-GB" dirty="0"/>
              <a:t>Respect the privacy of others</a:t>
            </a:r>
          </a:p>
          <a:p>
            <a:pPr lvl="1"/>
            <a:r>
              <a:rPr lang="en-GB" dirty="0" err="1"/>
              <a:t>Honor</a:t>
            </a:r>
            <a:r>
              <a:rPr lang="en-GB" dirty="0"/>
              <a:t> confidentiality</a:t>
            </a:r>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77</a:t>
            </a:fld>
            <a:endParaRPr lang="en-US"/>
          </a:p>
        </p:txBody>
      </p:sp>
    </p:spTree>
    <p:extLst>
      <p:ext uri="{BB962C8B-B14F-4D97-AF65-F5344CB8AC3E}">
        <p14:creationId xmlns:p14="http://schemas.microsoft.com/office/powerpoint/2010/main" val="318947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ACM Code of Ethics and Professional Conduct</a:t>
            </a:r>
            <a:endParaRPr lang="de-DE" dirty="0"/>
          </a:p>
        </p:txBody>
      </p:sp>
      <p:sp>
        <p:nvSpPr>
          <p:cNvPr id="3" name="Inhaltsplatzhalter 2"/>
          <p:cNvSpPr>
            <a:spLocks noGrp="1"/>
          </p:cNvSpPr>
          <p:nvPr>
            <p:ph idx="1"/>
          </p:nvPr>
        </p:nvSpPr>
        <p:spPr>
          <a:xfrm>
            <a:off x="352425" y="914400"/>
            <a:ext cx="8439150" cy="5699760"/>
          </a:xfrm>
        </p:spPr>
        <p:txBody>
          <a:bodyPr/>
          <a:lstStyle/>
          <a:p>
            <a:r>
              <a:rPr lang="de-DE" dirty="0"/>
              <a:t>MORE SPECIFIC PROFESSIONAL RESPONSIBILITIES</a:t>
            </a:r>
          </a:p>
          <a:p>
            <a:pPr lvl="1"/>
            <a:r>
              <a:rPr lang="en-US" dirty="0"/>
              <a:t>Strive to achieve high quality in both the processes and products of professional work</a:t>
            </a:r>
          </a:p>
          <a:p>
            <a:pPr lvl="1"/>
            <a:r>
              <a:rPr lang="en-US" dirty="0"/>
              <a:t>Maintain high standards of professional competence, conduct, and ethical practice</a:t>
            </a:r>
          </a:p>
          <a:p>
            <a:pPr lvl="1"/>
            <a:r>
              <a:rPr lang="en-US" dirty="0"/>
              <a:t>Know and respect existing rules pertaining to professional work</a:t>
            </a:r>
          </a:p>
          <a:p>
            <a:pPr lvl="1"/>
            <a:r>
              <a:rPr lang="en-US" dirty="0"/>
              <a:t>Accept and provide appropriate professional review</a:t>
            </a:r>
          </a:p>
          <a:p>
            <a:pPr lvl="1"/>
            <a:r>
              <a:rPr lang="en-US" dirty="0"/>
              <a:t>Give comprehensive and thorough evaluations of computer systems and their impacts, including analysis of possible risks</a:t>
            </a:r>
          </a:p>
          <a:p>
            <a:pPr lvl="1"/>
            <a:r>
              <a:rPr lang="en-US" dirty="0"/>
              <a:t>Perform work only in areas of competence.</a:t>
            </a:r>
          </a:p>
          <a:p>
            <a:pPr lvl="1"/>
            <a:r>
              <a:rPr lang="en-US" dirty="0"/>
              <a:t>Foster public awareness and understanding of computing, related technologies, and their consequences</a:t>
            </a:r>
          </a:p>
          <a:p>
            <a:pPr lvl="1"/>
            <a:r>
              <a:rPr lang="en-US" dirty="0"/>
              <a:t>Access computing and communication resources only when authorized </a:t>
            </a:r>
            <a:r>
              <a:rPr lang="en-US" dirty="0">
                <a:solidFill>
                  <a:srgbClr val="FF0000"/>
                </a:solidFill>
              </a:rPr>
              <a:t>or when compelled by the public good</a:t>
            </a:r>
          </a:p>
          <a:p>
            <a:pPr lvl="1"/>
            <a:r>
              <a:rPr lang="en-US" dirty="0"/>
              <a:t>Design and implement systems that are robustly and usably secure</a:t>
            </a: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78</a:t>
            </a:fld>
            <a:endParaRPr lang="en-US"/>
          </a:p>
        </p:txBody>
      </p:sp>
    </p:spTree>
    <p:extLst>
      <p:ext uri="{BB962C8B-B14F-4D97-AF65-F5344CB8AC3E}">
        <p14:creationId xmlns:p14="http://schemas.microsoft.com/office/powerpoint/2010/main" val="1694390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ACM Code of Ethics and Professional Conduct</a:t>
            </a:r>
            <a:endParaRPr lang="de-DE" dirty="0"/>
          </a:p>
        </p:txBody>
      </p:sp>
      <p:sp>
        <p:nvSpPr>
          <p:cNvPr id="3" name="Inhaltsplatzhalter 2"/>
          <p:cNvSpPr>
            <a:spLocks noGrp="1"/>
          </p:cNvSpPr>
          <p:nvPr>
            <p:ph idx="1"/>
          </p:nvPr>
        </p:nvSpPr>
        <p:spPr>
          <a:xfrm>
            <a:off x="352425" y="1371600"/>
            <a:ext cx="8439150" cy="5337544"/>
          </a:xfrm>
        </p:spPr>
        <p:txBody>
          <a:bodyPr/>
          <a:lstStyle/>
          <a:p>
            <a:r>
              <a:rPr lang="de-DE" dirty="0"/>
              <a:t>ORGANIZATIONAL LEADERSHIP IMPERATIVES</a:t>
            </a:r>
          </a:p>
          <a:p>
            <a:pPr lvl="1"/>
            <a:r>
              <a:rPr lang="en-US" dirty="0"/>
              <a:t>Articulate social responsibilities of members of an organizational unit and encourage full acceptance of those responsibilities</a:t>
            </a:r>
          </a:p>
          <a:p>
            <a:pPr lvl="1"/>
            <a:r>
              <a:rPr lang="en-US" dirty="0"/>
              <a:t>Manage personnel and resources to design and build information systems that enhance the quality of working life</a:t>
            </a:r>
          </a:p>
          <a:p>
            <a:pPr lvl="1"/>
            <a:r>
              <a:rPr lang="en-US" dirty="0"/>
              <a:t>Acknowledge and support proper and authorized uses of an organization's computing and communication resources</a:t>
            </a:r>
          </a:p>
          <a:p>
            <a:pPr lvl="1"/>
            <a:r>
              <a:rPr lang="en-US" dirty="0"/>
              <a:t>Ensure that users and those who will be affected by a system have their needs clearly articulated during the assessment and design of requirements; later the system must be validated to meet requirements</a:t>
            </a:r>
          </a:p>
          <a:p>
            <a:pPr lvl="1"/>
            <a:r>
              <a:rPr lang="en-US" dirty="0"/>
              <a:t>Articulate and support policies that protect the dignity of users and others affected by a computing system</a:t>
            </a:r>
          </a:p>
          <a:p>
            <a:pPr lvl="1"/>
            <a:r>
              <a:rPr lang="en-US" dirty="0"/>
              <a:t>Create opportunities for members of the organization to learn the principles and limitations of computer systems</a:t>
            </a: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79</a:t>
            </a:fld>
            <a:endParaRPr lang="en-US"/>
          </a:p>
        </p:txBody>
      </p:sp>
      <p:sp>
        <p:nvSpPr>
          <p:cNvPr id="5" name="Textfeld 4">
            <a:extLst>
              <a:ext uri="{FF2B5EF4-FFF2-40B4-BE49-F238E27FC236}">
                <a16:creationId xmlns:a16="http://schemas.microsoft.com/office/drawing/2014/main" id="{59DA01AA-2039-4287-8FFF-F53D1FD5A281}"/>
              </a:ext>
            </a:extLst>
          </p:cNvPr>
          <p:cNvSpPr txBox="1"/>
          <p:nvPr/>
        </p:nvSpPr>
        <p:spPr>
          <a:xfrm rot="19732506">
            <a:off x="-882158" y="3059250"/>
            <a:ext cx="10495229" cy="1446550"/>
          </a:xfrm>
          <a:prstGeom prst="rect">
            <a:avLst/>
          </a:prstGeom>
          <a:noFill/>
        </p:spPr>
        <p:txBody>
          <a:bodyPr wrap="square" rtlCol="0">
            <a:spAutoFit/>
          </a:bodyPr>
          <a:lstStyle/>
          <a:p>
            <a:r>
              <a:rPr lang="de-DE" sz="8800" dirty="0">
                <a:solidFill>
                  <a:srgbClr val="FF0000"/>
                </a:solidFill>
              </a:rPr>
              <a:t>Neu gestaltet  2018</a:t>
            </a:r>
          </a:p>
        </p:txBody>
      </p:sp>
    </p:spTree>
    <p:extLst>
      <p:ext uri="{BB962C8B-B14F-4D97-AF65-F5344CB8AC3E}">
        <p14:creationId xmlns:p14="http://schemas.microsoft.com/office/powerpoint/2010/main" val="3179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Zum Begriff „Informatik“ (</a:t>
            </a:r>
            <a:r>
              <a:rPr lang="en-GB" dirty="0"/>
              <a:t>computer science</a:t>
            </a:r>
            <a:r>
              <a:rPr lang="de-DE" dirty="0"/>
              <a:t>)</a:t>
            </a:r>
          </a:p>
        </p:txBody>
      </p:sp>
      <p:sp>
        <p:nvSpPr>
          <p:cNvPr id="3" name="Inhaltsplatzhalter 2"/>
          <p:cNvSpPr>
            <a:spLocks noGrp="1"/>
          </p:cNvSpPr>
          <p:nvPr>
            <p:ph idx="1"/>
          </p:nvPr>
        </p:nvSpPr>
        <p:spPr>
          <a:xfrm>
            <a:off x="352425" y="1371600"/>
            <a:ext cx="8618580" cy="4953000"/>
          </a:xfrm>
        </p:spPr>
        <p:txBody>
          <a:bodyPr/>
          <a:lstStyle/>
          <a:p>
            <a:r>
              <a:rPr lang="de-DE" dirty="0"/>
              <a:t>„</a:t>
            </a:r>
            <a:r>
              <a:rPr lang="de-DE" b="1" i="1" dirty="0"/>
              <a:t>Informatik</a:t>
            </a:r>
            <a:r>
              <a:rPr lang="de-DE" i="1" dirty="0"/>
              <a:t> ist die ‚Wissenschaft von der systematischen Verarbeitung von Informationen, besonders der automatischen Verarbeitung mit Hilfe von Digitalrechnern.‘ </a:t>
            </a:r>
            <a:r>
              <a:rPr lang="de-DE" dirty="0"/>
              <a:t>“ </a:t>
            </a:r>
            <a:r>
              <a:rPr lang="de-DE" sz="2000" dirty="0"/>
              <a:t>[Wikipedia, 4. April 2013, Zitat übernommen aus Duden Informatik]</a:t>
            </a:r>
          </a:p>
          <a:p>
            <a:endParaRPr lang="de-DE" dirty="0"/>
          </a:p>
          <a:p>
            <a:r>
              <a:rPr lang="de-DE" dirty="0"/>
              <a:t>„</a:t>
            </a:r>
            <a:r>
              <a:rPr lang="de-DE" b="1" i="1" dirty="0"/>
              <a:t>Informatik und Gesellschaft</a:t>
            </a:r>
            <a:r>
              <a:rPr lang="de-DE" i="1" dirty="0"/>
              <a:t> (</a:t>
            </a:r>
            <a:r>
              <a:rPr lang="de-DE" i="1" dirty="0" err="1"/>
              <a:t>IuG</a:t>
            </a:r>
            <a:r>
              <a:rPr lang="de-DE" i="1" dirty="0"/>
              <a:t>) ist ein </a:t>
            </a:r>
            <a:r>
              <a:rPr lang="de-DE" i="1" dirty="0">
                <a:solidFill>
                  <a:srgbClr val="FF0000"/>
                </a:solidFill>
              </a:rPr>
              <a:t>Teilbereich der Wissenschaft Informatik</a:t>
            </a:r>
            <a:r>
              <a:rPr lang="de-DE" i="1" dirty="0"/>
              <a:t> und erforscht die Rolle der Informatik auf dem Weg zur Informationsgesellschaft.</a:t>
            </a:r>
            <a:r>
              <a:rPr lang="de-DE" dirty="0"/>
              <a:t>“ </a:t>
            </a:r>
            <a:r>
              <a:rPr lang="de-DE" sz="2000" dirty="0"/>
              <a:t>[Wikipedia, 4. April 2013]</a:t>
            </a:r>
          </a:p>
        </p:txBody>
      </p:sp>
      <p:sp>
        <p:nvSpPr>
          <p:cNvPr id="4" name="Foliennummernplatzhalter 3"/>
          <p:cNvSpPr>
            <a:spLocks noGrp="1"/>
          </p:cNvSpPr>
          <p:nvPr>
            <p:ph type="sldNum" sz="quarter" idx="10"/>
          </p:nvPr>
        </p:nvSpPr>
        <p:spPr/>
        <p:txBody>
          <a:bodyPr/>
          <a:lstStyle/>
          <a:p>
            <a:fld id="{99EFB5D9-D76C-4118-8EB0-8B589541B4B8}" type="slidenum">
              <a:rPr lang="en-US" smtClean="0"/>
              <a:pPr/>
              <a:t>8</a:t>
            </a:fld>
            <a:endParaRPr lang="en-US"/>
          </a:p>
        </p:txBody>
      </p:sp>
    </p:spTree>
    <p:extLst>
      <p:ext uri="{BB962C8B-B14F-4D97-AF65-F5344CB8AC3E}">
        <p14:creationId xmlns:p14="http://schemas.microsoft.com/office/powerpoint/2010/main" val="33579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ACM Code of Ethics and Professional Conduct</a:t>
            </a:r>
            <a:endParaRPr lang="de-DE" dirty="0"/>
          </a:p>
        </p:txBody>
      </p:sp>
      <p:sp>
        <p:nvSpPr>
          <p:cNvPr id="3" name="Inhaltsplatzhalter 2"/>
          <p:cNvSpPr>
            <a:spLocks noGrp="1"/>
          </p:cNvSpPr>
          <p:nvPr>
            <p:ph idx="1"/>
          </p:nvPr>
        </p:nvSpPr>
        <p:spPr>
          <a:xfrm>
            <a:off x="60230" y="914400"/>
            <a:ext cx="8941408" cy="5794744"/>
          </a:xfrm>
        </p:spPr>
        <p:txBody>
          <a:bodyPr/>
          <a:lstStyle/>
          <a:p>
            <a:r>
              <a:rPr lang="de-DE" dirty="0"/>
              <a:t>PROFESSIONAL LEADERSHIP PRINCIPLES</a:t>
            </a:r>
          </a:p>
          <a:p>
            <a:r>
              <a:rPr lang="de-DE" dirty="0"/>
              <a:t>LEADER = a</a:t>
            </a:r>
            <a:r>
              <a:rPr lang="en-US" dirty="0" err="1"/>
              <a:t>ny</a:t>
            </a:r>
            <a:r>
              <a:rPr lang="en-US" dirty="0"/>
              <a:t> member of an organization or group who has influence, educational responsibilities, or managerial responsibilities</a:t>
            </a:r>
            <a:endParaRPr lang="de-DE" dirty="0"/>
          </a:p>
          <a:p>
            <a:pPr lvl="1"/>
            <a:r>
              <a:rPr lang="en-US" dirty="0"/>
              <a:t>Ensure that the public good is the central concern during all professional computing work</a:t>
            </a:r>
          </a:p>
          <a:p>
            <a:pPr lvl="1"/>
            <a:r>
              <a:rPr lang="en-US" dirty="0"/>
              <a:t>Articulate, encourage acceptance of, and evaluate fulfillment of social responsibilities by members of the organization or group</a:t>
            </a:r>
          </a:p>
          <a:p>
            <a:pPr lvl="1"/>
            <a:r>
              <a:rPr lang="en-US" dirty="0"/>
              <a:t>Manage personnel and resources to enhance the quality of working life</a:t>
            </a:r>
          </a:p>
          <a:p>
            <a:pPr lvl="1"/>
            <a:r>
              <a:rPr lang="en-US" dirty="0"/>
              <a:t>Articulate, apply, and support policies and processes that reflect the principles of the Code</a:t>
            </a:r>
          </a:p>
          <a:p>
            <a:pPr lvl="1"/>
            <a:r>
              <a:rPr lang="en-US" dirty="0"/>
              <a:t>Create opportunities for members of the organization or group to grow as professionals</a:t>
            </a:r>
          </a:p>
          <a:p>
            <a:pPr lvl="1"/>
            <a:r>
              <a:rPr lang="en-US" b="0" i="0" dirty="0">
                <a:solidFill>
                  <a:srgbClr val="FF0000"/>
                </a:solidFill>
                <a:effectLst/>
                <a:latin typeface="Verdana" panose="020B0604030504040204" pitchFamily="34" charset="0"/>
              </a:rPr>
              <a:t>Use care when modifying or retiring systems</a:t>
            </a:r>
          </a:p>
          <a:p>
            <a:pPr lvl="1"/>
            <a:r>
              <a:rPr lang="en-US" dirty="0">
                <a:solidFill>
                  <a:srgbClr val="FF0000"/>
                </a:solidFill>
              </a:rPr>
              <a:t>Recognize and take special care of systems that become integrated into the infrastructure of society</a:t>
            </a:r>
          </a:p>
        </p:txBody>
      </p:sp>
      <p:sp>
        <p:nvSpPr>
          <p:cNvPr id="4" name="Foliennummernplatzhalter 3"/>
          <p:cNvSpPr>
            <a:spLocks noGrp="1"/>
          </p:cNvSpPr>
          <p:nvPr>
            <p:ph type="sldNum" sz="quarter" idx="10"/>
          </p:nvPr>
        </p:nvSpPr>
        <p:spPr/>
        <p:txBody>
          <a:bodyPr/>
          <a:lstStyle/>
          <a:p>
            <a:fld id="{99EFB5D9-D76C-4118-8EB0-8B589541B4B8}" type="slidenum">
              <a:rPr lang="en-US" smtClean="0"/>
              <a:pPr/>
              <a:t>80</a:t>
            </a:fld>
            <a:endParaRPr lang="en-US"/>
          </a:p>
        </p:txBody>
      </p:sp>
    </p:spTree>
    <p:extLst>
      <p:ext uri="{BB962C8B-B14F-4D97-AF65-F5344CB8AC3E}">
        <p14:creationId xmlns:p14="http://schemas.microsoft.com/office/powerpoint/2010/main" val="42081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73E58F6-8D09-4748-AAC1-30E87791222B}"/>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17A10FAC-BA2A-4C61-98AB-814A9EF42FE7}"/>
              </a:ext>
            </a:extLst>
          </p:cNvPr>
          <p:cNvSpPr>
            <a:spLocks noGrp="1"/>
          </p:cNvSpPr>
          <p:nvPr>
            <p:ph type="sldNum" sz="quarter" idx="10"/>
          </p:nvPr>
        </p:nvSpPr>
        <p:spPr/>
        <p:txBody>
          <a:bodyPr/>
          <a:lstStyle/>
          <a:p>
            <a:fld id="{99EFB5D9-D76C-4118-8EB0-8B589541B4B8}" type="slidenum">
              <a:rPr lang="en-US" smtClean="0"/>
              <a:pPr/>
              <a:t>81</a:t>
            </a:fld>
            <a:endParaRPr lang="en-US"/>
          </a:p>
        </p:txBody>
      </p:sp>
      <p:pic>
        <p:nvPicPr>
          <p:cNvPr id="6" name="Grafik 5">
            <a:extLst>
              <a:ext uri="{FF2B5EF4-FFF2-40B4-BE49-F238E27FC236}">
                <a16:creationId xmlns:a16="http://schemas.microsoft.com/office/drawing/2014/main" id="{232CDA42-2C93-42AC-956C-75708F7A243E}"/>
              </a:ext>
            </a:extLst>
          </p:cNvPr>
          <p:cNvPicPr>
            <a:picLocks noChangeAspect="1"/>
          </p:cNvPicPr>
          <p:nvPr/>
        </p:nvPicPr>
        <p:blipFill>
          <a:blip r:embed="rId2"/>
          <a:stretch>
            <a:fillRect/>
          </a:stretch>
        </p:blipFill>
        <p:spPr>
          <a:xfrm>
            <a:off x="0" y="762000"/>
            <a:ext cx="9144000" cy="6188551"/>
          </a:xfrm>
          <a:prstGeom prst="rect">
            <a:avLst/>
          </a:prstGeom>
        </p:spPr>
      </p:pic>
    </p:spTree>
    <p:extLst>
      <p:ext uri="{BB962C8B-B14F-4D97-AF65-F5344CB8AC3E}">
        <p14:creationId xmlns:p14="http://schemas.microsoft.com/office/powerpoint/2010/main" val="1956501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ACM Code of Ethics and Professional Conduct</a:t>
            </a:r>
            <a:endParaRPr lang="de-DE" dirty="0"/>
          </a:p>
        </p:txBody>
      </p:sp>
      <p:sp>
        <p:nvSpPr>
          <p:cNvPr id="3" name="Inhaltsplatzhalter 2"/>
          <p:cNvSpPr>
            <a:spLocks noGrp="1"/>
          </p:cNvSpPr>
          <p:nvPr>
            <p:ph idx="1"/>
          </p:nvPr>
        </p:nvSpPr>
        <p:spPr>
          <a:xfrm>
            <a:off x="352425" y="1371600"/>
            <a:ext cx="8439150" cy="5337544"/>
          </a:xfrm>
        </p:spPr>
        <p:txBody>
          <a:bodyPr/>
          <a:lstStyle/>
          <a:p>
            <a:r>
              <a:rPr lang="de-DE" dirty="0"/>
              <a:t>COMPLIANCE WITH THE CODE</a:t>
            </a:r>
          </a:p>
          <a:p>
            <a:pPr lvl="1"/>
            <a:r>
              <a:rPr lang="en-US" dirty="0"/>
              <a:t>Uphold, promote, and respect the principles of the Code</a:t>
            </a:r>
          </a:p>
          <a:p>
            <a:pPr lvl="1"/>
            <a:r>
              <a:rPr lang="en-US" dirty="0"/>
              <a:t>Treat violations of this code as inconsistent with membership in the ACM</a:t>
            </a:r>
          </a:p>
        </p:txBody>
      </p:sp>
      <p:sp>
        <p:nvSpPr>
          <p:cNvPr id="4" name="Foliennummernplatzhalter 3"/>
          <p:cNvSpPr>
            <a:spLocks noGrp="1"/>
          </p:cNvSpPr>
          <p:nvPr>
            <p:ph type="sldNum" sz="quarter" idx="10"/>
          </p:nvPr>
        </p:nvSpPr>
        <p:spPr/>
        <p:txBody>
          <a:bodyPr/>
          <a:lstStyle/>
          <a:p>
            <a:fld id="{99EFB5D9-D76C-4118-8EB0-8B589541B4B8}" type="slidenum">
              <a:rPr lang="en-US" smtClean="0"/>
              <a:pPr/>
              <a:t>82</a:t>
            </a:fld>
            <a:endParaRPr lang="en-US"/>
          </a:p>
        </p:txBody>
      </p:sp>
    </p:spTree>
    <p:extLst>
      <p:ext uri="{BB962C8B-B14F-4D97-AF65-F5344CB8AC3E}">
        <p14:creationId xmlns:p14="http://schemas.microsoft.com/office/powerpoint/2010/main" val="3966995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Institute of Electrical and Electronics Engineers  (IEEE)</a:t>
            </a:r>
            <a:endParaRPr lang="de-DE" dirty="0"/>
          </a:p>
        </p:txBody>
      </p:sp>
      <p:sp>
        <p:nvSpPr>
          <p:cNvPr id="3" name="Inhaltsplatzhalter 2"/>
          <p:cNvSpPr>
            <a:spLocks noGrp="1"/>
          </p:cNvSpPr>
          <p:nvPr>
            <p:ph idx="1"/>
          </p:nvPr>
        </p:nvSpPr>
        <p:spPr/>
        <p:txBody>
          <a:bodyPr/>
          <a:lstStyle/>
          <a:p>
            <a:r>
              <a:rPr lang="de-DE" dirty="0"/>
              <a:t>internationaler Verband von Ingenieuren (hauptsächlich Elektrotechnik / Informationstechnik)</a:t>
            </a:r>
          </a:p>
          <a:p>
            <a:r>
              <a:rPr lang="de-DE" dirty="0"/>
              <a:t>Wurzeln reichen zurück bis 1884</a:t>
            </a:r>
          </a:p>
          <a:p>
            <a:r>
              <a:rPr lang="de-DE" dirty="0"/>
              <a:t>mehr als 400000 Mitglieder</a:t>
            </a:r>
          </a:p>
          <a:p>
            <a:r>
              <a:rPr lang="de-DE" dirty="0"/>
              <a:t>mehr als 160 Länder</a:t>
            </a:r>
          </a:p>
          <a:p>
            <a:r>
              <a:rPr lang="de-DE" dirty="0"/>
              <a:t>seit 1963: „IEEE Code </a:t>
            </a:r>
            <a:r>
              <a:rPr lang="de-DE" dirty="0" err="1"/>
              <a:t>of</a:t>
            </a:r>
            <a:r>
              <a:rPr lang="de-DE" dirty="0"/>
              <a:t> </a:t>
            </a:r>
            <a:r>
              <a:rPr lang="de-DE" dirty="0" err="1"/>
              <a:t>Ethics</a:t>
            </a:r>
            <a:r>
              <a:rPr lang="de-DE" dirty="0"/>
              <a:t>“</a:t>
            </a:r>
          </a:p>
          <a:p>
            <a:r>
              <a:rPr lang="de-DE" dirty="0"/>
              <a:t>Juni 2014 „IEEE Code </a:t>
            </a:r>
            <a:r>
              <a:rPr lang="de-DE" dirty="0" err="1"/>
              <a:t>of</a:t>
            </a:r>
            <a:r>
              <a:rPr lang="de-DE" dirty="0"/>
              <a:t> Conduct“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83</a:t>
            </a:fld>
            <a:endParaRPr lang="en-US"/>
          </a:p>
        </p:txBody>
      </p:sp>
    </p:spTree>
    <p:extLst>
      <p:ext uri="{BB962C8B-B14F-4D97-AF65-F5344CB8AC3E}">
        <p14:creationId xmlns:p14="http://schemas.microsoft.com/office/powerpoint/2010/main" val="1424361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IEEE Code of </a:t>
            </a:r>
            <a:r>
              <a:rPr lang="de-DE" dirty="0" err="1"/>
              <a:t>Ethics</a:t>
            </a:r>
            <a:endParaRPr lang="de-DE" dirty="0"/>
          </a:p>
        </p:txBody>
      </p:sp>
      <p:sp>
        <p:nvSpPr>
          <p:cNvPr id="3" name="Inhaltsplatzhalter 2"/>
          <p:cNvSpPr>
            <a:spLocks noGrp="1"/>
          </p:cNvSpPr>
          <p:nvPr>
            <p:ph idx="1"/>
          </p:nvPr>
        </p:nvSpPr>
        <p:spPr>
          <a:xfrm>
            <a:off x="127591" y="797442"/>
            <a:ext cx="8846288" cy="6060557"/>
          </a:xfrm>
        </p:spPr>
        <p:txBody>
          <a:bodyPr/>
          <a:lstStyle/>
          <a:p>
            <a:pPr marL="180975" indent="-180975"/>
            <a:r>
              <a:rPr lang="en-US" sz="1800" dirty="0"/>
              <a:t>accept responsibility in making decisions consistent with the safety, health, and welfare of the public, and to disclose promptly factors that might endanger the public or the environment</a:t>
            </a:r>
          </a:p>
          <a:p>
            <a:pPr marL="180975" indent="-180975"/>
            <a:r>
              <a:rPr lang="en-US" sz="1800" dirty="0"/>
              <a:t>avoid real or perceived conflicts of interest whenever possible, and to disclose them to affected parties when they do exist</a:t>
            </a:r>
          </a:p>
          <a:p>
            <a:pPr marL="180975" indent="-180975"/>
            <a:r>
              <a:rPr lang="en-US" sz="1800" dirty="0"/>
              <a:t>be honest and realistic in stating claims or estimates based on available data;  </a:t>
            </a:r>
          </a:p>
          <a:p>
            <a:pPr marL="180975" indent="-180975"/>
            <a:r>
              <a:rPr lang="en-US" sz="1800" dirty="0"/>
              <a:t>reject bribery in all its forms</a:t>
            </a:r>
          </a:p>
          <a:p>
            <a:pPr marL="180975" indent="-180975"/>
            <a:r>
              <a:rPr lang="en-US" sz="1800" dirty="0"/>
              <a:t>improve the understanding of technology; its appropriate application, and potential consequences</a:t>
            </a:r>
          </a:p>
          <a:p>
            <a:pPr marL="180975" indent="-180975"/>
            <a:r>
              <a:rPr lang="en-US" sz="1800" dirty="0"/>
              <a:t>maintain and improve our technical competence and to undertake technological tasks for others only if qualified by training or experience, or after full disclosure of pertinent limitations</a:t>
            </a:r>
          </a:p>
          <a:p>
            <a:pPr marL="180975" indent="-180975"/>
            <a:r>
              <a:rPr lang="en-US" sz="1800" dirty="0"/>
              <a:t>seek, accept, and offer honest criticism of technical work, to acknowledge and correct errors, and to credit properly the contributions of others</a:t>
            </a:r>
          </a:p>
          <a:p>
            <a:pPr marL="180975" indent="-180975"/>
            <a:r>
              <a:rPr lang="en-US" sz="1800" dirty="0"/>
              <a:t>treat fairly all persons regardless of such factors as race, religion, gender, disability, age, or national origin</a:t>
            </a:r>
          </a:p>
          <a:p>
            <a:pPr marL="180975" indent="-180975"/>
            <a:r>
              <a:rPr lang="en-US" sz="1800" dirty="0"/>
              <a:t>avoid injuring others, their property, reputation, or employment by false or malicious action </a:t>
            </a:r>
          </a:p>
          <a:p>
            <a:pPr marL="180975" indent="-180975"/>
            <a:r>
              <a:rPr lang="en-US" sz="1800" dirty="0"/>
              <a:t>assist colleagues and co-workers in their professional development and to support them in following this code of ethics</a:t>
            </a:r>
            <a:endParaRPr lang="de-DE" sz="1800"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84</a:t>
            </a:fld>
            <a:endParaRPr lang="en-US"/>
          </a:p>
        </p:txBody>
      </p:sp>
    </p:spTree>
    <p:extLst>
      <p:ext uri="{BB962C8B-B14F-4D97-AF65-F5344CB8AC3E}">
        <p14:creationId xmlns:p14="http://schemas.microsoft.com/office/powerpoint/2010/main" val="4301642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IEEE Code </a:t>
            </a:r>
            <a:r>
              <a:rPr lang="de-DE" dirty="0" err="1"/>
              <a:t>of</a:t>
            </a:r>
            <a:r>
              <a:rPr lang="de-DE" dirty="0"/>
              <a:t> Conduct</a:t>
            </a:r>
          </a:p>
        </p:txBody>
      </p:sp>
      <p:sp>
        <p:nvSpPr>
          <p:cNvPr id="3" name="Inhaltsplatzhalter 2"/>
          <p:cNvSpPr>
            <a:spLocks noGrp="1"/>
          </p:cNvSpPr>
          <p:nvPr>
            <p:ph idx="1"/>
          </p:nvPr>
        </p:nvSpPr>
        <p:spPr>
          <a:xfrm>
            <a:off x="127591" y="1264920"/>
            <a:ext cx="8846288" cy="5593079"/>
          </a:xfrm>
        </p:spPr>
        <p:txBody>
          <a:bodyPr/>
          <a:lstStyle/>
          <a:p>
            <a:pPr marL="180975" indent="-180975"/>
            <a:r>
              <a:rPr lang="en-US" dirty="0"/>
              <a:t>Be respectful of others</a:t>
            </a:r>
          </a:p>
          <a:p>
            <a:pPr marL="581025" lvl="1" indent="-180975"/>
            <a:r>
              <a:rPr lang="en-US" sz="1800" dirty="0"/>
              <a:t>We will be respectful of the privacy of others and the protection of their personal information and data.</a:t>
            </a:r>
          </a:p>
          <a:p>
            <a:pPr marL="180975" indent="-180975"/>
            <a:endParaRPr lang="de-DE" dirty="0"/>
          </a:p>
          <a:p>
            <a:pPr marL="180975" indent="-180975"/>
            <a:r>
              <a:rPr lang="de-DE" dirty="0" err="1"/>
              <a:t>Treat</a:t>
            </a:r>
            <a:r>
              <a:rPr lang="de-DE" dirty="0"/>
              <a:t> </a:t>
            </a:r>
            <a:r>
              <a:rPr lang="de-DE" dirty="0" err="1"/>
              <a:t>people</a:t>
            </a:r>
            <a:r>
              <a:rPr lang="de-DE" dirty="0"/>
              <a:t> </a:t>
            </a:r>
            <a:r>
              <a:rPr lang="de-DE" dirty="0" err="1"/>
              <a:t>fairly</a:t>
            </a:r>
            <a:endParaRPr lang="de-DE" dirty="0"/>
          </a:p>
          <a:p>
            <a:pPr marL="180975" indent="-180975"/>
            <a:endParaRPr lang="en-US" dirty="0"/>
          </a:p>
          <a:p>
            <a:pPr marL="180975" indent="-180975"/>
            <a:r>
              <a:rPr lang="en-US" dirty="0"/>
              <a:t>Avoid injuring others, their property, reputation or employment</a:t>
            </a:r>
          </a:p>
          <a:p>
            <a:pPr marL="180975" indent="-180975"/>
            <a:endParaRPr lang="en-US" dirty="0"/>
          </a:p>
          <a:p>
            <a:pPr marL="180975" indent="-180975"/>
            <a:r>
              <a:rPr lang="en-US" dirty="0"/>
              <a:t>Comply with applicable laws in all countries where IEEE does business and with the IEEE policies and procedures</a:t>
            </a:r>
          </a:p>
          <a:p>
            <a:pPr marL="180975" indent="-180975"/>
            <a:endParaRPr lang="de-DE" dirty="0"/>
          </a:p>
          <a:p>
            <a:pPr marL="180975" indent="-180975"/>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85</a:t>
            </a:fld>
            <a:endParaRPr lang="en-US"/>
          </a:p>
        </p:txBody>
      </p:sp>
    </p:spTree>
    <p:extLst>
      <p:ext uri="{BB962C8B-B14F-4D97-AF65-F5344CB8AC3E}">
        <p14:creationId xmlns:p14="http://schemas.microsoft.com/office/powerpoint/2010/main" val="289863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International </a:t>
            </a:r>
            <a:r>
              <a:rPr lang="de-DE" dirty="0" err="1"/>
              <a:t>Federation</a:t>
            </a:r>
            <a:r>
              <a:rPr lang="de-DE" dirty="0"/>
              <a:t> </a:t>
            </a:r>
            <a:r>
              <a:rPr lang="de-DE" dirty="0" err="1"/>
              <a:t>for</a:t>
            </a:r>
            <a:r>
              <a:rPr lang="de-DE" dirty="0"/>
              <a:t> Information Processing (IFIP)</a:t>
            </a:r>
          </a:p>
        </p:txBody>
      </p:sp>
      <p:sp>
        <p:nvSpPr>
          <p:cNvPr id="3" name="Inhaltsplatzhalter 2"/>
          <p:cNvSpPr>
            <a:spLocks noGrp="1"/>
          </p:cNvSpPr>
          <p:nvPr>
            <p:ph idx="1"/>
          </p:nvPr>
        </p:nvSpPr>
        <p:spPr/>
        <p:txBody>
          <a:bodyPr/>
          <a:lstStyle/>
          <a:p>
            <a:r>
              <a:rPr lang="de-DE" dirty="0"/>
              <a:t>Dachorganisation von </a:t>
            </a:r>
            <a:r>
              <a:rPr lang="de-DE" dirty="0" err="1"/>
              <a:t>Informatikervereinigungen</a:t>
            </a:r>
            <a:endParaRPr lang="de-DE" dirty="0"/>
          </a:p>
          <a:p>
            <a:pPr lvl="1"/>
            <a:r>
              <a:rPr lang="de-DE" dirty="0"/>
              <a:t>aus mehr als 56 Ländern</a:t>
            </a:r>
          </a:p>
          <a:p>
            <a:pPr lvl="1"/>
            <a:r>
              <a:rPr lang="de-DE" dirty="0"/>
              <a:t>aus allen 5 Kontinenten</a:t>
            </a:r>
          </a:p>
          <a:p>
            <a:pPr lvl="1"/>
            <a:r>
              <a:rPr lang="de-DE" dirty="0"/>
              <a:t>mit mehr als 500000 Mitgliedern</a:t>
            </a:r>
          </a:p>
          <a:p>
            <a:r>
              <a:rPr lang="de-DE" dirty="0"/>
              <a:t>gegründet 1960 unter Schirmherrschaft der UNESCO</a:t>
            </a:r>
          </a:p>
          <a:p>
            <a:pPr lvl="1"/>
            <a:r>
              <a:rPr lang="de-DE" dirty="0"/>
              <a:t>im Ergebnis des ersten</a:t>
            </a:r>
            <a:r>
              <a:rPr lang="en-US" dirty="0"/>
              <a:t> World Computer Congress (Paris, 1959)</a:t>
            </a:r>
          </a:p>
          <a:p>
            <a:r>
              <a:rPr lang="en-US" dirty="0"/>
              <a:t>Status: </a:t>
            </a:r>
            <a:r>
              <a:rPr lang="en-US" dirty="0" err="1"/>
              <a:t>internationale</a:t>
            </a:r>
            <a:r>
              <a:rPr lang="en-US" dirty="0"/>
              <a:t> </a:t>
            </a:r>
            <a:r>
              <a:rPr lang="en-US" dirty="0" err="1"/>
              <a:t>Nichtregierungsorganisation</a:t>
            </a:r>
            <a:endParaRPr lang="en-US" dirty="0"/>
          </a:p>
          <a:p>
            <a:pPr lvl="1"/>
            <a:r>
              <a:rPr lang="de-DE" dirty="0"/>
              <a:t>offiziell anerkannt und eingetragen in Österreich</a:t>
            </a:r>
          </a:p>
          <a:p>
            <a:r>
              <a:rPr lang="de-DE" dirty="0"/>
              <a:t>Publikation: „</a:t>
            </a:r>
            <a:r>
              <a:rPr lang="en-US" dirty="0"/>
              <a:t>Ethics of Computing: Codes, spaces for discussion and law</a:t>
            </a:r>
            <a:r>
              <a:rPr lang="de-DE" dirty="0"/>
              <a:t>“</a:t>
            </a:r>
          </a:p>
          <a:p>
            <a:pPr lvl="1"/>
            <a:r>
              <a:rPr lang="de-DE" dirty="0"/>
              <a:t>Analyse von 30 nationalen Ethik-Richtlinien</a:t>
            </a:r>
          </a:p>
          <a:p>
            <a:r>
              <a:rPr lang="de-DE" dirty="0"/>
              <a:t>Status der „</a:t>
            </a:r>
            <a:r>
              <a:rPr lang="en-US" dirty="0"/>
              <a:t>IFIP International Code of Ethics</a:t>
            </a:r>
            <a:r>
              <a:rPr lang="de-DE" dirty="0"/>
              <a:t>“ ??</a:t>
            </a:r>
          </a:p>
        </p:txBody>
      </p:sp>
      <p:sp>
        <p:nvSpPr>
          <p:cNvPr id="4" name="Foliennummernplatzhalter 3"/>
          <p:cNvSpPr>
            <a:spLocks noGrp="1"/>
          </p:cNvSpPr>
          <p:nvPr>
            <p:ph type="sldNum" sz="quarter" idx="10"/>
          </p:nvPr>
        </p:nvSpPr>
        <p:spPr/>
        <p:txBody>
          <a:bodyPr/>
          <a:lstStyle/>
          <a:p>
            <a:fld id="{99EFB5D9-D76C-4118-8EB0-8B589541B4B8}" type="slidenum">
              <a:rPr lang="en-US" smtClean="0"/>
              <a:pPr/>
              <a:t>86</a:t>
            </a:fld>
            <a:endParaRPr lang="en-US"/>
          </a:p>
        </p:txBody>
      </p:sp>
    </p:spTree>
    <p:extLst>
      <p:ext uri="{BB962C8B-B14F-4D97-AF65-F5344CB8AC3E}">
        <p14:creationId xmlns:p14="http://schemas.microsoft.com/office/powerpoint/2010/main" val="3966202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Pfitzmann: „Zur Verantwortung der Informatiker“</a:t>
            </a:r>
          </a:p>
        </p:txBody>
      </p:sp>
      <p:sp>
        <p:nvSpPr>
          <p:cNvPr id="3" name="Inhaltsplatzhalter 2"/>
          <p:cNvSpPr>
            <a:spLocks noGrp="1"/>
          </p:cNvSpPr>
          <p:nvPr>
            <p:ph idx="1"/>
          </p:nvPr>
        </p:nvSpPr>
        <p:spPr/>
        <p:txBody>
          <a:bodyPr/>
          <a:lstStyle/>
          <a:p>
            <a:r>
              <a:rPr lang="de-DE" dirty="0"/>
              <a:t>für jedes (Sub-)System durch Dokumentation </a:t>
            </a:r>
            <a:r>
              <a:rPr lang="de-DE" b="1" dirty="0"/>
              <a:t>Systemtyp festlegen</a:t>
            </a:r>
            <a:r>
              <a:rPr lang="de-DE" dirty="0"/>
              <a:t> (präzise definiert, vage definiert, sozio-technisch etc.)</a:t>
            </a:r>
          </a:p>
          <a:p>
            <a:r>
              <a:rPr lang="de-DE" dirty="0"/>
              <a:t>nur (Sub-)Systeme entwerfen, produzieren, betreiben, verbinden oder modifizieren, nachdem alle </a:t>
            </a:r>
            <a:r>
              <a:rPr lang="de-DE" b="1" dirty="0"/>
              <a:t>Schnittstellen  vollständig verstanden </a:t>
            </a:r>
            <a:r>
              <a:rPr lang="de-DE" dirty="0"/>
              <a:t>sind</a:t>
            </a:r>
          </a:p>
          <a:p>
            <a:r>
              <a:rPr lang="de-DE" dirty="0"/>
              <a:t>für jedes entworfene, produzierte, betriebene, verbundene oder modifizierte (Sub-)System </a:t>
            </a:r>
            <a:r>
              <a:rPr lang="de-DE" i="1" dirty="0"/>
              <a:t>S</a:t>
            </a:r>
            <a:r>
              <a:rPr lang="de-DE" dirty="0"/>
              <a:t> </a:t>
            </a:r>
            <a:r>
              <a:rPr lang="de-DE" b="1" dirty="0"/>
              <a:t>Erklärung</a:t>
            </a:r>
            <a:r>
              <a:rPr lang="de-DE" dirty="0"/>
              <a:t> folgender Art: </a:t>
            </a:r>
          </a:p>
          <a:p>
            <a:pPr marL="361950" indent="0">
              <a:buNone/>
            </a:pPr>
            <a:r>
              <a:rPr lang="de-DE" dirty="0"/>
              <a:t>„</a:t>
            </a:r>
            <a:r>
              <a:rPr lang="de-DE" b="1" dirty="0"/>
              <a:t>Wenn</a:t>
            </a:r>
            <a:r>
              <a:rPr lang="de-DE" dirty="0"/>
              <a:t> </a:t>
            </a:r>
            <a:r>
              <a:rPr lang="de-DE" i="1" dirty="0"/>
              <a:t>S</a:t>
            </a:r>
            <a:r>
              <a:rPr lang="de-DE" dirty="0"/>
              <a:t> die an seinen Schnittstellen </a:t>
            </a:r>
            <a:r>
              <a:rPr lang="de-DE" b="1" dirty="0"/>
              <a:t>zugesicherten Dienste korrekt zur Verfügung stehen</a:t>
            </a:r>
            <a:r>
              <a:rPr lang="de-DE" dirty="0"/>
              <a:t>, </a:t>
            </a:r>
            <a:r>
              <a:rPr lang="de-DE" b="1" dirty="0"/>
              <a:t>stellt</a:t>
            </a:r>
            <a:r>
              <a:rPr lang="de-DE" dirty="0"/>
              <a:t> </a:t>
            </a:r>
            <a:r>
              <a:rPr lang="de-DE" i="1" dirty="0"/>
              <a:t>S</a:t>
            </a:r>
            <a:r>
              <a:rPr lang="de-DE" dirty="0"/>
              <a:t> an seinen Schnittstellen die </a:t>
            </a:r>
            <a:r>
              <a:rPr lang="de-DE" b="1" dirty="0"/>
              <a:t>zu erbringenden Dienste korrekt zur Verfügung</a:t>
            </a:r>
            <a:r>
              <a:rPr lang="de-DE" dirty="0"/>
              <a:t>.“ </a:t>
            </a:r>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87</a:t>
            </a:fld>
            <a:endParaRPr lang="en-US"/>
          </a:p>
        </p:txBody>
      </p:sp>
      <p:sp>
        <p:nvSpPr>
          <p:cNvPr id="5" name="Textfeld 4"/>
          <p:cNvSpPr txBox="1"/>
          <p:nvPr/>
        </p:nvSpPr>
        <p:spPr>
          <a:xfrm>
            <a:off x="4247381" y="855066"/>
            <a:ext cx="4620175" cy="307777"/>
          </a:xfrm>
          <a:prstGeom prst="rect">
            <a:avLst/>
          </a:prstGeom>
          <a:noFill/>
        </p:spPr>
        <p:txBody>
          <a:bodyPr wrap="none" rtlCol="0">
            <a:spAutoFit/>
          </a:bodyPr>
          <a:lstStyle/>
          <a:p>
            <a:r>
              <a:rPr lang="de-DE" sz="1400" dirty="0"/>
              <a:t>[Datenschutz-Berater 15/8-9 (August 1991), Seiten: 2-7]</a:t>
            </a:r>
          </a:p>
        </p:txBody>
      </p:sp>
    </p:spTree>
    <p:extLst>
      <p:ext uri="{BB962C8B-B14F-4D97-AF65-F5344CB8AC3E}">
        <p14:creationId xmlns:p14="http://schemas.microsoft.com/office/powerpoint/2010/main" val="300913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Pfitzmann: „Zur Verantwortung der Informatiker“</a:t>
            </a:r>
          </a:p>
        </p:txBody>
      </p:sp>
      <p:sp>
        <p:nvSpPr>
          <p:cNvPr id="3" name="Inhaltsplatzhalter 2"/>
          <p:cNvSpPr>
            <a:spLocks noGrp="1"/>
          </p:cNvSpPr>
          <p:nvPr>
            <p:ph idx="1"/>
          </p:nvPr>
        </p:nvSpPr>
        <p:spPr>
          <a:xfrm>
            <a:off x="95693" y="850605"/>
            <a:ext cx="8910084" cy="5932967"/>
          </a:xfrm>
        </p:spPr>
        <p:txBody>
          <a:bodyPr/>
          <a:lstStyle/>
          <a:p>
            <a:r>
              <a:rPr lang="de-DE" b="1" dirty="0"/>
              <a:t>volle persönliche Verantwortung </a:t>
            </a:r>
            <a:r>
              <a:rPr lang="de-DE" dirty="0"/>
              <a:t>übernehmen für unterschriebene Erklärungen (inklusive strafrechtlichen oder zivilrechtlichen Konsequenzen)</a:t>
            </a:r>
          </a:p>
          <a:p>
            <a:r>
              <a:rPr lang="de-DE" dirty="0"/>
              <a:t>bei Konstruktion von größeren Systemen aus Subsystemen</a:t>
            </a:r>
          </a:p>
          <a:p>
            <a:pPr lvl="1"/>
            <a:r>
              <a:rPr lang="de-DE" b="1" dirty="0"/>
              <a:t>Zusicherungen</a:t>
            </a:r>
            <a:r>
              <a:rPr lang="de-DE" dirty="0"/>
              <a:t> von Eigenschaften der verwendeten Subsysteme auf Plausibilität und Glaubwürdigkeit </a:t>
            </a:r>
            <a:r>
              <a:rPr lang="de-DE" b="1" dirty="0"/>
              <a:t>prüfen</a:t>
            </a:r>
            <a:r>
              <a:rPr lang="de-DE" dirty="0"/>
              <a:t>:</a:t>
            </a:r>
          </a:p>
          <a:p>
            <a:pPr lvl="2"/>
            <a:r>
              <a:rPr lang="de-DE" dirty="0"/>
              <a:t>Wer sind die Entwerfer, Produzenten? Was ist ihr informatischer Leumund? Wurden die Subsysteme einer Prüfung durch Dritte unterzogen? Wer hat nach welchen Kriterien geprüft? </a:t>
            </a:r>
          </a:p>
          <a:p>
            <a:pPr lvl="1"/>
            <a:r>
              <a:rPr lang="de-DE" dirty="0"/>
              <a:t>im Zweifelsfall defensiv vorgehen:</a:t>
            </a:r>
          </a:p>
          <a:p>
            <a:pPr lvl="2"/>
            <a:r>
              <a:rPr lang="de-DE" dirty="0"/>
              <a:t>auf unklares Subsystem verzichten</a:t>
            </a:r>
          </a:p>
          <a:p>
            <a:pPr lvl="2"/>
            <a:r>
              <a:rPr lang="de-DE" dirty="0"/>
              <a:t>zugesicherte Leistungen nicht ausreizen</a:t>
            </a:r>
          </a:p>
          <a:p>
            <a:r>
              <a:rPr lang="de-DE" dirty="0"/>
              <a:t>für Innovation und Experimentieren</a:t>
            </a:r>
          </a:p>
          <a:p>
            <a:pPr lvl="1"/>
            <a:r>
              <a:rPr lang="de-DE" dirty="0"/>
              <a:t>IT-Systeme möglich, die nicht nach obigen Grundsätzen entwickelt wurden</a:t>
            </a:r>
          </a:p>
          <a:p>
            <a:pPr lvl="1"/>
            <a:r>
              <a:rPr lang="de-DE" dirty="0"/>
              <a:t>wichtig: Kennzeichnung und Einsatz nur mit Zustimmung aller Betroffenen</a:t>
            </a:r>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88</a:t>
            </a:fld>
            <a:endParaRPr lang="en-US"/>
          </a:p>
        </p:txBody>
      </p:sp>
    </p:spTree>
    <p:extLst>
      <p:ext uri="{BB962C8B-B14F-4D97-AF65-F5344CB8AC3E}">
        <p14:creationId xmlns:p14="http://schemas.microsoft.com/office/powerpoint/2010/main" val="99752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Rangfolge von Gesetzen</a:t>
            </a:r>
          </a:p>
        </p:txBody>
      </p:sp>
      <p:sp>
        <p:nvSpPr>
          <p:cNvPr id="4" name="Inhaltsplatzhalter 3"/>
          <p:cNvSpPr>
            <a:spLocks noGrp="1"/>
          </p:cNvSpPr>
          <p:nvPr>
            <p:ph idx="1"/>
          </p:nvPr>
        </p:nvSpPr>
        <p:spPr/>
        <p:txBody>
          <a:bodyPr/>
          <a:lstStyle/>
          <a:p>
            <a:pPr marL="457200" indent="-457200">
              <a:buFont typeface="+mj-lt"/>
              <a:buAutoNum type="arabicPeriod"/>
            </a:pPr>
            <a:r>
              <a:rPr lang="de-DE" b="1" dirty="0"/>
              <a:t>geographischer</a:t>
            </a:r>
            <a:r>
              <a:rPr lang="de-DE" dirty="0"/>
              <a:t> Bereich</a:t>
            </a:r>
          </a:p>
          <a:p>
            <a:pPr marL="857250" lvl="1" indent="-457200"/>
            <a:r>
              <a:rPr lang="de-DE" dirty="0"/>
              <a:t>nicht immer eindeutig zu bestimmen; insbesondere im Bereich „Internet“:</a:t>
            </a:r>
          </a:p>
          <a:p>
            <a:pPr marL="1257300" lvl="2" indent="-457200"/>
            <a:r>
              <a:rPr lang="de-DE" i="1" dirty="0"/>
              <a:t>Herkunftslandprinzip</a:t>
            </a:r>
            <a:r>
              <a:rPr lang="de-DE" dirty="0"/>
              <a:t>: Recht des Landes des Anbieters einer Ware / Dienstleistung</a:t>
            </a:r>
          </a:p>
          <a:p>
            <a:pPr marL="1257300" lvl="2" indent="-457200"/>
            <a:r>
              <a:rPr lang="de-DE" i="1" dirty="0"/>
              <a:t>Bestimmungslandprinzip: </a:t>
            </a:r>
            <a:r>
              <a:rPr lang="de-DE" dirty="0"/>
              <a:t>Recht des Landes in das die Ware / Dienstleistung geliefert wird (vor allem im Steuerrecht)</a:t>
            </a:r>
            <a:endParaRPr lang="de-DE" i="1"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89</a:t>
            </a:fld>
            <a:endParaRPr lang="en-US"/>
          </a:p>
        </p:txBody>
      </p:sp>
    </p:spTree>
    <p:extLst>
      <p:ext uri="{BB962C8B-B14F-4D97-AF65-F5344CB8AC3E}">
        <p14:creationId xmlns:p14="http://schemas.microsoft.com/office/powerpoint/2010/main" val="3107995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Zum Begriff „Informatik“ (</a:t>
            </a:r>
            <a:r>
              <a:rPr lang="en-GB" dirty="0"/>
              <a:t>computer science</a:t>
            </a:r>
            <a:r>
              <a:rPr lang="de-DE" dirty="0"/>
              <a:t>)</a:t>
            </a:r>
          </a:p>
        </p:txBody>
      </p:sp>
      <p:sp>
        <p:nvSpPr>
          <p:cNvPr id="3" name="Inhaltsplatzhalter 2"/>
          <p:cNvSpPr>
            <a:spLocks noGrp="1"/>
          </p:cNvSpPr>
          <p:nvPr>
            <p:ph idx="1"/>
          </p:nvPr>
        </p:nvSpPr>
        <p:spPr>
          <a:xfrm>
            <a:off x="352425" y="1371599"/>
            <a:ext cx="8439150" cy="5357751"/>
          </a:xfrm>
        </p:spPr>
        <p:txBody>
          <a:bodyPr/>
          <a:lstStyle/>
          <a:p>
            <a:r>
              <a:rPr lang="de-DE" dirty="0"/>
              <a:t>„</a:t>
            </a:r>
            <a:r>
              <a:rPr lang="en-US" i="1" dirty="0"/>
              <a:t>Computer science is the study of the theory, experimentation, and engineering that form the basis for the design and use of computers. It is the scientific and practical approach to computation and its applications…</a:t>
            </a:r>
            <a:r>
              <a:rPr lang="de-DE" dirty="0"/>
              <a:t>“</a:t>
            </a:r>
          </a:p>
          <a:p>
            <a:pPr marL="0" indent="0" algn="r">
              <a:buNone/>
            </a:pPr>
            <a:r>
              <a:rPr lang="de-DE" sz="1800" dirty="0"/>
              <a:t>[Wikipedia, 8. April 2018]</a:t>
            </a:r>
          </a:p>
          <a:p>
            <a:pPr lvl="1"/>
            <a:r>
              <a:rPr lang="de-DE" dirty="0"/>
              <a:t>„Computers </a:t>
            </a:r>
            <a:r>
              <a:rPr lang="de-DE" dirty="0" err="1"/>
              <a:t>and</a:t>
            </a:r>
            <a:r>
              <a:rPr lang="de-DE" dirty="0"/>
              <a:t> Society“ nicht erwähnt</a:t>
            </a:r>
          </a:p>
          <a:p>
            <a:endParaRPr lang="de-DE" dirty="0"/>
          </a:p>
          <a:p>
            <a:r>
              <a:rPr lang="de-DE" dirty="0"/>
              <a:t>Was ist Informatik? Positionspaper der Gesellschaft für Informatik [</a:t>
            </a:r>
            <a:r>
              <a:rPr lang="de-DE" u="sng" dirty="0">
                <a:solidFill>
                  <a:srgbClr val="0033CC"/>
                </a:solidFill>
              </a:rPr>
              <a:t>https://gi.de/fileadmin/GI/Hauptseite/Themen/was-ist-informatik-lang.pdf</a:t>
            </a:r>
            <a:r>
              <a:rPr lang="de-DE" dirty="0"/>
              <a:t>]</a:t>
            </a:r>
          </a:p>
          <a:p>
            <a:pPr lvl="1"/>
            <a:r>
              <a:rPr lang="de-DE" dirty="0"/>
              <a:t>Grundlagenwissenschaft, Ingenieurdisziplin, Experimentalwissenschaft, Innovationsmotor und Einflußfaktor für Wissenschaft, Wirtschaft, Bildung, Kultur und Gesellschaft  </a:t>
            </a:r>
          </a:p>
          <a:p>
            <a:pPr marL="0" indent="0">
              <a:buNone/>
            </a:pP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9</a:t>
            </a:fld>
            <a:endParaRPr lang="en-US"/>
          </a:p>
        </p:txBody>
      </p:sp>
    </p:spTree>
    <p:extLst>
      <p:ext uri="{BB962C8B-B14F-4D97-AF65-F5344CB8AC3E}">
        <p14:creationId xmlns:p14="http://schemas.microsoft.com/office/powerpoint/2010/main" val="215428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Rangfolge von Gesetzen</a:t>
            </a:r>
          </a:p>
        </p:txBody>
      </p:sp>
      <p:sp>
        <p:nvSpPr>
          <p:cNvPr id="4" name="Inhaltsplatzhalter 3"/>
          <p:cNvSpPr>
            <a:spLocks noGrp="1"/>
          </p:cNvSpPr>
          <p:nvPr>
            <p:ph idx="1"/>
          </p:nvPr>
        </p:nvSpPr>
        <p:spPr/>
        <p:txBody>
          <a:bodyPr/>
          <a:lstStyle/>
          <a:p>
            <a:pPr marL="457200" indent="-457200">
              <a:buFont typeface="+mj-lt"/>
              <a:buAutoNum type="arabicPeriod" startAt="2"/>
            </a:pPr>
            <a:r>
              <a:rPr lang="de-DE" dirty="0"/>
              <a:t>Regelungen </a:t>
            </a:r>
            <a:r>
              <a:rPr lang="de-DE" b="1" dirty="0"/>
              <a:t>übergeordneter</a:t>
            </a:r>
            <a:r>
              <a:rPr lang="de-DE" dirty="0"/>
              <a:t> Organe gehen vor Regelungen untergeordneter Organe</a:t>
            </a:r>
          </a:p>
          <a:p>
            <a:pPr marL="857250" lvl="1" indent="-457200"/>
            <a:r>
              <a:rPr lang="it-IT" i="1" dirty="0" err="1"/>
              <a:t>lex</a:t>
            </a:r>
            <a:r>
              <a:rPr lang="it-IT" i="1" dirty="0"/>
              <a:t> </a:t>
            </a:r>
            <a:r>
              <a:rPr lang="it-IT" i="1" dirty="0" err="1"/>
              <a:t>superior</a:t>
            </a:r>
            <a:r>
              <a:rPr lang="it-IT" i="1" dirty="0"/>
              <a:t> </a:t>
            </a:r>
            <a:r>
              <a:rPr lang="it-IT" i="1" dirty="0" err="1"/>
              <a:t>derogat</a:t>
            </a:r>
            <a:r>
              <a:rPr lang="it-IT" i="1" dirty="0"/>
              <a:t> </a:t>
            </a:r>
            <a:r>
              <a:rPr lang="it-IT" i="1" dirty="0" err="1"/>
              <a:t>legi</a:t>
            </a:r>
            <a:r>
              <a:rPr lang="it-IT" i="1" dirty="0"/>
              <a:t> inferiori</a:t>
            </a:r>
          </a:p>
          <a:p>
            <a:pPr marL="857250" lvl="1" indent="-457200"/>
            <a:endParaRPr lang="de-DE" i="1" dirty="0"/>
          </a:p>
          <a:p>
            <a:pPr marL="857250" lvl="1" indent="-457200">
              <a:buFont typeface="+mj-lt"/>
              <a:buAutoNum type="arabicPeriod"/>
            </a:pPr>
            <a:r>
              <a:rPr lang="de-DE" dirty="0"/>
              <a:t>Verfassung</a:t>
            </a:r>
          </a:p>
          <a:p>
            <a:pPr marL="857250" lvl="1" indent="-457200">
              <a:buFont typeface="+mj-lt"/>
              <a:buAutoNum type="arabicPeriod"/>
            </a:pPr>
            <a:r>
              <a:rPr lang="de-DE" dirty="0"/>
              <a:t>Gesetze</a:t>
            </a:r>
          </a:p>
          <a:p>
            <a:pPr marL="857250" lvl="1" indent="-457200">
              <a:buFont typeface="+mj-lt"/>
              <a:buAutoNum type="arabicPeriod"/>
            </a:pPr>
            <a:r>
              <a:rPr lang="de-DE" dirty="0"/>
              <a:t>Rechtsverordnungen</a:t>
            </a:r>
          </a:p>
          <a:p>
            <a:pPr marL="857250" lvl="1" indent="-457200">
              <a:buFont typeface="+mj-lt"/>
              <a:buAutoNum type="arabicPeriod"/>
            </a:pPr>
            <a:r>
              <a:rPr lang="de-DE" dirty="0"/>
              <a:t>Verwaltungsvorschriften</a:t>
            </a:r>
          </a:p>
          <a:p>
            <a:pPr marL="400050" lvl="1" indent="0">
              <a:buNone/>
            </a:pPr>
            <a:endParaRPr lang="de-DE" dirty="0"/>
          </a:p>
          <a:p>
            <a:pPr marL="857250" lvl="1" indent="-457200">
              <a:buFont typeface="+mj-lt"/>
              <a:buAutoNum type="arabicPeriod"/>
            </a:pPr>
            <a:r>
              <a:rPr lang="de-DE" dirty="0"/>
              <a:t>EU-Recht</a:t>
            </a:r>
          </a:p>
          <a:p>
            <a:pPr marL="857250" lvl="1" indent="-457200">
              <a:buFont typeface="+mj-lt"/>
              <a:buAutoNum type="arabicPeriod"/>
            </a:pPr>
            <a:r>
              <a:rPr lang="de-DE" dirty="0"/>
              <a:t>Bundesrecht</a:t>
            </a:r>
          </a:p>
          <a:p>
            <a:pPr marL="857250" lvl="1" indent="-457200">
              <a:buFont typeface="+mj-lt"/>
              <a:buAutoNum type="arabicPeriod"/>
            </a:pPr>
            <a:r>
              <a:rPr lang="de-DE" dirty="0"/>
              <a:t>Landesrecht</a:t>
            </a:r>
          </a:p>
        </p:txBody>
      </p:sp>
      <p:sp>
        <p:nvSpPr>
          <p:cNvPr id="3" name="Foliennummernplatzhalter 2"/>
          <p:cNvSpPr>
            <a:spLocks noGrp="1"/>
          </p:cNvSpPr>
          <p:nvPr>
            <p:ph type="sldNum" sz="quarter" idx="10"/>
          </p:nvPr>
        </p:nvSpPr>
        <p:spPr/>
        <p:txBody>
          <a:bodyPr/>
          <a:lstStyle/>
          <a:p>
            <a:fld id="{E1CDF61C-6525-45E7-A39D-932C700396FC}" type="slidenum">
              <a:rPr lang="en-US" smtClean="0"/>
              <a:pPr/>
              <a:t>90</a:t>
            </a:fld>
            <a:endParaRPr lang="en-US"/>
          </a:p>
        </p:txBody>
      </p:sp>
    </p:spTree>
    <p:extLst>
      <p:ext uri="{BB962C8B-B14F-4D97-AF65-F5344CB8AC3E}">
        <p14:creationId xmlns:p14="http://schemas.microsoft.com/office/powerpoint/2010/main" val="1600679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Rangfolge von Gesetzen</a:t>
            </a:r>
          </a:p>
        </p:txBody>
      </p:sp>
      <p:sp>
        <p:nvSpPr>
          <p:cNvPr id="4" name="Inhaltsplatzhalter 3"/>
          <p:cNvSpPr>
            <a:spLocks noGrp="1"/>
          </p:cNvSpPr>
          <p:nvPr>
            <p:ph idx="1"/>
          </p:nvPr>
        </p:nvSpPr>
        <p:spPr/>
        <p:txBody>
          <a:bodyPr/>
          <a:lstStyle/>
          <a:p>
            <a:pPr marL="457200" indent="-457200">
              <a:buFont typeface="+mj-lt"/>
              <a:buAutoNum type="arabicPeriod" startAt="3"/>
            </a:pPr>
            <a:r>
              <a:rPr lang="de-DE" b="1" dirty="0"/>
              <a:t>speziellere</a:t>
            </a:r>
            <a:r>
              <a:rPr lang="de-DE" dirty="0"/>
              <a:t> Regelung geht vor allgemeiner Regelung</a:t>
            </a:r>
          </a:p>
          <a:p>
            <a:pPr marL="857250" lvl="1" indent="-457200"/>
            <a:r>
              <a:rPr lang="de-DE" i="1" dirty="0" err="1"/>
              <a:t>lex</a:t>
            </a:r>
            <a:r>
              <a:rPr lang="de-DE" i="1" dirty="0"/>
              <a:t> specialis </a:t>
            </a:r>
            <a:r>
              <a:rPr lang="de-DE" i="1" dirty="0" err="1"/>
              <a:t>derogat</a:t>
            </a:r>
            <a:r>
              <a:rPr lang="de-DE" i="1" dirty="0"/>
              <a:t> </a:t>
            </a:r>
            <a:r>
              <a:rPr lang="de-DE" i="1" dirty="0" err="1"/>
              <a:t>legi</a:t>
            </a:r>
            <a:r>
              <a:rPr lang="de-DE" i="1" dirty="0"/>
              <a:t> </a:t>
            </a:r>
            <a:r>
              <a:rPr lang="de-DE" i="1" dirty="0" err="1"/>
              <a:t>generali</a:t>
            </a:r>
            <a:endParaRPr lang="de-DE" i="1" dirty="0"/>
          </a:p>
          <a:p>
            <a:pPr marL="857250" lvl="1" indent="-457200"/>
            <a:r>
              <a:rPr lang="de-DE" dirty="0"/>
              <a:t>Beispiel: Datenschutz; allgemein geregelt im Bundesdatenschutzgesetz (BDSG); spezielle Regelungen in über 150 Spezialgesetzen, etwa Sozialgesetzbuch (SGB)</a:t>
            </a:r>
          </a:p>
          <a:p>
            <a:pPr marL="857250" lvl="1" indent="-457200"/>
            <a:endParaRPr lang="de-DE" dirty="0"/>
          </a:p>
          <a:p>
            <a:pPr marL="457200" indent="-457200">
              <a:buFont typeface="+mj-lt"/>
              <a:buAutoNum type="arabicPeriod" startAt="4"/>
            </a:pPr>
            <a:r>
              <a:rPr lang="de-DE" b="1" dirty="0"/>
              <a:t>neuere</a:t>
            </a:r>
            <a:r>
              <a:rPr lang="de-DE" dirty="0"/>
              <a:t> Regelungen gehen vor älteren Regelungen</a:t>
            </a:r>
          </a:p>
          <a:p>
            <a:pPr marL="857250" lvl="1" indent="-457200"/>
            <a:r>
              <a:rPr lang="it-IT" i="1" dirty="0" err="1"/>
              <a:t>lex</a:t>
            </a:r>
            <a:r>
              <a:rPr lang="it-IT" i="1" dirty="0"/>
              <a:t> </a:t>
            </a:r>
            <a:r>
              <a:rPr lang="it-IT" i="1" dirty="0" err="1"/>
              <a:t>posterior</a:t>
            </a:r>
            <a:r>
              <a:rPr lang="it-IT" i="1" dirty="0"/>
              <a:t> </a:t>
            </a:r>
            <a:r>
              <a:rPr lang="it-IT" i="1" dirty="0" err="1"/>
              <a:t>derogat</a:t>
            </a:r>
            <a:r>
              <a:rPr lang="it-IT" i="1" dirty="0"/>
              <a:t> </a:t>
            </a:r>
            <a:r>
              <a:rPr lang="it-IT" i="1" dirty="0" err="1"/>
              <a:t>legi</a:t>
            </a:r>
            <a:r>
              <a:rPr lang="it-IT" i="1" dirty="0"/>
              <a:t> priori</a:t>
            </a:r>
            <a:endParaRPr lang="de-DE" dirty="0"/>
          </a:p>
        </p:txBody>
      </p:sp>
      <p:sp>
        <p:nvSpPr>
          <p:cNvPr id="3" name="Foliennummernplatzhalter 2"/>
          <p:cNvSpPr>
            <a:spLocks noGrp="1"/>
          </p:cNvSpPr>
          <p:nvPr>
            <p:ph type="sldNum" sz="quarter" idx="10"/>
          </p:nvPr>
        </p:nvSpPr>
        <p:spPr/>
        <p:txBody>
          <a:bodyPr/>
          <a:lstStyle/>
          <a:p>
            <a:fld id="{E1CDF61C-6525-45E7-A39D-932C700396FC}" type="slidenum">
              <a:rPr lang="en-US" smtClean="0"/>
              <a:pPr/>
              <a:t>91</a:t>
            </a:fld>
            <a:endParaRPr lang="en-US"/>
          </a:p>
        </p:txBody>
      </p:sp>
    </p:spTree>
    <p:extLst>
      <p:ext uri="{BB962C8B-B14F-4D97-AF65-F5344CB8AC3E}">
        <p14:creationId xmlns:p14="http://schemas.microsoft.com/office/powerpoint/2010/main" val="1534465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EU-Recht</a:t>
            </a:r>
          </a:p>
        </p:txBody>
      </p:sp>
      <p:sp>
        <p:nvSpPr>
          <p:cNvPr id="3" name="Inhaltsplatzhalter 2"/>
          <p:cNvSpPr>
            <a:spLocks noGrp="1"/>
          </p:cNvSpPr>
          <p:nvPr>
            <p:ph idx="1"/>
          </p:nvPr>
        </p:nvSpPr>
        <p:spPr/>
        <p:txBody>
          <a:bodyPr/>
          <a:lstStyle/>
          <a:p>
            <a:r>
              <a:rPr lang="de-DE" dirty="0"/>
              <a:t>EG-/EU-Verordnung (engl.: Regulation)</a:t>
            </a:r>
          </a:p>
          <a:p>
            <a:pPr lvl="1"/>
            <a:r>
              <a:rPr lang="de-DE" dirty="0"/>
              <a:t>erlassen gemeinsam vom Rat der Europäischen Union und dem Europäischen Parlament</a:t>
            </a:r>
          </a:p>
          <a:p>
            <a:pPr lvl="1"/>
            <a:r>
              <a:rPr lang="de-DE" dirty="0"/>
              <a:t>gelten unmittelbar in allen Mitgliedsstaaten</a:t>
            </a:r>
          </a:p>
          <a:p>
            <a:pPr lvl="1"/>
            <a:endParaRPr lang="de-DE" dirty="0"/>
          </a:p>
          <a:p>
            <a:r>
              <a:rPr lang="de-DE" dirty="0"/>
              <a:t>EG-/EU-Richtlinie (engl.: </a:t>
            </a:r>
            <a:r>
              <a:rPr lang="de-DE" dirty="0" err="1"/>
              <a:t>Directive</a:t>
            </a:r>
            <a:r>
              <a:rPr lang="de-DE" dirty="0"/>
              <a:t>)</a:t>
            </a:r>
          </a:p>
          <a:p>
            <a:pPr lvl="1"/>
            <a:r>
              <a:rPr lang="de-DE" dirty="0"/>
              <a:t>erlassen gemeinsam vom Rat der Europäischen Union und dem Europäischen Parlament</a:t>
            </a:r>
          </a:p>
          <a:p>
            <a:pPr lvl="1"/>
            <a:r>
              <a:rPr lang="de-DE" dirty="0"/>
              <a:t>enthalten in der Regel eine Umsetzungsfrist</a:t>
            </a:r>
          </a:p>
          <a:p>
            <a:pPr lvl="1"/>
            <a:r>
              <a:rPr lang="de-DE" dirty="0"/>
              <a:t>kann nach Ablauf der Frist unmittelbare Wirkung entfalten</a:t>
            </a:r>
          </a:p>
          <a:p>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92</a:t>
            </a:fld>
            <a:endParaRPr lang="en-US"/>
          </a:p>
        </p:txBody>
      </p:sp>
    </p:spTree>
    <p:extLst>
      <p:ext uri="{BB962C8B-B14F-4D97-AF65-F5344CB8AC3E}">
        <p14:creationId xmlns:p14="http://schemas.microsoft.com/office/powerpoint/2010/main" val="2969881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Probleme für Nicht-Juristen</a:t>
            </a:r>
          </a:p>
        </p:txBody>
      </p:sp>
      <p:sp>
        <p:nvSpPr>
          <p:cNvPr id="3" name="Inhaltsplatzhalter 2"/>
          <p:cNvSpPr>
            <a:spLocks noGrp="1"/>
          </p:cNvSpPr>
          <p:nvPr>
            <p:ph idx="1"/>
          </p:nvPr>
        </p:nvSpPr>
        <p:spPr>
          <a:xfrm>
            <a:off x="0" y="1020726"/>
            <a:ext cx="9144000" cy="5676026"/>
          </a:xfrm>
        </p:spPr>
        <p:txBody>
          <a:bodyPr/>
          <a:lstStyle/>
          <a:p>
            <a:pPr marL="0" indent="0">
              <a:buNone/>
            </a:pPr>
            <a:r>
              <a:rPr lang="de-DE" dirty="0">
                <a:solidFill>
                  <a:srgbClr val="0000FF"/>
                </a:solidFill>
              </a:rPr>
              <a:t>§113b TKG:</a:t>
            </a:r>
          </a:p>
          <a:p>
            <a:pPr marL="0" indent="0">
              <a:buNone/>
            </a:pPr>
            <a:r>
              <a:rPr lang="de-DE" sz="1800" dirty="0"/>
              <a:t>Der nach § 113a Verpflichtete darf die allein auf Grund der Speicherungsverpflichtung nach §113a gespeicherten Daten</a:t>
            </a:r>
          </a:p>
          <a:p>
            <a:r>
              <a:rPr lang="de-DE" sz="1800" dirty="0"/>
              <a:t>zur Verfolgung von Straftaten,</a:t>
            </a:r>
          </a:p>
          <a:p>
            <a:r>
              <a:rPr lang="de-DE" sz="1800" dirty="0"/>
              <a:t>zur Abwehr von erheblichen Gefahren für die öffentliche Sicherheit oder</a:t>
            </a:r>
          </a:p>
          <a:p>
            <a:r>
              <a:rPr lang="de-DE" sz="1800" dirty="0"/>
              <a:t>zur Erfüllung der gesetzlichen Aufgaben der Verfassungsschutzbehörden des Bundes und der Länder, des Bundesnachrichtendienstes und des Militärischen Abschirmdienstes</a:t>
            </a:r>
          </a:p>
          <a:p>
            <a:pPr marL="0" indent="0">
              <a:buNone/>
            </a:pPr>
            <a:r>
              <a:rPr lang="de-DE" sz="1800" dirty="0"/>
              <a:t>an die zuständigen Stellen auf deren Verlangen übermitteln…</a:t>
            </a:r>
          </a:p>
          <a:p>
            <a:pPr marL="0" indent="0">
              <a:buNone/>
            </a:pPr>
            <a:endParaRPr lang="de-DE" sz="1800" dirty="0"/>
          </a:p>
          <a:p>
            <a:pPr>
              <a:buFont typeface="Wingdings"/>
              <a:buChar char="è"/>
            </a:pPr>
            <a:r>
              <a:rPr lang="de-DE" sz="1800" dirty="0">
                <a:sym typeface="Wingdings" pitchFamily="2" charset="2"/>
              </a:rPr>
              <a:t>§100g StPO enthielt Verpflichtung zur Herausgabe von Daten</a:t>
            </a:r>
            <a:br>
              <a:rPr lang="de-DE" sz="1800" dirty="0">
                <a:sym typeface="Wingdings" pitchFamily="2" charset="2"/>
              </a:rPr>
            </a:br>
            <a:r>
              <a:rPr lang="de-DE" sz="1800" dirty="0">
                <a:sym typeface="Wingdings" pitchFamily="2" charset="2"/>
              </a:rPr>
              <a:t>stark vereinfacht:</a:t>
            </a:r>
            <a:r>
              <a:rPr lang="de-DE" sz="1800" i="1" dirty="0">
                <a:sym typeface="Wingdings" pitchFamily="2" charset="2"/>
              </a:rPr>
              <a:t> alles was man herausgeben darf, muß man auch herausgeben</a:t>
            </a:r>
          </a:p>
          <a:p>
            <a:pPr>
              <a:buFont typeface="Wingdings"/>
              <a:buChar char="è"/>
            </a:pPr>
            <a:endParaRPr lang="de-DE" sz="1800" dirty="0">
              <a:sym typeface="Wingdings" pitchFamily="2" charset="2"/>
            </a:endParaRPr>
          </a:p>
          <a:p>
            <a:pPr>
              <a:buFont typeface="Wingdings"/>
              <a:buChar char="è"/>
            </a:pPr>
            <a:endParaRPr lang="de-DE" sz="1800" dirty="0">
              <a:sym typeface="Wingdings" pitchFamily="2" charset="2"/>
            </a:endParaRPr>
          </a:p>
          <a:p>
            <a:pPr>
              <a:buFont typeface="Wingdings"/>
              <a:buChar char="è"/>
            </a:pPr>
            <a:endParaRPr lang="de-DE" sz="1800"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93</a:t>
            </a:fld>
            <a:endParaRPr lang="en-US"/>
          </a:p>
        </p:txBody>
      </p:sp>
      <p:sp>
        <p:nvSpPr>
          <p:cNvPr id="5" name="Inhaltsplatzhalter 2"/>
          <p:cNvSpPr txBox="1">
            <a:spLocks/>
          </p:cNvSpPr>
          <p:nvPr/>
        </p:nvSpPr>
        <p:spPr bwMode="auto">
          <a:xfrm>
            <a:off x="3258396" y="1488812"/>
            <a:ext cx="458730" cy="268546"/>
          </a:xfrm>
          <a:prstGeom prst="rect">
            <a:avLst/>
          </a:prstGeom>
          <a:solidFill>
            <a:schemeClr val="bg1"/>
          </a:solidFill>
          <a:ln>
            <a:noFill/>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0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charset="-128"/>
              </a:defRPr>
            </a:lvl9pPr>
          </a:lstStyle>
          <a:p>
            <a:pPr marL="0" indent="0">
              <a:buFontTx/>
              <a:buNone/>
            </a:pPr>
            <a:r>
              <a:rPr lang="de-DE" sz="1800" b="1" dirty="0">
                <a:solidFill>
                  <a:srgbClr val="FF0000"/>
                </a:solidFill>
              </a:rPr>
              <a:t>darf</a:t>
            </a:r>
          </a:p>
        </p:txBody>
      </p:sp>
    </p:spTree>
    <p:extLst>
      <p:ext uri="{BB962C8B-B14F-4D97-AF65-F5344CB8AC3E}">
        <p14:creationId xmlns:p14="http://schemas.microsoft.com/office/powerpoint/2010/main" val="131062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 vs. Datensicherheit</a:t>
            </a:r>
          </a:p>
        </p:txBody>
      </p:sp>
      <p:sp>
        <p:nvSpPr>
          <p:cNvPr id="3" name="Inhaltsplatzhalter 2"/>
          <p:cNvSpPr>
            <a:spLocks noGrp="1"/>
          </p:cNvSpPr>
          <p:nvPr>
            <p:ph idx="1"/>
          </p:nvPr>
        </p:nvSpPr>
        <p:spPr/>
        <p:txBody>
          <a:bodyPr/>
          <a:lstStyle/>
          <a:p>
            <a:r>
              <a:rPr lang="de-DE" sz="2800" dirty="0"/>
              <a:t>keine wirklich klaren Definitionen / Abgrenzungen vorhanden</a:t>
            </a:r>
          </a:p>
          <a:p>
            <a:endParaRPr lang="de-DE" sz="2800" dirty="0"/>
          </a:p>
          <a:p>
            <a:r>
              <a:rPr lang="de-DE" sz="2800" dirty="0"/>
              <a:t>Datenschutz:</a:t>
            </a:r>
          </a:p>
          <a:p>
            <a:pPr lvl="1"/>
            <a:r>
              <a:rPr lang="de-DE" sz="2800" dirty="0"/>
              <a:t>Schutz </a:t>
            </a:r>
            <a:r>
              <a:rPr lang="de-DE" sz="2800" b="1" i="1" dirty="0"/>
              <a:t>vor</a:t>
            </a:r>
            <a:r>
              <a:rPr lang="de-DE" sz="2800" dirty="0"/>
              <a:t> Daten</a:t>
            </a:r>
          </a:p>
          <a:p>
            <a:pPr lvl="1"/>
            <a:endParaRPr lang="de-DE" sz="2800" dirty="0"/>
          </a:p>
          <a:p>
            <a:r>
              <a:rPr lang="de-DE" sz="2800" dirty="0"/>
              <a:t>Datensicherheit</a:t>
            </a:r>
          </a:p>
          <a:p>
            <a:pPr lvl="1"/>
            <a:r>
              <a:rPr lang="de-DE" sz="2800" dirty="0"/>
              <a:t>Schutz </a:t>
            </a:r>
            <a:r>
              <a:rPr lang="de-DE" sz="2800" b="1" i="1" dirty="0"/>
              <a:t>von</a:t>
            </a:r>
            <a:r>
              <a:rPr lang="de-DE" sz="2800" dirty="0"/>
              <a:t> Daten</a:t>
            </a:r>
          </a:p>
        </p:txBody>
      </p:sp>
    </p:spTree>
    <p:extLst>
      <p:ext uri="{BB962C8B-B14F-4D97-AF65-F5344CB8AC3E}">
        <p14:creationId xmlns:p14="http://schemas.microsoft.com/office/powerpoint/2010/main" val="28914638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Datenschutzmodelle</a:t>
            </a:r>
          </a:p>
        </p:txBody>
      </p:sp>
      <p:sp>
        <p:nvSpPr>
          <p:cNvPr id="3" name="Inhaltsplatzhalter 2"/>
          <p:cNvSpPr>
            <a:spLocks noGrp="1"/>
          </p:cNvSpPr>
          <p:nvPr>
            <p:ph idx="1"/>
          </p:nvPr>
        </p:nvSpPr>
        <p:spPr/>
        <p:txBody>
          <a:bodyPr/>
          <a:lstStyle/>
          <a:p>
            <a:r>
              <a:rPr lang="de-DE" dirty="0"/>
              <a:t>Sphärenmodell</a:t>
            </a:r>
          </a:p>
          <a:p>
            <a:pPr lvl="1"/>
            <a:r>
              <a:rPr lang="de-DE" dirty="0"/>
              <a:t>unterschiedliche Attribute / Daten besitzen unterschiedliche Schutzwürdigkeit</a:t>
            </a:r>
          </a:p>
          <a:p>
            <a:pPr lvl="1"/>
            <a:r>
              <a:rPr lang="de-DE" dirty="0"/>
              <a:t>Problem:</a:t>
            </a:r>
          </a:p>
          <a:p>
            <a:pPr lvl="2"/>
            <a:r>
              <a:rPr lang="de-DE" dirty="0"/>
              <a:t>Zuordnung von Attributen </a:t>
            </a:r>
            <a:br>
              <a:rPr lang="de-DE" dirty="0"/>
            </a:br>
            <a:r>
              <a:rPr lang="de-DE" dirty="0"/>
              <a:t>abhängig von persönlicher</a:t>
            </a:r>
            <a:br>
              <a:rPr lang="de-DE" dirty="0"/>
            </a:br>
            <a:r>
              <a:rPr lang="de-DE" dirty="0"/>
              <a:t>Einstellung, </a:t>
            </a:r>
            <a:br>
              <a:rPr lang="de-DE" dirty="0"/>
            </a:br>
            <a:r>
              <a:rPr lang="de-DE" dirty="0"/>
              <a:t>Sozialisierung, </a:t>
            </a:r>
            <a:br>
              <a:rPr lang="de-DE" dirty="0"/>
            </a:br>
            <a:r>
              <a:rPr lang="de-DE" dirty="0"/>
              <a:t>Umfeld, Kultur etc.</a:t>
            </a:r>
          </a:p>
          <a:p>
            <a:pPr lvl="3"/>
            <a:r>
              <a:rPr lang="de-DE" dirty="0"/>
              <a:t>Beispiel: (N)</a:t>
            </a:r>
            <a:r>
              <a:rPr lang="de-DE" dirty="0" err="1"/>
              <a:t>aktfoto</a:t>
            </a:r>
            <a:endParaRPr lang="de-DE" dirty="0"/>
          </a:p>
          <a:p>
            <a:pPr marL="914400" lvl="2" indent="0">
              <a:buNone/>
            </a:pPr>
            <a:endParaRPr lang="de-DE" dirty="0"/>
          </a:p>
        </p:txBody>
      </p:sp>
      <p:sp>
        <p:nvSpPr>
          <p:cNvPr id="4" name="Foliennummernplatzhalter 3"/>
          <p:cNvSpPr>
            <a:spLocks noGrp="1"/>
          </p:cNvSpPr>
          <p:nvPr>
            <p:ph type="sldNum" sz="quarter" idx="10"/>
          </p:nvPr>
        </p:nvSpPr>
        <p:spPr/>
        <p:txBody>
          <a:bodyPr/>
          <a:lstStyle/>
          <a:p>
            <a:fld id="{99EFB5D9-D76C-4118-8EB0-8B589541B4B8}" type="slidenum">
              <a:rPr lang="en-US" smtClean="0"/>
              <a:pPr/>
              <a:t>95</a:t>
            </a:fld>
            <a:endParaRPr lang="en-US"/>
          </a:p>
        </p:txBody>
      </p:sp>
      <p:graphicFrame>
        <p:nvGraphicFramePr>
          <p:cNvPr id="5" name="Diagramm 4"/>
          <p:cNvGraphicFramePr/>
          <p:nvPr>
            <p:extLst>
              <p:ext uri="{D42A27DB-BD31-4B8C-83A1-F6EECF244321}">
                <p14:modId xmlns:p14="http://schemas.microsoft.com/office/powerpoint/2010/main" val="3683421540"/>
              </p:ext>
            </p:extLst>
          </p:nvPr>
        </p:nvGraphicFramePr>
        <p:xfrm>
          <a:off x="4284818" y="2570392"/>
          <a:ext cx="467418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3891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Datenschutzmodelle</a:t>
            </a:r>
          </a:p>
        </p:txBody>
      </p:sp>
      <p:sp>
        <p:nvSpPr>
          <p:cNvPr id="3" name="Inhaltsplatzhalter 2"/>
          <p:cNvSpPr>
            <a:spLocks noGrp="1"/>
          </p:cNvSpPr>
          <p:nvPr>
            <p:ph idx="1"/>
          </p:nvPr>
        </p:nvSpPr>
        <p:spPr/>
        <p:txBody>
          <a:bodyPr/>
          <a:lstStyle/>
          <a:p>
            <a:r>
              <a:rPr lang="de-DE" sz="3200" dirty="0"/>
              <a:t>Rollenmodell</a:t>
            </a:r>
          </a:p>
          <a:p>
            <a:pPr lvl="1"/>
            <a:r>
              <a:rPr lang="de-DE" sz="2800" dirty="0"/>
              <a:t>Schutzwürdigkeit richtet sich nach der Rolle des Kommunikationspartners</a:t>
            </a:r>
          </a:p>
          <a:p>
            <a:pPr lvl="2"/>
            <a:r>
              <a:rPr lang="de-DE" sz="2400" dirty="0"/>
              <a:t>Beispiel: Übermittlung medizinischer Daten an Hausarzt vs. Veröffentlichung im Internet</a:t>
            </a:r>
          </a:p>
          <a:p>
            <a:pPr lvl="2"/>
            <a:endParaRPr lang="de-DE" sz="2400" dirty="0"/>
          </a:p>
          <a:p>
            <a:pPr lvl="1"/>
            <a:r>
              <a:rPr lang="de-DE" sz="2800" dirty="0"/>
              <a:t>Problem:</a:t>
            </a:r>
          </a:p>
          <a:p>
            <a:pPr lvl="2"/>
            <a:r>
              <a:rPr lang="de-DE" sz="2400" dirty="0"/>
              <a:t>Verkettung: unterschiedliche Rollen werden von der selben Person eingenommen</a:t>
            </a:r>
          </a:p>
          <a:p>
            <a:pPr lvl="2"/>
            <a:r>
              <a:rPr lang="de-DE" sz="2400" dirty="0"/>
              <a:t>Benutzbarkeit</a:t>
            </a:r>
          </a:p>
        </p:txBody>
      </p:sp>
      <p:sp>
        <p:nvSpPr>
          <p:cNvPr id="4" name="Foliennummernplatzhalter 3"/>
          <p:cNvSpPr>
            <a:spLocks noGrp="1"/>
          </p:cNvSpPr>
          <p:nvPr>
            <p:ph type="sldNum" sz="quarter" idx="10"/>
          </p:nvPr>
        </p:nvSpPr>
        <p:spPr/>
        <p:txBody>
          <a:bodyPr/>
          <a:lstStyle/>
          <a:p>
            <a:fld id="{99EFB5D9-D76C-4118-8EB0-8B589541B4B8}" type="slidenum">
              <a:rPr lang="en-US" smtClean="0"/>
              <a:pPr/>
              <a:t>96</a:t>
            </a:fld>
            <a:endParaRPr lang="en-US"/>
          </a:p>
        </p:txBody>
      </p:sp>
    </p:spTree>
    <p:extLst>
      <p:ext uri="{BB962C8B-B14F-4D97-AF65-F5344CB8AC3E}">
        <p14:creationId xmlns:p14="http://schemas.microsoft.com/office/powerpoint/2010/main" val="34079627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Datenschutzmodelle</a:t>
            </a:r>
          </a:p>
        </p:txBody>
      </p:sp>
      <p:sp>
        <p:nvSpPr>
          <p:cNvPr id="3" name="Inhaltsplatzhalter 2"/>
          <p:cNvSpPr>
            <a:spLocks noGrp="1"/>
          </p:cNvSpPr>
          <p:nvPr>
            <p:ph idx="1"/>
          </p:nvPr>
        </p:nvSpPr>
        <p:spPr>
          <a:xfrm>
            <a:off x="214196" y="1360967"/>
            <a:ext cx="8439150" cy="4953000"/>
          </a:xfrm>
        </p:spPr>
        <p:txBody>
          <a:bodyPr/>
          <a:lstStyle/>
          <a:p>
            <a:r>
              <a:rPr lang="de-DE" dirty="0"/>
              <a:t>Mosaikmodell</a:t>
            </a:r>
          </a:p>
          <a:p>
            <a:pPr lvl="1"/>
            <a:r>
              <a:rPr lang="de-DE" dirty="0"/>
              <a:t>alle Daten sind schutzwürdig </a:t>
            </a:r>
            <a:r>
              <a:rPr lang="de-DE" dirty="0">
                <a:sym typeface="Wingdings" pitchFamily="2" charset="2"/>
              </a:rPr>
              <a:t> wertvolle Mosaiksteine</a:t>
            </a:r>
            <a:endParaRPr lang="de-DE" dirty="0"/>
          </a:p>
          <a:p>
            <a:pPr lvl="1"/>
            <a:r>
              <a:rPr lang="de-DE" dirty="0"/>
              <a:t>konkreter Mißbrauch von Daten ergibt sich erst durch Verkettungsmöglichkeiten</a:t>
            </a:r>
          </a:p>
          <a:p>
            <a:pPr lvl="1"/>
            <a:r>
              <a:rPr lang="de-DE" dirty="0"/>
              <a:t>Beispiel (fiktiv):</a:t>
            </a:r>
          </a:p>
          <a:p>
            <a:pPr lvl="2"/>
            <a:r>
              <a:rPr lang="de-DE" dirty="0"/>
              <a:t>Schuhgröße, Vorname, </a:t>
            </a:r>
            <a:br>
              <a:rPr lang="de-DE" dirty="0"/>
            </a:br>
            <a:r>
              <a:rPr lang="de-DE" dirty="0"/>
              <a:t>Postleitzahl, Geschlecht </a:t>
            </a:r>
            <a:br>
              <a:rPr lang="de-DE" dirty="0"/>
            </a:br>
            <a:r>
              <a:rPr lang="de-DE" dirty="0"/>
              <a:t>identifiziert Person</a:t>
            </a:r>
            <a:br>
              <a:rPr lang="de-DE" dirty="0"/>
            </a:br>
            <a:r>
              <a:rPr lang="de-DE" dirty="0"/>
              <a:t>eindeutig</a:t>
            </a:r>
          </a:p>
          <a:p>
            <a:pPr lvl="1"/>
            <a:r>
              <a:rPr lang="de-DE" dirty="0"/>
              <a:t>Problem:</a:t>
            </a:r>
          </a:p>
          <a:p>
            <a:pPr lvl="2"/>
            <a:r>
              <a:rPr lang="de-DE" dirty="0"/>
              <a:t>jegliche Datenpreisgabe</a:t>
            </a:r>
            <a:br>
              <a:rPr lang="de-DE" dirty="0"/>
            </a:br>
            <a:r>
              <a:rPr lang="de-DE" dirty="0"/>
              <a:t>müßte vermieden werden ODER</a:t>
            </a:r>
          </a:p>
          <a:p>
            <a:pPr lvl="2"/>
            <a:r>
              <a:rPr lang="de-DE" dirty="0"/>
              <a:t>Verkettung muß</a:t>
            </a:r>
            <a:br>
              <a:rPr lang="de-DE" dirty="0"/>
            </a:br>
            <a:r>
              <a:rPr lang="de-DE" dirty="0"/>
              <a:t>verhindert werden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97</a:t>
            </a:fld>
            <a:endParaRPr lang="en-US"/>
          </a:p>
        </p:txBody>
      </p:sp>
      <p:pic>
        <p:nvPicPr>
          <p:cNvPr id="2050" name="Picture 2" descr="http://upload.wikimedia.org/wikipedia/commons/2/21/Mosaicr_seag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886" y="2911016"/>
            <a:ext cx="4851547" cy="363866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680395" y="6549377"/>
            <a:ext cx="1361270" cy="261610"/>
          </a:xfrm>
          <a:prstGeom prst="rect">
            <a:avLst/>
          </a:prstGeom>
          <a:noFill/>
        </p:spPr>
        <p:txBody>
          <a:bodyPr wrap="none" rtlCol="0">
            <a:spAutoFit/>
          </a:bodyPr>
          <a:lstStyle/>
          <a:p>
            <a:r>
              <a:rPr lang="de-DE" sz="1100" dirty="0"/>
              <a:t>[Quelle: Wikipedia]</a:t>
            </a:r>
          </a:p>
        </p:txBody>
      </p:sp>
    </p:spTree>
    <p:extLst>
      <p:ext uri="{BB962C8B-B14F-4D97-AF65-F5344CB8AC3E}">
        <p14:creationId xmlns:p14="http://schemas.microsoft.com/office/powerpoint/2010/main" val="31988611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cstate="print"/>
          <a:srcRect/>
          <a:stretch>
            <a:fillRect/>
          </a:stretch>
        </p:blipFill>
        <p:spPr bwMode="auto">
          <a:xfrm>
            <a:off x="0" y="0"/>
            <a:ext cx="9144000" cy="1087438"/>
          </a:xfrm>
          <a:prstGeom prst="rect">
            <a:avLst/>
          </a:prstGeom>
          <a:noFill/>
          <a:ln w="9525">
            <a:noFill/>
            <a:miter lim="800000"/>
            <a:headEnd/>
            <a:tailEnd/>
          </a:ln>
        </p:spPr>
      </p:pic>
      <p:sp>
        <p:nvSpPr>
          <p:cNvPr id="50179" name="Rectangle 3"/>
          <p:cNvSpPr>
            <a:spLocks/>
          </p:cNvSpPr>
          <p:nvPr/>
        </p:nvSpPr>
        <p:spPr bwMode="auto">
          <a:xfrm>
            <a:off x="0" y="6172200"/>
            <a:ext cx="9144000" cy="76200"/>
          </a:xfrm>
          <a:prstGeom prst="rect">
            <a:avLst/>
          </a:prstGeom>
          <a:solidFill>
            <a:schemeClr val="accent1"/>
          </a:solidFill>
          <a:ln w="12700">
            <a:noFill/>
            <a:miter lim="800000"/>
            <a:headEnd type="none" w="med" len="med"/>
            <a:tailEnd type="none" w="med" len="med"/>
          </a:ln>
        </p:spPr>
        <p:txBody>
          <a:bodyPr wrap="none" lIns="0" tIns="0" rIns="0" bIns="0"/>
          <a:lstStyle/>
          <a:p>
            <a:pPr algn="l" eaLnBrk="0" hangingPunct="0"/>
            <a:endParaRPr lang="de-DE" sz="2400">
              <a:solidFill>
                <a:srgbClr val="000000"/>
              </a:solidFill>
              <a:latin typeface="Verdana" pitchFamily="34" charset="0"/>
              <a:ea typeface="+mn-ea"/>
            </a:endParaRPr>
          </a:p>
        </p:txBody>
      </p:sp>
      <p:sp>
        <p:nvSpPr>
          <p:cNvPr id="50181" name="Rectangle 5"/>
          <p:cNvSpPr>
            <a:spLocks noGrp="1" noChangeArrowheads="1"/>
          </p:cNvSpPr>
          <p:nvPr>
            <p:ph type="title"/>
          </p:nvPr>
        </p:nvSpPr>
        <p:spPr>
          <a:ln/>
        </p:spPr>
        <p:txBody>
          <a:bodyPr/>
          <a:lstStyle/>
          <a:p>
            <a:r>
              <a:rPr lang="de-DE"/>
              <a:t>Recht auf</a:t>
            </a:r>
            <a:br>
              <a:rPr lang="de-DE"/>
            </a:br>
            <a:r>
              <a:rPr lang="de-DE"/>
              <a:t>“informationelle Selbstbestimmung”</a:t>
            </a:r>
          </a:p>
        </p:txBody>
      </p:sp>
      <p:sp>
        <p:nvSpPr>
          <p:cNvPr id="50182" name="Rectangle 6"/>
          <p:cNvSpPr>
            <a:spLocks noGrp="1" noChangeArrowheads="1"/>
          </p:cNvSpPr>
          <p:nvPr>
            <p:ph idx="1"/>
          </p:nvPr>
        </p:nvSpPr>
        <p:spPr>
          <a:ln/>
        </p:spPr>
        <p:txBody>
          <a:bodyPr/>
          <a:lstStyle/>
          <a:p>
            <a:r>
              <a:rPr lang="de-DE" dirty="0"/>
              <a:t>Volkszählungs-Urteil (BVerfGE 65,1 - 15. Dezember 1983)</a:t>
            </a:r>
          </a:p>
          <a:p>
            <a:pPr marL="561975" lvl="1" indent="0">
              <a:buFont typeface="Wingdings" charset="2"/>
              <a:buNone/>
            </a:pPr>
            <a:endParaRPr lang="de-DE" i="1" dirty="0"/>
          </a:p>
          <a:p>
            <a:pPr marL="561975" lvl="1" indent="0">
              <a:buFont typeface="Wingdings" charset="2"/>
              <a:buNone/>
            </a:pPr>
            <a:r>
              <a:rPr lang="de-DE" i="1" dirty="0"/>
              <a:t>„Wer nicht mit hinreichender Sicherheit überschauen kann, welche ihn betreffende Informationen in bestimmten Bereichen seiner sozialen Umwelt bekannt sind, und wer das Wissen möglicher Kommunikationspartner nicht einigermaßen abzuschätzen vermag, kann in seiner Freiheit wesentlich gehemmt werden, aus eigener Selbstbestimmung zu planen oder zu entscheiden. Mit dem </a:t>
            </a:r>
            <a:r>
              <a:rPr lang="de-DE" b="1" i="1" dirty="0">
                <a:solidFill>
                  <a:srgbClr val="0000FF"/>
                </a:solidFill>
              </a:rPr>
              <a:t>Recht auf informationelle Selbstbestimmung </a:t>
            </a:r>
            <a:r>
              <a:rPr lang="de-DE" i="1" dirty="0"/>
              <a:t>wären eine Gesellschaftsordnung und eine diese ermöglichende Rechtsordnung nicht vereinbar, in der Bürger nicht mehr wissen können, wer was wann und bei welcher Gelegenheit über sie weiß.”</a:t>
            </a:r>
          </a:p>
          <a:p>
            <a:pPr marL="561975" lvl="1" indent="0">
              <a:buFont typeface="Wingdings" charset="2"/>
              <a:buNone/>
            </a:pPr>
            <a:endParaRPr lang="de-DE" i="1" dirty="0"/>
          </a:p>
          <a:p>
            <a:pPr marL="561975" lvl="1" indent="0">
              <a:buFont typeface="Wingdings" charset="2"/>
              <a:buNone/>
            </a:pPr>
            <a:endParaRPr lang="de-DE" i="1" dirty="0"/>
          </a:p>
          <a:p>
            <a:pPr marL="561975" lvl="1" indent="0">
              <a:buFont typeface="Wingdings" charset="2"/>
              <a:buNone/>
            </a:pPr>
            <a:r>
              <a:rPr lang="de-DE" i="1" dirty="0"/>
              <a:t>„Ein Zwang zur Angabe personenbezogener Daten setzt voraus, </a:t>
            </a:r>
            <a:r>
              <a:rPr lang="de-DE" i="1" dirty="0" err="1"/>
              <a:t>daß</a:t>
            </a:r>
            <a:r>
              <a:rPr lang="de-DE" i="1" dirty="0"/>
              <a:t> der Gesetzgeber den Verwendungszweck bereichsspezifisch und präzise bestimmt und </a:t>
            </a:r>
            <a:r>
              <a:rPr lang="de-DE" i="1" dirty="0" err="1"/>
              <a:t>daß</a:t>
            </a:r>
            <a:r>
              <a:rPr lang="de-DE" i="1" dirty="0"/>
              <a:t> die Angaben für diesen Zweck geeignet und erforderlich sind. Damit wäre die Sammlung nicht anonymisierter Daten auf Vorrat zu unbestimmten oder noch nicht bestimmbaren Zwecken nicht zu vereinbaren “</a:t>
            </a:r>
          </a:p>
          <a:p>
            <a:pPr marL="561975" lvl="1" indent="0">
              <a:buFont typeface="Wingdings" charset="2"/>
              <a:buNone/>
            </a:pPr>
            <a:endParaRPr lang="de-DE" i="1" dirty="0"/>
          </a:p>
        </p:txBody>
      </p:sp>
    </p:spTree>
    <p:extLst>
      <p:ext uri="{BB962C8B-B14F-4D97-AF65-F5344CB8AC3E}">
        <p14:creationId xmlns:p14="http://schemas.microsoft.com/office/powerpoint/2010/main" val="2294100028"/>
      </p:ext>
    </p:extLst>
  </p:cSld>
  <p:clrMapOvr>
    <a:masterClrMapping/>
  </p:clrMapOvr>
  <p:transition>
    <p:newsfla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Datenschutzprinzipien</a:t>
            </a:r>
          </a:p>
        </p:txBody>
      </p:sp>
      <p:sp>
        <p:nvSpPr>
          <p:cNvPr id="3" name="Inhaltsplatzhalter 2"/>
          <p:cNvSpPr>
            <a:spLocks noGrp="1"/>
          </p:cNvSpPr>
          <p:nvPr>
            <p:ph idx="1"/>
          </p:nvPr>
        </p:nvSpPr>
        <p:spPr/>
        <p:txBody>
          <a:bodyPr/>
          <a:lstStyle/>
          <a:p>
            <a:r>
              <a:rPr lang="de-DE" dirty="0"/>
              <a:t>Datensparsamkeit</a:t>
            </a:r>
          </a:p>
          <a:p>
            <a:r>
              <a:rPr lang="de-DE" dirty="0"/>
              <a:t>Datenminimierung</a:t>
            </a:r>
          </a:p>
          <a:p>
            <a:r>
              <a:rPr lang="de-DE" dirty="0"/>
              <a:t>Datenvermeidung</a:t>
            </a:r>
          </a:p>
          <a:p>
            <a:r>
              <a:rPr lang="de-DE" dirty="0"/>
              <a:t>Verhältnismäßigkeit</a:t>
            </a:r>
          </a:p>
          <a:p>
            <a:r>
              <a:rPr lang="de-DE" dirty="0"/>
              <a:t>Zweckbindung</a:t>
            </a:r>
          </a:p>
          <a:p>
            <a:r>
              <a:rPr lang="de-DE" dirty="0"/>
              <a:t>Transparenz</a:t>
            </a:r>
          </a:p>
          <a:p>
            <a:r>
              <a:rPr lang="de-DE" dirty="0"/>
              <a:t>Zustimmung</a:t>
            </a:r>
          </a:p>
          <a:p>
            <a:r>
              <a:rPr lang="de-DE" dirty="0"/>
              <a:t>Auskunftsrecht</a:t>
            </a:r>
          </a:p>
          <a:p>
            <a:r>
              <a:rPr lang="de-DE" dirty="0"/>
              <a:t>Recht auf Löschung und Berichtigung</a:t>
            </a:r>
          </a:p>
          <a:p>
            <a:r>
              <a:rPr lang="de-DE" dirty="0"/>
              <a:t>besonders geschützte Daten</a:t>
            </a:r>
          </a:p>
        </p:txBody>
      </p:sp>
      <p:sp>
        <p:nvSpPr>
          <p:cNvPr id="4" name="Foliennummernplatzhalter 3"/>
          <p:cNvSpPr>
            <a:spLocks noGrp="1"/>
          </p:cNvSpPr>
          <p:nvPr>
            <p:ph type="sldNum" sz="quarter" idx="10"/>
          </p:nvPr>
        </p:nvSpPr>
        <p:spPr/>
        <p:txBody>
          <a:bodyPr/>
          <a:lstStyle/>
          <a:p>
            <a:fld id="{99EFB5D9-D76C-4118-8EB0-8B589541B4B8}" type="slidenum">
              <a:rPr lang="en-US" smtClean="0"/>
              <a:pPr/>
              <a:t>99</a:t>
            </a:fld>
            <a:endParaRPr lang="en-US"/>
          </a:p>
        </p:txBody>
      </p:sp>
      <p:sp>
        <p:nvSpPr>
          <p:cNvPr id="5" name="Textfeld 4"/>
          <p:cNvSpPr txBox="1"/>
          <p:nvPr/>
        </p:nvSpPr>
        <p:spPr>
          <a:xfrm>
            <a:off x="6036300" y="2020197"/>
            <a:ext cx="2218877" cy="461665"/>
          </a:xfrm>
          <a:prstGeom prst="rect">
            <a:avLst/>
          </a:prstGeom>
          <a:noFill/>
        </p:spPr>
        <p:txBody>
          <a:bodyPr wrap="none" rtlCol="0">
            <a:spAutoFit/>
          </a:bodyPr>
          <a:lstStyle/>
          <a:p>
            <a:r>
              <a:rPr lang="de-DE" sz="2400" b="1" dirty="0">
                <a:solidFill>
                  <a:srgbClr val="0033CC"/>
                </a:solidFill>
              </a:rPr>
              <a:t>Mosaikmodell</a:t>
            </a:r>
          </a:p>
        </p:txBody>
      </p:sp>
      <p:sp>
        <p:nvSpPr>
          <p:cNvPr id="6" name="Geschweifte Klammer rechts 5"/>
          <p:cNvSpPr/>
          <p:nvPr/>
        </p:nvSpPr>
        <p:spPr bwMode="auto">
          <a:xfrm>
            <a:off x="3735323" y="1528004"/>
            <a:ext cx="77724" cy="1438480"/>
          </a:xfrm>
          <a:prstGeom prst="rightBrace">
            <a:avLst/>
          </a:prstGeom>
          <a:ln>
            <a:solidFill>
              <a:srgbClr val="0033CC"/>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0000" tIns="43200" rIns="90000" bIns="4320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sym typeface="Symbol" charset="2"/>
            </a:endParaRPr>
          </a:p>
        </p:txBody>
      </p:sp>
      <p:sp>
        <p:nvSpPr>
          <p:cNvPr id="7" name="Textfeld 6"/>
          <p:cNvSpPr txBox="1"/>
          <p:nvPr/>
        </p:nvSpPr>
        <p:spPr>
          <a:xfrm>
            <a:off x="6036300" y="3172099"/>
            <a:ext cx="2114681" cy="461665"/>
          </a:xfrm>
          <a:prstGeom prst="rect">
            <a:avLst/>
          </a:prstGeom>
          <a:noFill/>
        </p:spPr>
        <p:txBody>
          <a:bodyPr wrap="none" rtlCol="0">
            <a:spAutoFit/>
          </a:bodyPr>
          <a:lstStyle/>
          <a:p>
            <a:r>
              <a:rPr lang="de-DE" sz="2400" b="1" dirty="0">
                <a:solidFill>
                  <a:srgbClr val="0033CC"/>
                </a:solidFill>
              </a:rPr>
              <a:t>Rollenmodell</a:t>
            </a:r>
          </a:p>
        </p:txBody>
      </p:sp>
      <p:sp>
        <p:nvSpPr>
          <p:cNvPr id="8" name="Textfeld 7"/>
          <p:cNvSpPr txBox="1"/>
          <p:nvPr/>
        </p:nvSpPr>
        <p:spPr>
          <a:xfrm>
            <a:off x="6036300" y="5355402"/>
            <a:ext cx="2406428" cy="461665"/>
          </a:xfrm>
          <a:prstGeom prst="rect">
            <a:avLst/>
          </a:prstGeom>
          <a:noFill/>
        </p:spPr>
        <p:txBody>
          <a:bodyPr wrap="none" rtlCol="0">
            <a:spAutoFit/>
          </a:bodyPr>
          <a:lstStyle/>
          <a:p>
            <a:r>
              <a:rPr lang="de-DE" sz="2400" b="1" dirty="0">
                <a:solidFill>
                  <a:srgbClr val="0033CC"/>
                </a:solidFill>
              </a:rPr>
              <a:t>Sphärenmodell</a:t>
            </a:r>
          </a:p>
        </p:txBody>
      </p:sp>
    </p:spTree>
    <p:extLst>
      <p:ext uri="{BB962C8B-B14F-4D97-AF65-F5344CB8AC3E}">
        <p14:creationId xmlns:p14="http://schemas.microsoft.com/office/powerpoint/2010/main" val="195638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theme/theme1.xml><?xml version="1.0" encoding="utf-8"?>
<a:theme xmlns:a="http://schemas.openxmlformats.org/drawingml/2006/main" name="Fundu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Fund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0000" tIns="43200" rIns="90000" bIns="4320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charset="0"/>
            <a:sym typeface="Symbol" charset="2"/>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0000" tIns="43200" rIns="90000" bIns="4320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charset="0"/>
            <a:sym typeface="Symbol" charset="2"/>
          </a:defRPr>
        </a:defPPr>
      </a:lstStyle>
    </a:lnDef>
  </a:objectDefaults>
  <a:extraClrSchemeLst>
    <a:extraClrScheme>
      <a:clrScheme name="Fund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und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und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und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und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und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und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undu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Fund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0000" tIns="43200" rIns="90000" bIns="432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charset="0"/>
            <a:sym typeface="Symbol" charset="2"/>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0000" tIns="43200" rIns="90000" bIns="432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charset="0"/>
            <a:sym typeface="Symbol" charset="2"/>
          </a:defRPr>
        </a:defPPr>
      </a:lstStyle>
    </a:lnDef>
  </a:objectDefaults>
  <a:extraClrSchemeLst>
    <a:extraClrScheme>
      <a:clrScheme name="Fund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und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und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und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und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und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und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E:\WinAppl\office\Vorlagen\Präsentationsdesigns\Bänder.pot</Template>
  <TotalTime>0</TotalTime>
  <Words>12953</Words>
  <Application>Microsoft Office PowerPoint</Application>
  <PresentationFormat>Bildschirmpräsentation (4:3)</PresentationFormat>
  <Paragraphs>1762</Paragraphs>
  <Slides>157</Slides>
  <Notes>146</Notes>
  <HiddenSlides>2</HiddenSlides>
  <MMClips>0</MMClips>
  <ScaleCrop>false</ScaleCrop>
  <HeadingPairs>
    <vt:vector size="6" baseType="variant">
      <vt:variant>
        <vt:lpstr>Verwendete Schriftarten</vt:lpstr>
      </vt:variant>
      <vt:variant>
        <vt:i4>14</vt:i4>
      </vt:variant>
      <vt:variant>
        <vt:lpstr>Design</vt:lpstr>
      </vt:variant>
      <vt:variant>
        <vt:i4>3</vt:i4>
      </vt:variant>
      <vt:variant>
        <vt:lpstr>Folientitel</vt:lpstr>
      </vt:variant>
      <vt:variant>
        <vt:i4>157</vt:i4>
      </vt:variant>
    </vt:vector>
  </HeadingPairs>
  <TitlesOfParts>
    <vt:vector size="174" baseType="lpstr">
      <vt:lpstr>Arial</vt:lpstr>
      <vt:lpstr>Arial Narrow</vt:lpstr>
      <vt:lpstr>Arial Rounded MT Bold</vt:lpstr>
      <vt:lpstr>Arial Unicode MS</vt:lpstr>
      <vt:lpstr>Calibri</vt:lpstr>
      <vt:lpstr>Helvetica</vt:lpstr>
      <vt:lpstr>Helvetica Neue</vt:lpstr>
      <vt:lpstr>Microsoft Sans Serif</vt:lpstr>
      <vt:lpstr>Segoe Script</vt:lpstr>
      <vt:lpstr>Times</vt:lpstr>
      <vt:lpstr>Times New Roman</vt:lpstr>
      <vt:lpstr>Verdana</vt:lpstr>
      <vt:lpstr>Wingdings</vt:lpstr>
      <vt:lpstr>ヒラギノ角ゴ ProN W6</vt:lpstr>
      <vt:lpstr>Fundus</vt:lpstr>
      <vt:lpstr>Verteidigung</vt:lpstr>
      <vt:lpstr>2_Fundus</vt:lpstr>
      <vt:lpstr>PowerPoint-Präsentation</vt:lpstr>
      <vt:lpstr>Allgemeine (organisatorische) Hinweise</vt:lpstr>
      <vt:lpstr>Ergebnis der Lehrveranstaltung (aus Sicht der Studierenden)</vt:lpstr>
      <vt:lpstr>Ablauf der Lehrveranstaltung</vt:lpstr>
      <vt:lpstr>Ablauf</vt:lpstr>
      <vt:lpstr>Thematik der Lehrveranstaltung</vt:lpstr>
      <vt:lpstr>Zum Begriff „Informatik“ (computer science)</vt:lpstr>
      <vt:lpstr>Zum Begriff „Informatik“ (computer science)</vt:lpstr>
      <vt:lpstr>Zum Begriff „Informatik“ (computer science)</vt:lpstr>
      <vt:lpstr>Zum Begriff „Gesellschaft“</vt:lpstr>
      <vt:lpstr>Zum Begriff „Gesellschaft“</vt:lpstr>
      <vt:lpstr>„Informationsgesellschaft“</vt:lpstr>
      <vt:lpstr>Thematik der Lehrveranstaltung</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Themenvorschläge</vt:lpstr>
      <vt:lpstr>Themenliste</vt:lpstr>
      <vt:lpstr>Modelle zur welterklärung  modellbildung als herrschaftsinstrumente  </vt:lpstr>
      <vt:lpstr>Modelle und Fehler</vt:lpstr>
      <vt:lpstr>Modelle und Fehler</vt:lpstr>
      <vt:lpstr>Modelle und Fehler</vt:lpstr>
      <vt:lpstr>Fehlerhaftigkeit menschlichen Modellierens und Gestaltens (1) </vt:lpstr>
      <vt:lpstr>Fehlerhaftigkeit menschlichen Modellierens und Gestaltens (1) </vt:lpstr>
      <vt:lpstr>Fehlerhaftigkeit menschlichen Modellierens und Gestaltens (2)</vt:lpstr>
      <vt:lpstr>Verletzlichkeit der Gesellschaft / Technikfolgenabschätzung</vt:lpstr>
      <vt:lpstr>Technikfolgenabschätzung</vt:lpstr>
      <vt:lpstr>Technikfolgenabschätzung</vt:lpstr>
      <vt:lpstr>Technikfolgenabschätzung — Dilemmas</vt:lpstr>
      <vt:lpstr>Technikfolgenabschätzung — Future Cone</vt:lpstr>
      <vt:lpstr>Verletzlichkeit der Gesellschaft / Technikfolgenabschätzung</vt:lpstr>
      <vt:lpstr>Informatik und Gesellschaft?</vt:lpstr>
      <vt:lpstr>Schadensarten</vt:lpstr>
      <vt:lpstr>Risiko</vt:lpstr>
      <vt:lpstr>Zehn Thesen zur Verletzlichkeit der „Informationsgesellschaft“ [Roßnagel et al., 1989]</vt:lpstr>
      <vt:lpstr>Handydatenerfassung durch sächsische Polizei</vt:lpstr>
      <vt:lpstr>Technologie &amp; Gesellschaft</vt:lpstr>
      <vt:lpstr>Rebound-Effekt</vt:lpstr>
      <vt:lpstr>Rebound-Effekt</vt:lpstr>
      <vt:lpstr>Ethik &amp; Verantwortung</vt:lpstr>
      <vt:lpstr>Ethik &amp; Verantwortung</vt:lpstr>
      <vt:lpstr>Ethik &amp; Verantwortung</vt:lpstr>
      <vt:lpstr>Teller über die Verantwortung des Wissenschaftlers</vt:lpstr>
      <vt:lpstr>Roboter-Gesetze aus Issac Asimov „Runaround“ (März 1942)</vt:lpstr>
      <vt:lpstr>Roboter-Gesetze Isaac Asimiov „The Evitable Conflict“ (Juni 1950)</vt:lpstr>
      <vt:lpstr>Das Trolley Problem – ethisches Dilemma beim autonomen Fahren</vt:lpstr>
      <vt:lpstr>Gesellschaft für Informatik e.V. (GI) </vt:lpstr>
      <vt:lpstr>GI Ethik Leitlinien</vt:lpstr>
      <vt:lpstr>GI Ethik Leitlinien (Version 2004)</vt:lpstr>
      <vt:lpstr>GI Ethik Leitlinien (Version 2004)</vt:lpstr>
      <vt:lpstr>GI Ethik Leitlinien (Version 2004)</vt:lpstr>
      <vt:lpstr>PowerPoint-Präsentation</vt:lpstr>
      <vt:lpstr>GI Ethik Leitlinien (Version 2018)</vt:lpstr>
      <vt:lpstr>GI Ethik Leitlinien (Version 2018)</vt:lpstr>
      <vt:lpstr>GI Ethik Leitlinien (Version 2018)</vt:lpstr>
      <vt:lpstr>FIfF e.V. — Forum InformatikerInnen für Frieden und gesellschaftliche Verantwortung</vt:lpstr>
      <vt:lpstr>FIfF e.V. — Forum InformatikerInnen für Frieden und gesellschaftliche Verantwortung</vt:lpstr>
      <vt:lpstr>Association for Computing Machinery (ACM)</vt:lpstr>
      <vt:lpstr>ACM Code of Ethics and Professional Conduct</vt:lpstr>
      <vt:lpstr>ACM Code of Ethics and Professional Conduct</vt:lpstr>
      <vt:lpstr>ACM Code of Ethics and Professional Conduct</vt:lpstr>
      <vt:lpstr>ACM Code of Ethics and Professional Conduct</vt:lpstr>
      <vt:lpstr>PowerPoint-Präsentation</vt:lpstr>
      <vt:lpstr>ACM Code of Ethics and Professional Conduct</vt:lpstr>
      <vt:lpstr>Institute of Electrical and Electronics Engineers  (IEEE)</vt:lpstr>
      <vt:lpstr>IEEE Code of Ethics</vt:lpstr>
      <vt:lpstr>IEEE Code of Conduct</vt:lpstr>
      <vt:lpstr>International Federation for Information Processing (IFIP)</vt:lpstr>
      <vt:lpstr>A. Pfitzmann: „Zur Verantwortung der Informatiker“</vt:lpstr>
      <vt:lpstr>A. Pfitzmann: „Zur Verantwortung der Informatiker“</vt:lpstr>
      <vt:lpstr>Rangfolge von Gesetzen</vt:lpstr>
      <vt:lpstr>Rangfolge von Gesetzen</vt:lpstr>
      <vt:lpstr>Rangfolge von Gesetzen</vt:lpstr>
      <vt:lpstr>EU-Recht</vt:lpstr>
      <vt:lpstr>Probleme für Nicht-Juristen</vt:lpstr>
      <vt:lpstr>Datenschutz vs. Datensicherheit</vt:lpstr>
      <vt:lpstr>Datenschutzmodelle</vt:lpstr>
      <vt:lpstr>Datenschutzmodelle</vt:lpstr>
      <vt:lpstr>Datenschutzmodelle</vt:lpstr>
      <vt:lpstr>Recht auf “informationelle Selbstbestimmung”</vt:lpstr>
      <vt:lpstr>Datenschutzprinzipien</vt:lpstr>
      <vt:lpstr>Rechtliche Regelungen</vt:lpstr>
      <vt:lpstr>Datenschutzrichtlinie 95/46/EG</vt:lpstr>
      <vt:lpstr>Datenschutzrichtlinie 95/46/EG</vt:lpstr>
      <vt:lpstr>Datenschutzrichtlinie 95/46/EG</vt:lpstr>
      <vt:lpstr>Datenschutzrichtlinie 95/46/EG</vt:lpstr>
      <vt:lpstr>Datenschutzrichtlinie 95/46/EG</vt:lpstr>
      <vt:lpstr>Datenschutzrichtlinie 95/46/EG</vt:lpstr>
      <vt:lpstr>Datenschutz-Grundverordnung</vt:lpstr>
      <vt:lpstr>Bundesdatenschutzgesetz</vt:lpstr>
      <vt:lpstr>Bundesdatenschutzgesetz</vt:lpstr>
      <vt:lpstr>Bundesdatenschutzgesetz</vt:lpstr>
      <vt:lpstr>Bundesdatenschutzgesetz</vt:lpstr>
      <vt:lpstr>Bundesdatenschutzgesetz</vt:lpstr>
      <vt:lpstr>Bundesdatenschutzgesetz</vt:lpstr>
      <vt:lpstr>TK-Datenschutz: Um welche Art von Dienst handelt es sich? Historische Entwicklung</vt:lpstr>
      <vt:lpstr>Telemediengesetz</vt:lpstr>
      <vt:lpstr>Telemediengesetz</vt:lpstr>
      <vt:lpstr>Telemediengesetz</vt:lpstr>
      <vt:lpstr>Abschnitt 4: Datenschutz</vt:lpstr>
      <vt:lpstr>Abschnitt 4: Datenschutz</vt:lpstr>
      <vt:lpstr>Abschnitt 4: Datenschutz</vt:lpstr>
      <vt:lpstr>Telemediengesetz</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der EU</vt:lpstr>
      <vt:lpstr>Vorratsdatenspeicherung in Deutschland</vt:lpstr>
      <vt:lpstr>Änderungen im Telekommunikationsgesetz (TKG)</vt:lpstr>
      <vt:lpstr>Gesetzesbegründung</vt:lpstr>
      <vt:lpstr>Strafprozeßordnung</vt:lpstr>
      <vt:lpstr>Aktuelle Entwicklungen</vt:lpstr>
      <vt:lpstr>Überblick AN.ON-Gesamtsystem</vt:lpstr>
      <vt:lpstr>Das Mix-Verfahren</vt:lpstr>
      <vt:lpstr>Nutzung des Anonymisierungsdienstes</vt:lpstr>
      <vt:lpstr>Mißbrauch von AN.ON</vt:lpstr>
      <vt:lpstr>Mißbrauch verhinderbar?</vt:lpstr>
      <vt:lpstr>Beispiel für Anfrage bei Mißbrauch</vt:lpstr>
      <vt:lpstr>Beispiel für Antwort bei Mißbrauch</vt:lpstr>
      <vt:lpstr>Der BKA Fall</vt:lpstr>
      <vt:lpstr>Stoffsammlung Kultur</vt:lpstr>
      <vt:lpstr>Merker</vt:lpstr>
      <vt:lpstr>Gewissensbits: Diskussion hypothetischer –  aber relevanter – Anwendungsfälle</vt:lpstr>
      <vt:lpstr>Fallbeispiel 1: Biometrie</vt:lpstr>
      <vt:lpstr>Fallbeispiel 1: Biometrie ─ Fragen</vt:lpstr>
      <vt:lpstr>Fallbeispiel 2: „Zivilitäre“ Forschung</vt:lpstr>
      <vt:lpstr>Fallbeispiel 2: „Zivilitäre“ Forschung ─ Fragen</vt:lpstr>
      <vt:lpstr>Fallbeispiel 3: Finanzportal</vt:lpstr>
      <vt:lpstr>Fallbeispiel 3: Finanzportal ─ Fragen</vt:lpstr>
      <vt:lpstr>Strafgesetzbuch (StGB) §263 Betrug</vt:lpstr>
      <vt:lpstr>Strafgesetzbuch (StGB) §264 Computerbetrug</vt:lpstr>
      <vt:lpstr>Fallbeispiel 3: Finanzportal ─ Fragen</vt:lpstr>
    </vt:vector>
  </TitlesOfParts>
  <Company>Technische Universität Dresden</Company>
  <LinksUpToDate>false</LinksUpToDate>
  <SharedDoc>false</SharedDoc>
  <HyperlinkBase>http://dud.inf.tu-dresden.de/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Sicherheit in Rechnernetzen</dc:title>
  <dc:subject>Mehrseitige Sicherheit in verteilten und durch verteilte Systeme</dc:subject>
  <dc:creator>Andreas Pfitzmann</dc:creator>
  <cp:keywords>Datenschutz Sicherheit Zugangskontrolle Zugriffskontrolle Konzelation Authentikation Kryptographie Verschlüsselung Signatur</cp:keywords>
  <cp:lastModifiedBy>Stefan Köpsell</cp:lastModifiedBy>
  <cp:revision>1090</cp:revision>
  <cp:lastPrinted>2007-07-19T10:02:55Z</cp:lastPrinted>
  <dcterms:created xsi:type="dcterms:W3CDTF">2000-06-25T19:50:19Z</dcterms:created>
  <dcterms:modified xsi:type="dcterms:W3CDTF">2024-04-26T04:56:58Z</dcterms:modified>
  <cp:category>Folien zur Vorlesung</cp:category>
</cp:coreProperties>
</file>