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1" r:id="rId2"/>
    <p:sldMasterId id="2147483652" r:id="rId3"/>
    <p:sldMasterId id="2147483670" r:id="rId4"/>
    <p:sldMasterId id="2147483672" r:id="rId5"/>
    <p:sldMasterId id="2147483685" r:id="rId6"/>
    <p:sldMasterId id="2147483687" r:id="rId7"/>
  </p:sldMasterIdLst>
  <p:notesMasterIdLst>
    <p:notesMasterId r:id="rId80"/>
  </p:notesMasterIdLst>
  <p:handoutMasterIdLst>
    <p:handoutMasterId r:id="rId81"/>
  </p:handoutMasterIdLst>
  <p:sldIdLst>
    <p:sldId id="294" r:id="rId8"/>
    <p:sldId id="394" r:id="rId9"/>
    <p:sldId id="449" r:id="rId10"/>
    <p:sldId id="464" r:id="rId11"/>
    <p:sldId id="451" r:id="rId12"/>
    <p:sldId id="461" r:id="rId13"/>
    <p:sldId id="462" r:id="rId14"/>
    <p:sldId id="452" r:id="rId15"/>
    <p:sldId id="453" r:id="rId16"/>
    <p:sldId id="454" r:id="rId17"/>
    <p:sldId id="455" r:id="rId18"/>
    <p:sldId id="456" r:id="rId19"/>
    <p:sldId id="457" r:id="rId20"/>
    <p:sldId id="458" r:id="rId21"/>
    <p:sldId id="459" r:id="rId22"/>
    <p:sldId id="460" r:id="rId23"/>
    <p:sldId id="437" r:id="rId24"/>
    <p:sldId id="438" r:id="rId25"/>
    <p:sldId id="450" r:id="rId26"/>
    <p:sldId id="439" r:id="rId27"/>
    <p:sldId id="395" r:id="rId28"/>
    <p:sldId id="465" r:id="rId29"/>
    <p:sldId id="440" r:id="rId30"/>
    <p:sldId id="396" r:id="rId31"/>
    <p:sldId id="429" r:id="rId32"/>
    <p:sldId id="430" r:id="rId33"/>
    <p:sldId id="399" r:id="rId34"/>
    <p:sldId id="397" r:id="rId35"/>
    <p:sldId id="398" r:id="rId36"/>
    <p:sldId id="425" r:id="rId37"/>
    <p:sldId id="426" r:id="rId38"/>
    <p:sldId id="427" r:id="rId39"/>
    <p:sldId id="428" r:id="rId40"/>
    <p:sldId id="400" r:id="rId41"/>
    <p:sldId id="403" r:id="rId42"/>
    <p:sldId id="466" r:id="rId43"/>
    <p:sldId id="401" r:id="rId44"/>
    <p:sldId id="404" r:id="rId45"/>
    <p:sldId id="402" r:id="rId46"/>
    <p:sldId id="405" r:id="rId47"/>
    <p:sldId id="406" r:id="rId48"/>
    <p:sldId id="409" r:id="rId49"/>
    <p:sldId id="410" r:id="rId50"/>
    <p:sldId id="411" r:id="rId51"/>
    <p:sldId id="412" r:id="rId52"/>
    <p:sldId id="413" r:id="rId53"/>
    <p:sldId id="414" r:id="rId54"/>
    <p:sldId id="408" r:id="rId55"/>
    <p:sldId id="407" r:id="rId56"/>
    <p:sldId id="441" r:id="rId57"/>
    <p:sldId id="442" r:id="rId58"/>
    <p:sldId id="415" r:id="rId59"/>
    <p:sldId id="443" r:id="rId60"/>
    <p:sldId id="444" r:id="rId61"/>
    <p:sldId id="416" r:id="rId62"/>
    <p:sldId id="445" r:id="rId63"/>
    <p:sldId id="419" r:id="rId64"/>
    <p:sldId id="417" r:id="rId65"/>
    <p:sldId id="418" r:id="rId66"/>
    <p:sldId id="446" r:id="rId67"/>
    <p:sldId id="420" r:id="rId68"/>
    <p:sldId id="421" r:id="rId69"/>
    <p:sldId id="447" r:id="rId70"/>
    <p:sldId id="422" r:id="rId71"/>
    <p:sldId id="424" r:id="rId72"/>
    <p:sldId id="423" r:id="rId73"/>
    <p:sldId id="431" r:id="rId74"/>
    <p:sldId id="432" r:id="rId75"/>
    <p:sldId id="433" r:id="rId76"/>
    <p:sldId id="434" r:id="rId77"/>
    <p:sldId id="448" r:id="rId78"/>
    <p:sldId id="435" r:id="rId79"/>
  </p:sldIdLst>
  <p:sldSz cx="9144000" cy="6858000" type="screen4x3"/>
  <p:notesSz cx="6669088" cy="9928225"/>
  <p:defaultTextStyle>
    <a:defPPr>
      <a:defRPr lang="de-DE"/>
    </a:defPPr>
    <a:lvl1pPr algn="l" rtl="0" fontAlgn="base">
      <a:spcBef>
        <a:spcPct val="0"/>
      </a:spcBef>
      <a:spcAft>
        <a:spcPct val="0"/>
      </a:spcAft>
      <a:defRPr sz="1000" b="1" kern="1200">
        <a:solidFill>
          <a:schemeClr val="bg2"/>
        </a:solidFill>
        <a:latin typeface="Microsoft Sans Serif" charset="0"/>
        <a:ea typeface="+mn-ea"/>
        <a:cs typeface="+mn-cs"/>
      </a:defRPr>
    </a:lvl1pPr>
    <a:lvl2pPr marL="457200" algn="l" rtl="0" fontAlgn="base">
      <a:spcBef>
        <a:spcPct val="0"/>
      </a:spcBef>
      <a:spcAft>
        <a:spcPct val="0"/>
      </a:spcAft>
      <a:defRPr sz="1000" b="1" kern="1200">
        <a:solidFill>
          <a:schemeClr val="bg2"/>
        </a:solidFill>
        <a:latin typeface="Microsoft Sans Serif" charset="0"/>
        <a:ea typeface="+mn-ea"/>
        <a:cs typeface="+mn-cs"/>
      </a:defRPr>
    </a:lvl2pPr>
    <a:lvl3pPr marL="914400" algn="l" rtl="0" fontAlgn="base">
      <a:spcBef>
        <a:spcPct val="0"/>
      </a:spcBef>
      <a:spcAft>
        <a:spcPct val="0"/>
      </a:spcAft>
      <a:defRPr sz="1000" b="1" kern="1200">
        <a:solidFill>
          <a:schemeClr val="bg2"/>
        </a:solidFill>
        <a:latin typeface="Microsoft Sans Serif" charset="0"/>
        <a:ea typeface="+mn-ea"/>
        <a:cs typeface="+mn-cs"/>
      </a:defRPr>
    </a:lvl3pPr>
    <a:lvl4pPr marL="1371600" algn="l" rtl="0" fontAlgn="base">
      <a:spcBef>
        <a:spcPct val="0"/>
      </a:spcBef>
      <a:spcAft>
        <a:spcPct val="0"/>
      </a:spcAft>
      <a:defRPr sz="1000" b="1" kern="1200">
        <a:solidFill>
          <a:schemeClr val="bg2"/>
        </a:solidFill>
        <a:latin typeface="Microsoft Sans Serif" charset="0"/>
        <a:ea typeface="+mn-ea"/>
        <a:cs typeface="+mn-cs"/>
      </a:defRPr>
    </a:lvl4pPr>
    <a:lvl5pPr marL="1828800" algn="l" rtl="0" fontAlgn="base">
      <a:spcBef>
        <a:spcPct val="0"/>
      </a:spcBef>
      <a:spcAft>
        <a:spcPct val="0"/>
      </a:spcAft>
      <a:defRPr sz="1000" b="1" kern="1200">
        <a:solidFill>
          <a:schemeClr val="bg2"/>
        </a:solidFill>
        <a:latin typeface="Microsoft Sans Serif" charset="0"/>
        <a:ea typeface="+mn-ea"/>
        <a:cs typeface="+mn-cs"/>
      </a:defRPr>
    </a:lvl5pPr>
    <a:lvl6pPr marL="2286000" algn="l" defTabSz="457200" rtl="0" eaLnBrk="1" latinLnBrk="0" hangingPunct="1">
      <a:defRPr sz="1000" b="1" kern="1200">
        <a:solidFill>
          <a:schemeClr val="bg2"/>
        </a:solidFill>
        <a:latin typeface="Microsoft Sans Serif" charset="0"/>
        <a:ea typeface="+mn-ea"/>
        <a:cs typeface="+mn-cs"/>
      </a:defRPr>
    </a:lvl6pPr>
    <a:lvl7pPr marL="2743200" algn="l" defTabSz="457200" rtl="0" eaLnBrk="1" latinLnBrk="0" hangingPunct="1">
      <a:defRPr sz="1000" b="1" kern="1200">
        <a:solidFill>
          <a:schemeClr val="bg2"/>
        </a:solidFill>
        <a:latin typeface="Microsoft Sans Serif" charset="0"/>
        <a:ea typeface="+mn-ea"/>
        <a:cs typeface="+mn-cs"/>
      </a:defRPr>
    </a:lvl7pPr>
    <a:lvl8pPr marL="3200400" algn="l" defTabSz="457200" rtl="0" eaLnBrk="1" latinLnBrk="0" hangingPunct="1">
      <a:defRPr sz="1000" b="1" kern="1200">
        <a:solidFill>
          <a:schemeClr val="bg2"/>
        </a:solidFill>
        <a:latin typeface="Microsoft Sans Serif" charset="0"/>
        <a:ea typeface="+mn-ea"/>
        <a:cs typeface="+mn-cs"/>
      </a:defRPr>
    </a:lvl8pPr>
    <a:lvl9pPr marL="3657600" algn="l" defTabSz="457200" rtl="0" eaLnBrk="1" latinLnBrk="0" hangingPunct="1">
      <a:defRPr sz="1000" b="1" kern="1200">
        <a:solidFill>
          <a:schemeClr val="bg2"/>
        </a:solidFill>
        <a:latin typeface="Microsoft Sans Serif"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3698"/>
    <a:srgbClr val="C957B9"/>
    <a:srgbClr val="C345B1"/>
    <a:srgbClr val="FFE07D"/>
    <a:srgbClr val="FFD757"/>
    <a:srgbClr val="FFF7DD"/>
    <a:srgbClr val="FFCC05"/>
    <a:srgbClr val="979797"/>
    <a:srgbClr val="9CDC57"/>
    <a:srgbClr val="0B2A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55" autoAdjust="0"/>
    <p:restoredTop sz="97815" autoAdjust="0"/>
  </p:normalViewPr>
  <p:slideViewPr>
    <p:cSldViewPr snapToGrid="0" snapToObjects="1">
      <p:cViewPr varScale="1">
        <p:scale>
          <a:sx n="105" d="100"/>
          <a:sy n="105" d="100"/>
        </p:scale>
        <p:origin x="990" y="96"/>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theme" Target="theme/theme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61" Type="http://schemas.openxmlformats.org/officeDocument/2006/relationships/slide" Target="slides/slide54.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defTabSz="947738">
              <a:defRPr sz="1200" b="0">
                <a:solidFill>
                  <a:schemeClr val="tx1"/>
                </a:solidFill>
                <a:latin typeface="Times New Roman" charset="0"/>
              </a:defRPr>
            </a:lvl1pPr>
          </a:lstStyle>
          <a:p>
            <a:endParaRPr lang="de-DE"/>
          </a:p>
        </p:txBody>
      </p:sp>
      <p:sp>
        <p:nvSpPr>
          <p:cNvPr id="11267" name="Rectangle 3"/>
          <p:cNvSpPr>
            <a:spLocks noGrp="1" noChangeArrowheads="1"/>
          </p:cNvSpPr>
          <p:nvPr>
            <p:ph type="dt" sz="quarter" idx="1"/>
          </p:nvPr>
        </p:nvSpPr>
        <p:spPr bwMode="auto">
          <a:xfrm>
            <a:off x="377825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defTabSz="947738">
              <a:defRPr sz="1200" b="0">
                <a:solidFill>
                  <a:schemeClr val="tx1"/>
                </a:solidFill>
                <a:latin typeface="Times New Roman" charset="0"/>
              </a:defRPr>
            </a:lvl1pPr>
          </a:lstStyle>
          <a:p>
            <a:endParaRPr lang="de-DE"/>
          </a:p>
        </p:txBody>
      </p:sp>
      <p:sp>
        <p:nvSpPr>
          <p:cNvPr id="11268" name="Rectangle 4"/>
          <p:cNvSpPr>
            <a:spLocks noGrp="1" noChangeArrowheads="1"/>
          </p:cNvSpPr>
          <p:nvPr>
            <p:ph type="ftr" sz="quarter" idx="2"/>
          </p:nvPr>
        </p:nvSpPr>
        <p:spPr bwMode="auto">
          <a:xfrm>
            <a:off x="0" y="9432925"/>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defTabSz="947738">
              <a:defRPr sz="1200" b="0">
                <a:solidFill>
                  <a:schemeClr val="tx1"/>
                </a:solidFill>
                <a:latin typeface="Times New Roman" charset="0"/>
              </a:defRPr>
            </a:lvl1pPr>
          </a:lstStyle>
          <a:p>
            <a:endParaRPr lang="de-DE"/>
          </a:p>
        </p:txBody>
      </p:sp>
      <p:sp>
        <p:nvSpPr>
          <p:cNvPr id="11269" name="Rectangle 5"/>
          <p:cNvSpPr>
            <a:spLocks noGrp="1" noChangeArrowheads="1"/>
          </p:cNvSpPr>
          <p:nvPr>
            <p:ph type="sldNum" sz="quarter" idx="3"/>
          </p:nvPr>
        </p:nvSpPr>
        <p:spPr bwMode="auto">
          <a:xfrm>
            <a:off x="3778250" y="9432925"/>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defTabSz="947738">
              <a:defRPr sz="1200" b="0">
                <a:solidFill>
                  <a:schemeClr val="tx1"/>
                </a:solidFill>
                <a:latin typeface="Times New Roman" charset="0"/>
              </a:defRPr>
            </a:lvl1pPr>
          </a:lstStyle>
          <a:p>
            <a:fld id="{301AEDBB-3D68-DB4D-B7E4-33DE6DC9BCA3}" type="slidenum">
              <a:rPr lang="de-DE"/>
              <a:pPr/>
              <a:t>‹Nr.›</a:t>
            </a:fld>
            <a:endParaRPr lang="de-DE"/>
          </a:p>
        </p:txBody>
      </p:sp>
    </p:spTree>
    <p:extLst>
      <p:ext uri="{BB962C8B-B14F-4D97-AF65-F5344CB8AC3E}">
        <p14:creationId xmlns:p14="http://schemas.microsoft.com/office/powerpoint/2010/main" val="3430396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defTabSz="947738">
              <a:defRPr sz="1200" b="0">
                <a:solidFill>
                  <a:schemeClr val="tx1"/>
                </a:solidFill>
                <a:latin typeface="Times New Roman" charset="0"/>
              </a:defRPr>
            </a:lvl1pPr>
          </a:lstStyle>
          <a:p>
            <a:endParaRPr lang="de-DE"/>
          </a:p>
        </p:txBody>
      </p:sp>
      <p:sp>
        <p:nvSpPr>
          <p:cNvPr id="6147" name="Rectangle 3"/>
          <p:cNvSpPr>
            <a:spLocks noGrp="1" noChangeArrowheads="1"/>
          </p:cNvSpPr>
          <p:nvPr>
            <p:ph type="dt" idx="1"/>
          </p:nvPr>
        </p:nvSpPr>
        <p:spPr bwMode="auto">
          <a:xfrm>
            <a:off x="3778250" y="0"/>
            <a:ext cx="2890838" cy="495300"/>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lvl1pPr algn="r" defTabSz="947738">
              <a:defRPr sz="1200" b="0">
                <a:solidFill>
                  <a:schemeClr val="tx1"/>
                </a:solidFill>
                <a:latin typeface="Times New Roman" charset="0"/>
              </a:defRPr>
            </a:lvl1pPr>
          </a:lstStyle>
          <a:p>
            <a:endParaRPr lang="de-DE"/>
          </a:p>
        </p:txBody>
      </p:sp>
      <p:sp>
        <p:nvSpPr>
          <p:cNvPr id="6148" name="Rectangle 4"/>
          <p:cNvSpPr>
            <a:spLocks noGrp="1" noRot="1" noChangeAspect="1" noChangeArrowheads="1" noTextEdit="1"/>
          </p:cNvSpPr>
          <p:nvPr>
            <p:ph type="sldImg" idx="2"/>
          </p:nvPr>
        </p:nvSpPr>
        <p:spPr bwMode="auto">
          <a:xfrm>
            <a:off x="854075" y="746125"/>
            <a:ext cx="4960938" cy="372110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889000" y="4714875"/>
            <a:ext cx="4891088" cy="4467225"/>
          </a:xfrm>
          <a:prstGeom prst="rect">
            <a:avLst/>
          </a:prstGeom>
          <a:noFill/>
          <a:ln w="9525">
            <a:noFill/>
            <a:miter lim="800000"/>
            <a:headEnd/>
            <a:tailEnd/>
          </a:ln>
          <a:effectLst/>
        </p:spPr>
        <p:txBody>
          <a:bodyPr vert="horz" wrap="square" lIns="94838" tIns="47419" rIns="94838" bIns="47419"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6150" name="Rectangle 6"/>
          <p:cNvSpPr>
            <a:spLocks noGrp="1" noChangeArrowheads="1"/>
          </p:cNvSpPr>
          <p:nvPr>
            <p:ph type="ftr" sz="quarter" idx="4"/>
          </p:nvPr>
        </p:nvSpPr>
        <p:spPr bwMode="auto">
          <a:xfrm>
            <a:off x="0" y="9432925"/>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defTabSz="947738">
              <a:defRPr sz="1200" b="0">
                <a:solidFill>
                  <a:schemeClr val="tx1"/>
                </a:solidFill>
                <a:latin typeface="Times New Roman" charset="0"/>
              </a:defRPr>
            </a:lvl1pPr>
          </a:lstStyle>
          <a:p>
            <a:endParaRPr lang="de-DE"/>
          </a:p>
        </p:txBody>
      </p:sp>
      <p:sp>
        <p:nvSpPr>
          <p:cNvPr id="6151" name="Rectangle 7"/>
          <p:cNvSpPr>
            <a:spLocks noGrp="1" noChangeArrowheads="1"/>
          </p:cNvSpPr>
          <p:nvPr>
            <p:ph type="sldNum" sz="quarter" idx="5"/>
          </p:nvPr>
        </p:nvSpPr>
        <p:spPr bwMode="auto">
          <a:xfrm>
            <a:off x="3778250" y="9432925"/>
            <a:ext cx="2890838" cy="495300"/>
          </a:xfrm>
          <a:prstGeom prst="rect">
            <a:avLst/>
          </a:prstGeom>
          <a:noFill/>
          <a:ln w="9525">
            <a:noFill/>
            <a:miter lim="800000"/>
            <a:headEnd/>
            <a:tailEnd/>
          </a:ln>
          <a:effectLst/>
        </p:spPr>
        <p:txBody>
          <a:bodyPr vert="horz" wrap="square" lIns="94838" tIns="47419" rIns="94838" bIns="47419" numCol="1" anchor="b" anchorCtr="0" compatLnSpc="1">
            <a:prstTxWarp prst="textNoShape">
              <a:avLst/>
            </a:prstTxWarp>
          </a:bodyPr>
          <a:lstStyle>
            <a:lvl1pPr algn="r" defTabSz="947738">
              <a:defRPr sz="1200" b="0">
                <a:solidFill>
                  <a:schemeClr val="tx1"/>
                </a:solidFill>
                <a:latin typeface="Times New Roman" charset="0"/>
              </a:defRPr>
            </a:lvl1pPr>
          </a:lstStyle>
          <a:p>
            <a:fld id="{1751F4EB-198E-0147-83C1-9D936065298F}" type="slidenum">
              <a:rPr lang="de-DE"/>
              <a:pPr/>
              <a:t>‹Nr.›</a:t>
            </a:fld>
            <a:endParaRPr lang="de-DE"/>
          </a:p>
        </p:txBody>
      </p:sp>
    </p:spTree>
    <p:extLst>
      <p:ext uri="{BB962C8B-B14F-4D97-AF65-F5344CB8AC3E}">
        <p14:creationId xmlns:p14="http://schemas.microsoft.com/office/powerpoint/2010/main" val="66691999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mn-ea"/>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1751F4EB-198E-0147-83C1-9D936065298F}" type="slidenum">
              <a:rPr lang="de-DE" smtClean="0"/>
              <a:pPr/>
              <a:t>1</a:t>
            </a:fld>
            <a:endParaRPr lang="de-DE"/>
          </a:p>
        </p:txBody>
      </p:sp>
    </p:spTree>
    <p:extLst>
      <p:ext uri="{BB962C8B-B14F-4D97-AF65-F5344CB8AC3E}">
        <p14:creationId xmlns:p14="http://schemas.microsoft.com/office/powerpoint/2010/main" val="3820235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1751F4EB-198E-0147-83C1-9D936065298F}" type="slidenum">
              <a:rPr lang="de-DE" smtClean="0"/>
              <a:pPr/>
              <a:t>2</a:t>
            </a:fld>
            <a:endParaRPr lang="de-DE"/>
          </a:p>
        </p:txBody>
      </p:sp>
    </p:spTree>
    <p:extLst>
      <p:ext uri="{BB962C8B-B14F-4D97-AF65-F5344CB8AC3E}">
        <p14:creationId xmlns:p14="http://schemas.microsoft.com/office/powerpoint/2010/main" val="410269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Broken </a:t>
            </a:r>
            <a:r>
              <a:rPr lang="en-US" dirty="0" err="1" smtClean="0"/>
              <a:t>Auth</a:t>
            </a:r>
            <a:r>
              <a:rPr lang="en-US" baseline="0" dirty="0" smtClean="0"/>
              <a:t> and Session Management moved up, we believe, because more consulting organizations were included in this data set, and they can find this better than automated tools can. We don’t believe the actual prevalence of this issue increased, just the measured prevalence.</a:t>
            </a:r>
          </a:p>
          <a:p>
            <a:endParaRPr lang="en-US" baseline="0" dirty="0" smtClean="0"/>
          </a:p>
          <a:p>
            <a:r>
              <a:rPr lang="en-US" baseline="0" dirty="0" smtClean="0"/>
              <a:t>CSRF dropped we believe because organizations are getting a handle on this new issue that was first added to the Top 10 in 2007. The awareness the Top 10 raised, has helped reduce the prevalence of this issue (we believe).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28C82B-2139-4834-B89A-CBE18FC32C6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365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1042" name="Rectangle 2"/>
          <p:cNvSpPr>
            <a:spLocks noGrp="1" noRot="1" noChangeAspect="1" noChangeArrowheads="1" noTextEdit="1"/>
          </p:cNvSpPr>
          <p:nvPr>
            <p:ph type="sldImg"/>
          </p:nvPr>
        </p:nvSpPr>
        <p:spPr>
          <a:ln/>
        </p:spPr>
      </p:sp>
      <p:sp>
        <p:nvSpPr>
          <p:cNvPr id="2391043" name="Rectangle 3"/>
          <p:cNvSpPr>
            <a:spLocks noGrp="1" noChangeArrowheads="1"/>
          </p:cNvSpPr>
          <p:nvPr>
            <p:ph type="body" idx="1"/>
          </p:nvPr>
        </p:nvSpPr>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1143031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Hast Du schon von der neuen Meldung vom DFN-CERT über CVE-2016-178 mit CVSS 9.7 </a:t>
            </a:r>
            <a:r>
              <a:rPr lang="de-DE" dirty="0" err="1" smtClean="0"/>
              <a:t>bzgl</a:t>
            </a:r>
            <a:r>
              <a:rPr lang="de-DE" dirty="0" smtClean="0"/>
              <a:t> CPE linux-2.6 gehört?</a:t>
            </a:r>
          </a:p>
          <a:p>
            <a:r>
              <a:rPr lang="de-DE" dirty="0" smtClean="0"/>
              <a:t>Nein, aber schicke mir doch bitte mal ne OVAL </a:t>
            </a:r>
            <a:r>
              <a:rPr lang="de-DE" dirty="0" err="1" smtClean="0"/>
              <a:t>definiton</a:t>
            </a:r>
            <a:endParaRPr lang="de-DE" dirty="0" smtClean="0"/>
          </a:p>
          <a:p>
            <a:endParaRPr lang="de-DE" dirty="0"/>
          </a:p>
        </p:txBody>
      </p:sp>
      <p:sp>
        <p:nvSpPr>
          <p:cNvPr id="4" name="Foliennummernplatzhalter 3"/>
          <p:cNvSpPr>
            <a:spLocks noGrp="1"/>
          </p:cNvSpPr>
          <p:nvPr>
            <p:ph type="sldNum" sz="quarter" idx="10"/>
          </p:nvPr>
        </p:nvSpPr>
        <p:spPr/>
        <p:txBody>
          <a:bodyPr/>
          <a:lstStyle/>
          <a:p>
            <a:fld id="{1751F4EB-198E-0147-83C1-9D936065298F}" type="slidenum">
              <a:rPr lang="de-DE" smtClean="0"/>
              <a:pPr/>
              <a:t>20</a:t>
            </a:fld>
            <a:endParaRPr lang="de-DE"/>
          </a:p>
        </p:txBody>
      </p:sp>
    </p:spTree>
    <p:extLst>
      <p:ext uri="{BB962C8B-B14F-4D97-AF65-F5344CB8AC3E}">
        <p14:creationId xmlns:p14="http://schemas.microsoft.com/office/powerpoint/2010/main" val="3994070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Modern: </a:t>
            </a:r>
          </a:p>
          <a:p>
            <a:r>
              <a:rPr lang="de-DE" dirty="0" err="1" smtClean="0"/>
              <a:t>use</a:t>
            </a:r>
            <a:r>
              <a:rPr lang="de-DE" dirty="0" smtClean="0"/>
              <a:t> </a:t>
            </a:r>
            <a:r>
              <a:rPr lang="de-DE" dirty="0" err="1" smtClean="0"/>
              <a:t>post</a:t>
            </a:r>
            <a:r>
              <a:rPr lang="de-DE" dirty="0" smtClean="0"/>
              <a:t>/</a:t>
            </a:r>
            <a:r>
              <a:rPr lang="de-DE" dirty="0" err="1" smtClean="0"/>
              <a:t>multi</a:t>
            </a:r>
            <a:r>
              <a:rPr lang="de-DE" dirty="0" smtClean="0"/>
              <a:t>/manage/</a:t>
            </a:r>
            <a:r>
              <a:rPr lang="de-DE" dirty="0" err="1" smtClean="0"/>
              <a:t>autoroute</a:t>
            </a:r>
            <a:endParaRPr lang="de-DE" dirty="0" smtClean="0"/>
          </a:p>
          <a:p>
            <a:r>
              <a:rPr lang="de-DE" dirty="0" smtClean="0"/>
              <a:t>Show </a:t>
            </a:r>
            <a:r>
              <a:rPr lang="de-DE" dirty="0" err="1" smtClean="0"/>
              <a:t>options</a:t>
            </a:r>
            <a:endParaRPr lang="de-DE" dirty="0"/>
          </a:p>
        </p:txBody>
      </p:sp>
      <p:sp>
        <p:nvSpPr>
          <p:cNvPr id="4" name="Foliennummernplatzhalter 3"/>
          <p:cNvSpPr>
            <a:spLocks noGrp="1"/>
          </p:cNvSpPr>
          <p:nvPr>
            <p:ph type="sldNum" sz="quarter" idx="10"/>
          </p:nvPr>
        </p:nvSpPr>
        <p:spPr/>
        <p:txBody>
          <a:bodyPr/>
          <a:lstStyle/>
          <a:p>
            <a:fld id="{1751F4EB-198E-0147-83C1-9D936065298F}" type="slidenum">
              <a:rPr lang="de-DE" smtClean="0"/>
              <a:pPr/>
              <a:t>71</a:t>
            </a:fld>
            <a:endParaRPr lang="de-DE"/>
          </a:p>
        </p:txBody>
      </p:sp>
    </p:spTree>
    <p:extLst>
      <p:ext uri="{BB962C8B-B14F-4D97-AF65-F5344CB8AC3E}">
        <p14:creationId xmlns:p14="http://schemas.microsoft.com/office/powerpoint/2010/main" val="38942448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rgbClr val="0B2A5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ctrTitle"/>
          </p:nvPr>
        </p:nvSpPr>
        <p:spPr>
          <a:xfrm>
            <a:off x="982663" y="2703513"/>
            <a:ext cx="7504112" cy="1143000"/>
          </a:xfrm>
        </p:spPr>
        <p:txBody>
          <a:bodyPr tIns="0"/>
          <a:lstStyle>
            <a:lvl1pPr>
              <a:defRPr sz="3600" b="1">
                <a:solidFill>
                  <a:schemeClr val="bg1"/>
                </a:solidFill>
              </a:defRPr>
            </a:lvl1pPr>
          </a:lstStyle>
          <a:p>
            <a:r>
              <a:rPr lang="de-DE"/>
              <a:t>Klicken Sie, um das Titelformat zu bearbeiten</a:t>
            </a:r>
          </a:p>
        </p:txBody>
      </p:sp>
      <p:sp>
        <p:nvSpPr>
          <p:cNvPr id="5123" name="Rectangle 1027"/>
          <p:cNvSpPr>
            <a:spLocks noGrp="1" noChangeArrowheads="1"/>
          </p:cNvSpPr>
          <p:nvPr>
            <p:ph type="subTitle" idx="1"/>
          </p:nvPr>
        </p:nvSpPr>
        <p:spPr>
          <a:xfrm>
            <a:off x="990600" y="5638800"/>
            <a:ext cx="7467600" cy="685800"/>
          </a:xfrm>
        </p:spPr>
        <p:txBody>
          <a:bodyPr tIns="0" anchor="ctr"/>
          <a:lstStyle>
            <a:lvl1pPr marL="0" indent="0">
              <a:spcBef>
                <a:spcPct val="0"/>
              </a:spcBef>
              <a:defRPr sz="2400">
                <a:solidFill>
                  <a:schemeClr val="bg1"/>
                </a:solidFill>
              </a:defRPr>
            </a:lvl1pPr>
          </a:lstStyle>
          <a:p>
            <a:r>
              <a:rPr lang="de-DE"/>
              <a:t>Ort, Datum</a:t>
            </a:r>
          </a:p>
        </p:txBody>
      </p:sp>
      <p:sp>
        <p:nvSpPr>
          <p:cNvPr id="5127" name="Line 1031"/>
          <p:cNvSpPr>
            <a:spLocks noChangeShapeType="1"/>
          </p:cNvSpPr>
          <p:nvPr/>
        </p:nvSpPr>
        <p:spPr bwMode="auto">
          <a:xfrm>
            <a:off x="-12700" y="1168400"/>
            <a:ext cx="9144000" cy="0"/>
          </a:xfrm>
          <a:prstGeom prst="line">
            <a:avLst/>
          </a:prstGeom>
          <a:noFill/>
          <a:ln w="6350">
            <a:solidFill>
              <a:srgbClr val="FFFFFF"/>
            </a:solidFill>
            <a:round/>
            <a:headEnd/>
            <a:tailEnd/>
          </a:ln>
          <a:effectLst/>
        </p:spPr>
        <p:txBody>
          <a:bodyPr>
            <a:prstTxWarp prst="textNoShape">
              <a:avLst/>
            </a:prstTxWarp>
          </a:bodyPr>
          <a:lstStyle/>
          <a:p>
            <a:endParaRPr lang="de-DE"/>
          </a:p>
        </p:txBody>
      </p:sp>
      <p:sp>
        <p:nvSpPr>
          <p:cNvPr id="5128" name="Line 1032"/>
          <p:cNvSpPr>
            <a:spLocks noChangeShapeType="1"/>
          </p:cNvSpPr>
          <p:nvPr/>
        </p:nvSpPr>
        <p:spPr bwMode="auto">
          <a:xfrm>
            <a:off x="0" y="1346200"/>
            <a:ext cx="9144000" cy="0"/>
          </a:xfrm>
          <a:prstGeom prst="line">
            <a:avLst/>
          </a:prstGeom>
          <a:noFill/>
          <a:ln w="6350">
            <a:solidFill>
              <a:srgbClr val="FFFFFF"/>
            </a:solidFill>
            <a:round/>
            <a:headEnd/>
            <a:tailEnd/>
          </a:ln>
          <a:effectLst/>
        </p:spPr>
        <p:txBody>
          <a:bodyPr>
            <a:prstTxWarp prst="textNoShape">
              <a:avLst/>
            </a:prstTxWarp>
          </a:bodyPr>
          <a:lstStyle/>
          <a:p>
            <a:endParaRPr lang="de-DE"/>
          </a:p>
        </p:txBody>
      </p:sp>
      <p:pic>
        <p:nvPicPr>
          <p:cNvPr id="5140" name="Picture 1044" descr="D:\Job\Aktive Beratung\TUD Neu CI\Kopie von TU_Logo_90mm\TU_Logo_90_SW.png"/>
          <p:cNvPicPr>
            <a:picLocks noChangeAspect="1" noChangeArrowheads="1"/>
          </p:cNvPicPr>
          <p:nvPr/>
        </p:nvPicPr>
        <p:blipFill>
          <a:blip r:embed="rId2"/>
          <a:srcRect/>
          <a:stretch>
            <a:fillRect/>
          </a:stretch>
        </p:blipFill>
        <p:spPr bwMode="auto">
          <a:xfrm>
            <a:off x="355600" y="438150"/>
            <a:ext cx="1905000" cy="558800"/>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2741FAB-DDC0-4C8D-A2C0-9BFAD0961D10}" type="datetimeFigureOut">
              <a:rPr lang="en-US" smtClean="0"/>
              <a:pPr/>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3A299-4B70-44C0-9573-A40A0A56C89D}" type="slidenum">
              <a:rPr lang="en-US" smtClean="0"/>
              <a:pPr/>
              <a:t>‹Nr.›</a:t>
            </a:fld>
            <a:endParaRPr lang="en-US"/>
          </a:p>
        </p:txBody>
      </p:sp>
    </p:spTree>
    <p:extLst>
      <p:ext uri="{BB962C8B-B14F-4D97-AF65-F5344CB8AC3E}">
        <p14:creationId xmlns:p14="http://schemas.microsoft.com/office/powerpoint/2010/main" val="2105845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2741FAB-DDC0-4C8D-A2C0-9BFAD0961D10}" type="datetimeFigureOut">
              <a:rPr lang="en-US" smtClean="0"/>
              <a:pPr/>
              <a:t>6/2/2019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13A299-4B70-44C0-9573-A40A0A56C89D}" type="slidenum">
              <a:rPr lang="en-US" smtClean="0"/>
              <a:pPr/>
              <a:t>‹Nr.›</a:t>
            </a:fld>
            <a:endParaRPr lang="en-US"/>
          </a:p>
        </p:txBody>
      </p:sp>
    </p:spTree>
    <p:extLst>
      <p:ext uri="{BB962C8B-B14F-4D97-AF65-F5344CB8AC3E}">
        <p14:creationId xmlns:p14="http://schemas.microsoft.com/office/powerpoint/2010/main" val="24517441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741FAB-DDC0-4C8D-A2C0-9BFAD0961D10}" type="datetimeFigureOut">
              <a:rPr lang="en-US" smtClean="0"/>
              <a:pPr/>
              <a:t>6/2/2019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13A299-4B70-44C0-9573-A40A0A56C89D}" type="slidenum">
              <a:rPr lang="en-US" smtClean="0"/>
              <a:pPr/>
              <a:t>‹Nr.›</a:t>
            </a:fld>
            <a:endParaRPr lang="en-US"/>
          </a:p>
        </p:txBody>
      </p:sp>
    </p:spTree>
    <p:extLst>
      <p:ext uri="{BB962C8B-B14F-4D97-AF65-F5344CB8AC3E}">
        <p14:creationId xmlns:p14="http://schemas.microsoft.com/office/powerpoint/2010/main" val="470858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741FAB-DDC0-4C8D-A2C0-9BFAD0961D10}" type="datetimeFigureOut">
              <a:rPr lang="en-US" smtClean="0"/>
              <a:pPr/>
              <a:t>6/2/2019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13A299-4B70-44C0-9573-A40A0A56C89D}" type="slidenum">
              <a:rPr lang="en-US" smtClean="0"/>
              <a:pPr/>
              <a:t>‹Nr.›</a:t>
            </a:fld>
            <a:endParaRPr lang="en-US"/>
          </a:p>
        </p:txBody>
      </p:sp>
    </p:spTree>
    <p:extLst>
      <p:ext uri="{BB962C8B-B14F-4D97-AF65-F5344CB8AC3E}">
        <p14:creationId xmlns:p14="http://schemas.microsoft.com/office/powerpoint/2010/main" val="55591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741FAB-DDC0-4C8D-A2C0-9BFAD0961D10}" type="datetimeFigureOut">
              <a:rPr lang="en-US" smtClean="0"/>
              <a:pPr/>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3A299-4B70-44C0-9573-A40A0A56C89D}" type="slidenum">
              <a:rPr lang="en-US" smtClean="0"/>
              <a:pPr/>
              <a:t>‹Nr.›</a:t>
            </a:fld>
            <a:endParaRPr lang="en-US"/>
          </a:p>
        </p:txBody>
      </p:sp>
    </p:spTree>
    <p:extLst>
      <p:ext uri="{BB962C8B-B14F-4D97-AF65-F5344CB8AC3E}">
        <p14:creationId xmlns:p14="http://schemas.microsoft.com/office/powerpoint/2010/main" val="2035413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741FAB-DDC0-4C8D-A2C0-9BFAD0961D10}" type="datetimeFigureOut">
              <a:rPr lang="en-US" smtClean="0"/>
              <a:pPr/>
              <a:t>6/2/2019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13A299-4B70-44C0-9573-A40A0A56C89D}" type="slidenum">
              <a:rPr lang="en-US" smtClean="0"/>
              <a:pPr/>
              <a:t>‹Nr.›</a:t>
            </a:fld>
            <a:endParaRPr lang="en-US"/>
          </a:p>
        </p:txBody>
      </p:sp>
    </p:spTree>
    <p:extLst>
      <p:ext uri="{BB962C8B-B14F-4D97-AF65-F5344CB8AC3E}">
        <p14:creationId xmlns:p14="http://schemas.microsoft.com/office/powerpoint/2010/main" val="36985865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741FAB-DDC0-4C8D-A2C0-9BFAD0961D10}" type="datetimeFigureOut">
              <a:rPr lang="en-US" smtClean="0"/>
              <a:pPr/>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3A299-4B70-44C0-9573-A40A0A56C89D}" type="slidenum">
              <a:rPr lang="en-US" smtClean="0"/>
              <a:pPr/>
              <a:t>‹Nr.›</a:t>
            </a:fld>
            <a:endParaRPr lang="en-US"/>
          </a:p>
        </p:txBody>
      </p:sp>
    </p:spTree>
    <p:extLst>
      <p:ext uri="{BB962C8B-B14F-4D97-AF65-F5344CB8AC3E}">
        <p14:creationId xmlns:p14="http://schemas.microsoft.com/office/powerpoint/2010/main" val="192976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741FAB-DDC0-4C8D-A2C0-9BFAD0961D10}" type="datetimeFigureOut">
              <a:rPr lang="en-US" smtClean="0"/>
              <a:pPr/>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3A299-4B70-44C0-9573-A40A0A56C89D}" type="slidenum">
              <a:rPr lang="en-US" smtClean="0"/>
              <a:pPr/>
              <a:t>‹Nr.›</a:t>
            </a:fld>
            <a:endParaRPr lang="en-US"/>
          </a:p>
        </p:txBody>
      </p:sp>
    </p:spTree>
    <p:extLst>
      <p:ext uri="{BB962C8B-B14F-4D97-AF65-F5344CB8AC3E}">
        <p14:creationId xmlns:p14="http://schemas.microsoft.com/office/powerpoint/2010/main" val="7972735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91157" name="Picture 21"/>
          <p:cNvPicPr>
            <a:picLocks noChangeAspect="1" noChangeArrowheads="1"/>
          </p:cNvPicPr>
          <p:nvPr userDrawn="1"/>
        </p:nvPicPr>
        <p:blipFill>
          <a:blip r:embed="rId2" cstate="print"/>
          <a:srcRect/>
          <a:stretch>
            <a:fillRect/>
          </a:stretch>
        </p:blipFill>
        <p:spPr bwMode="auto">
          <a:xfrm>
            <a:off x="4205883" y="1455540"/>
            <a:ext cx="6152555" cy="6152555"/>
          </a:xfrm>
          <a:prstGeom prst="rect">
            <a:avLst/>
          </a:prstGeom>
          <a:noFill/>
          <a:ln w="12700">
            <a:noFill/>
            <a:miter lim="800000"/>
            <a:headEnd/>
            <a:tailEnd/>
          </a:ln>
        </p:spPr>
      </p:pic>
      <p:grpSp>
        <p:nvGrpSpPr>
          <p:cNvPr id="91159" name="Group 23"/>
          <p:cNvGrpSpPr>
            <a:grpSpLocks/>
          </p:cNvGrpSpPr>
          <p:nvPr userDrawn="1"/>
        </p:nvGrpSpPr>
        <p:grpSpPr bwMode="auto">
          <a:xfrm>
            <a:off x="0" y="0"/>
            <a:ext cx="9144000" cy="2168798"/>
            <a:chOff x="0" y="0"/>
            <a:chExt cx="8192" cy="1944"/>
          </a:xfrm>
        </p:grpSpPr>
        <p:sp>
          <p:nvSpPr>
            <p:cNvPr id="91160" name="Rectangle 24"/>
            <p:cNvSpPr>
              <a:spLocks/>
            </p:cNvSpPr>
            <p:nvPr/>
          </p:nvSpPr>
          <p:spPr bwMode="auto">
            <a:xfrm>
              <a:off x="0" y="1600"/>
              <a:ext cx="8192" cy="40"/>
            </a:xfrm>
            <a:prstGeom prst="rect">
              <a:avLst/>
            </a:prstGeom>
            <a:gradFill rotWithShape="0">
              <a:gsLst>
                <a:gs pos="0">
                  <a:srgbClr val="000000"/>
                </a:gs>
                <a:gs pos="100000">
                  <a:srgbClr val="B3B3B3"/>
                </a:gs>
              </a:gsLst>
              <a:lin ang="5400000" scaled="1"/>
            </a:gradFill>
            <a:ln w="25400">
              <a:noFill/>
              <a:miter lim="800000"/>
              <a:headEnd/>
              <a:tailEnd/>
            </a:ln>
          </p:spPr>
          <p:txBody>
            <a:bodyPr lIns="0" tIns="0" rIns="0" bIns="0"/>
            <a:lstStyle/>
            <a:p>
              <a:endParaRPr lang="en-US" sz="1266"/>
            </a:p>
          </p:txBody>
        </p:sp>
        <p:sp>
          <p:nvSpPr>
            <p:cNvPr id="91161" name="Rectangle 25"/>
            <p:cNvSpPr>
              <a:spLocks/>
            </p:cNvSpPr>
            <p:nvPr/>
          </p:nvSpPr>
          <p:spPr bwMode="auto">
            <a:xfrm>
              <a:off x="0" y="0"/>
              <a:ext cx="8192" cy="1600"/>
            </a:xfrm>
            <a:prstGeom prst="rect">
              <a:avLst/>
            </a:prstGeom>
            <a:gradFill rotWithShape="0">
              <a:gsLst>
                <a:gs pos="0">
                  <a:srgbClr val="1A2464"/>
                </a:gs>
                <a:gs pos="100000">
                  <a:srgbClr val="46558F"/>
                </a:gs>
              </a:gsLst>
              <a:lin ang="5400000" scaled="1"/>
            </a:gradFill>
            <a:ln w="25400">
              <a:noFill/>
              <a:miter lim="800000"/>
              <a:headEnd/>
              <a:tailEnd/>
            </a:ln>
          </p:spPr>
          <p:txBody>
            <a:bodyPr lIns="0" tIns="0" rIns="0" bIns="0"/>
            <a:lstStyle/>
            <a:p>
              <a:endParaRPr lang="en-US" sz="1266"/>
            </a:p>
          </p:txBody>
        </p:sp>
        <p:pic>
          <p:nvPicPr>
            <p:cNvPr id="91162" name="Picture 26"/>
            <p:cNvPicPr>
              <a:picLocks noChangeAspect="1" noChangeArrowheads="1"/>
            </p:cNvPicPr>
            <p:nvPr/>
          </p:nvPicPr>
          <p:blipFill>
            <a:blip r:embed="rId3" cstate="print"/>
            <a:srcRect/>
            <a:stretch>
              <a:fillRect/>
            </a:stretch>
          </p:blipFill>
          <p:spPr bwMode="auto">
            <a:xfrm>
              <a:off x="3121" y="0"/>
              <a:ext cx="1944" cy="1944"/>
            </a:xfrm>
            <a:prstGeom prst="rect">
              <a:avLst/>
            </a:prstGeom>
            <a:noFill/>
            <a:ln w="12700">
              <a:noFill/>
              <a:miter lim="800000"/>
              <a:headEnd/>
              <a:tailEnd/>
            </a:ln>
          </p:spPr>
        </p:pic>
      </p:grpSp>
      <p:sp>
        <p:nvSpPr>
          <p:cNvPr id="91163" name="Rectangle 27"/>
          <p:cNvSpPr>
            <a:spLocks/>
          </p:cNvSpPr>
          <p:nvPr userDrawn="1"/>
        </p:nvSpPr>
        <p:spPr bwMode="auto">
          <a:xfrm>
            <a:off x="0" y="5072062"/>
            <a:ext cx="9144000" cy="1785938"/>
          </a:xfrm>
          <a:prstGeom prst="rect">
            <a:avLst/>
          </a:prstGeom>
          <a:gradFill rotWithShape="0">
            <a:gsLst>
              <a:gs pos="0">
                <a:srgbClr val="1A2464"/>
              </a:gs>
              <a:gs pos="100000">
                <a:srgbClr val="46558F"/>
              </a:gs>
            </a:gsLst>
            <a:lin ang="5400000" scaled="1"/>
          </a:gradFill>
          <a:ln w="25400">
            <a:noFill/>
            <a:miter lim="800000"/>
            <a:headEnd/>
            <a:tailEnd/>
          </a:ln>
        </p:spPr>
        <p:txBody>
          <a:bodyPr lIns="0" tIns="0" rIns="0" bIns="0"/>
          <a:lstStyle/>
          <a:p>
            <a:endParaRPr lang="en-US" sz="1266"/>
          </a:p>
        </p:txBody>
      </p:sp>
      <p:sp>
        <p:nvSpPr>
          <p:cNvPr id="91164" name="Rectangle 28"/>
          <p:cNvSpPr>
            <a:spLocks/>
          </p:cNvSpPr>
          <p:nvPr userDrawn="1"/>
        </p:nvSpPr>
        <p:spPr bwMode="auto">
          <a:xfrm>
            <a:off x="0" y="5027414"/>
            <a:ext cx="9144000" cy="44648"/>
          </a:xfrm>
          <a:prstGeom prst="rect">
            <a:avLst/>
          </a:prstGeom>
          <a:gradFill rotWithShape="0">
            <a:gsLst>
              <a:gs pos="0">
                <a:srgbClr val="B3B3B3"/>
              </a:gs>
              <a:gs pos="100000">
                <a:srgbClr val="000000"/>
              </a:gs>
            </a:gsLst>
            <a:lin ang="5400000" scaled="1"/>
          </a:gradFill>
          <a:ln w="25400">
            <a:noFill/>
            <a:miter lim="800000"/>
            <a:headEnd/>
            <a:tailEnd/>
          </a:ln>
        </p:spPr>
        <p:txBody>
          <a:bodyPr lIns="0" tIns="0" rIns="0" bIns="0"/>
          <a:lstStyle/>
          <a:p>
            <a:endParaRPr lang="en-US" sz="1266"/>
          </a:p>
        </p:txBody>
      </p:sp>
      <p:sp>
        <p:nvSpPr>
          <p:cNvPr id="91168" name="Rectangle 32"/>
          <p:cNvSpPr>
            <a:spLocks noGrp="1" noChangeArrowheads="1"/>
          </p:cNvSpPr>
          <p:nvPr>
            <p:ph type="ctrTitle" sz="quarter"/>
          </p:nvPr>
        </p:nvSpPr>
        <p:spPr>
          <a:xfrm>
            <a:off x="642938" y="2303859"/>
            <a:ext cx="7822406" cy="1607344"/>
          </a:xfrm>
          <a:ln w="9525"/>
        </p:spPr>
        <p:txBody>
          <a:bodyPr lIns="91420" tIns="45710" rIns="91420" bIns="45710" anchor="ctr"/>
          <a:lstStyle>
            <a:lvl1pPr>
              <a:defRPr/>
            </a:lvl1pPr>
          </a:lstStyle>
          <a:p>
            <a:r>
              <a:rPr lang="en-US"/>
              <a:t>Click to edit Master title style</a:t>
            </a:r>
          </a:p>
        </p:txBody>
      </p:sp>
    </p:spTree>
    <p:extLst>
      <p:ext uri="{BB962C8B-B14F-4D97-AF65-F5344CB8AC3E}">
        <p14:creationId xmlns:p14="http://schemas.microsoft.com/office/powerpoint/2010/main" val="679887839"/>
      </p:ext>
    </p:extLst>
  </p:cSld>
  <p:clrMapOvr>
    <a:masterClrMapping/>
  </p:clrMapOvr>
  <p:transition>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itel 3"/>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622666609"/>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2415396" y="86264"/>
            <a:ext cx="6547451" cy="862642"/>
          </a:xfrm>
        </p:spPr>
        <p:txBody>
          <a:bodyPr/>
          <a:lstStyle>
            <a:lvl1pPr algn="r">
              <a:defRPr/>
            </a:lvl1pPr>
          </a:lstStyle>
          <a:p>
            <a:r>
              <a:rPr lang="de-DE" dirty="0" smtClean="0"/>
              <a:t>Mastertitelformat bearbeiten</a:t>
            </a:r>
            <a:endParaRPr lang="de-DE" dirty="0"/>
          </a:p>
        </p:txBody>
      </p:sp>
      <p:sp>
        <p:nvSpPr>
          <p:cNvPr id="3" name="Inhaltsplatzhalter 2"/>
          <p:cNvSpPr>
            <a:spLocks noGrp="1"/>
          </p:cNvSpPr>
          <p:nvPr>
            <p:ph idx="1"/>
          </p:nvPr>
        </p:nvSpPr>
        <p:spPr>
          <a:xfrm>
            <a:off x="577970" y="1544128"/>
            <a:ext cx="7880230" cy="4416725"/>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itel 3"/>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686534615"/>
      </p:ext>
    </p:extLst>
  </p:cSld>
  <p:clrMapOvr>
    <a:masterClrMapping/>
  </p:clrMapOv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85800" y="6248400"/>
            <a:ext cx="1905000" cy="457200"/>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Microsoft Sans Serif" pitchFamily="34" charset="0"/>
              <a:ea typeface="+mn-ea"/>
              <a:cs typeface="+mn-cs"/>
            </a:endParaRPr>
          </a:p>
        </p:txBody>
      </p:sp>
      <p:sp>
        <p:nvSpPr>
          <p:cNvPr id="3" name="Fußzeilenplatzhalter 2"/>
          <p:cNvSpPr>
            <a:spLocks noGrp="1"/>
          </p:cNvSpPr>
          <p:nvPr>
            <p:ph type="ftr" sz="quarter" idx="11"/>
          </p:nvPr>
        </p:nvSpPr>
        <p:spPr>
          <a:xfrm>
            <a:off x="3124200" y="6248400"/>
            <a:ext cx="2895600" cy="457200"/>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Microsoft Sans Serif" pitchFamily="34" charset="0"/>
              <a:ea typeface="+mn-ea"/>
              <a:cs typeface="+mn-cs"/>
            </a:endParaRPr>
          </a:p>
        </p:txBody>
      </p:sp>
      <p:sp>
        <p:nvSpPr>
          <p:cNvPr id="4" name="Foliennummernplatzhalter 3"/>
          <p:cNvSpPr>
            <a:spLocks noGrp="1"/>
          </p:cNvSpPr>
          <p:nvPr>
            <p:ph type="sldNum" sz="quarter" idx="12"/>
          </p:nvPr>
        </p:nvSpPr>
        <p:spPr>
          <a:xfrm>
            <a:off x="6553200" y="6248400"/>
            <a:ext cx="1905000" cy="457200"/>
          </a:xfrm>
          <a:prstGeom prst="rect">
            <a:avLst/>
          </a:prstGeom>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0FC5D3B2-C805-4F24-8CBB-F66D8587E7B5}" type="slidenum">
              <a:rPr kumimoji="0" lang="en-US" sz="1000" b="1" i="0" u="none" strike="noStrike" kern="1200" cap="none" spc="0" normalizeH="0" baseline="0" noProof="0">
                <a:ln>
                  <a:noFill/>
                </a:ln>
                <a:solidFill>
                  <a:srgbClr val="000000"/>
                </a:solidFill>
                <a:effectLst/>
                <a:uLnTx/>
                <a:uFillTx/>
                <a:latin typeface="Microsoft Sans Serif" pitchFamily="34"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‹Nr.›</a:t>
            </a:fld>
            <a:endParaRPr kumimoji="0" lang="en-US" sz="1000" b="1" i="0" u="none" strike="noStrike" kern="1200" cap="none" spc="0" normalizeH="0" baseline="0" noProof="0">
              <a:ln>
                <a:noFill/>
              </a:ln>
              <a:solidFill>
                <a:srgbClr val="000000"/>
              </a:solidFill>
              <a:effectLst/>
              <a:uLnTx/>
              <a:uFillTx/>
              <a:latin typeface="Microsoft Sans Serif" pitchFamily="34" charset="0"/>
              <a:ea typeface="+mn-ea"/>
              <a:cs typeface="+mn-cs"/>
            </a:endParaRPr>
          </a:p>
        </p:txBody>
      </p:sp>
    </p:spTree>
    <p:extLst>
      <p:ext uri="{BB962C8B-B14F-4D97-AF65-F5344CB8AC3E}">
        <p14:creationId xmlns:p14="http://schemas.microsoft.com/office/powerpoint/2010/main" val="1109377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8614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85800" y="6248400"/>
            <a:ext cx="1905000" cy="457200"/>
          </a:xfrm>
          <a:prstGeom prst="rect">
            <a:avLst/>
          </a:prstGeom>
        </p:spPr>
        <p:txBody>
          <a:bodyPr/>
          <a:lstStyle>
            <a:lvl1pPr>
              <a:defRPr/>
            </a:lvl1pPr>
          </a:lstStyle>
          <a:p>
            <a:endParaRPr lang="en-US">
              <a:solidFill>
                <a:srgbClr val="000000"/>
              </a:solidFill>
            </a:endParaRPr>
          </a:p>
        </p:txBody>
      </p:sp>
      <p:sp>
        <p:nvSpPr>
          <p:cNvPr id="3" name="Fußzeilenplatzhalter 2"/>
          <p:cNvSpPr>
            <a:spLocks noGrp="1"/>
          </p:cNvSpPr>
          <p:nvPr>
            <p:ph type="ftr" sz="quarter" idx="11"/>
          </p:nvPr>
        </p:nvSpPr>
        <p:spPr>
          <a:xfrm>
            <a:off x="3124200" y="6248400"/>
            <a:ext cx="2895600" cy="457200"/>
          </a:xfrm>
          <a:prstGeom prst="rect">
            <a:avLst/>
          </a:prstGeom>
        </p:spPr>
        <p:txBody>
          <a:bodyPr/>
          <a:lstStyle>
            <a:lvl1pPr>
              <a:defRPr/>
            </a:lvl1pPr>
          </a:lstStyle>
          <a:p>
            <a:endParaRPr lang="en-US">
              <a:solidFill>
                <a:srgbClr val="000000"/>
              </a:solidFill>
            </a:endParaRPr>
          </a:p>
        </p:txBody>
      </p:sp>
      <p:sp>
        <p:nvSpPr>
          <p:cNvPr id="4" name="Foliennummernplatzhalter 3"/>
          <p:cNvSpPr>
            <a:spLocks noGrp="1"/>
          </p:cNvSpPr>
          <p:nvPr>
            <p:ph type="sldNum" sz="quarter" idx="12"/>
          </p:nvPr>
        </p:nvSpPr>
        <p:spPr>
          <a:xfrm>
            <a:off x="6553200" y="6248400"/>
            <a:ext cx="1905000" cy="457200"/>
          </a:xfrm>
          <a:prstGeom prst="rect">
            <a:avLst/>
          </a:prstGeom>
        </p:spPr>
        <p:txBody>
          <a:bodyPr/>
          <a:lstStyle>
            <a:lvl1pPr>
              <a:defRPr/>
            </a:lvl1pPr>
          </a:lstStyle>
          <a:p>
            <a:fld id="{0FC5D3B2-C805-4F24-8CBB-F66D8587E7B5}" type="slidenum">
              <a:rPr lang="en-US">
                <a:solidFill>
                  <a:srgbClr val="000000"/>
                </a:solidFill>
              </a:rPr>
              <a:pPr/>
              <a:t>‹Nr.›</a:t>
            </a:fld>
            <a:endParaRPr lang="en-US">
              <a:solidFill>
                <a:srgbClr val="000000"/>
              </a:solidFill>
            </a:endParaRPr>
          </a:p>
        </p:txBody>
      </p:sp>
    </p:spTree>
    <p:extLst>
      <p:ext uri="{BB962C8B-B14F-4D97-AF65-F5344CB8AC3E}">
        <p14:creationId xmlns:p14="http://schemas.microsoft.com/office/powerpoint/2010/main" val="1178087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Rectangle 6"/>
          <p:cNvSpPr>
            <a:spLocks noGrp="1" noChangeArrowheads="1"/>
          </p:cNvSpPr>
          <p:nvPr>
            <p:ph type="sldNum" sz="quarter" idx="10"/>
          </p:nvPr>
        </p:nvSpPr>
        <p:spPr>
          <a:ln/>
        </p:spPr>
        <p:txBody>
          <a:bodyPr/>
          <a:lstStyle>
            <a:lvl1pPr>
              <a:defRPr/>
            </a:lvl1pPr>
          </a:lstStyle>
          <a:p>
            <a:pPr>
              <a:defRPr/>
            </a:pPr>
            <a:fld id="{BAF8A304-59C4-4E14-BC03-8173657F7A74}" type="slidenum">
              <a:rPr lang="en-US"/>
              <a:pPr>
                <a:defRPr/>
              </a:pPr>
              <a:t>‹Nr.›</a:t>
            </a:fld>
            <a:endParaRPr lang="en-US"/>
          </a:p>
        </p:txBody>
      </p:sp>
    </p:spTree>
    <p:extLst>
      <p:ext uri="{BB962C8B-B14F-4D97-AF65-F5344CB8AC3E}">
        <p14:creationId xmlns:p14="http://schemas.microsoft.com/office/powerpoint/2010/main" val="2128474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itel 3"/>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349188888"/>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2741FAB-DDC0-4C8D-A2C0-9BFAD0961D10}" type="datetimeFigureOut">
              <a:rPr lang="en-US" smtClean="0"/>
              <a:pPr/>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3A299-4B70-44C0-9573-A40A0A56C89D}" type="slidenum">
              <a:rPr lang="en-US" smtClean="0"/>
              <a:pPr/>
              <a:t>‹Nr.›</a:t>
            </a:fld>
            <a:endParaRPr lang="en-US"/>
          </a:p>
        </p:txBody>
      </p:sp>
    </p:spTree>
    <p:extLst>
      <p:ext uri="{BB962C8B-B14F-4D97-AF65-F5344CB8AC3E}">
        <p14:creationId xmlns:p14="http://schemas.microsoft.com/office/powerpoint/2010/main" val="4176196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741FAB-DDC0-4C8D-A2C0-9BFAD0961D10}" type="datetimeFigureOut">
              <a:rPr lang="en-US" smtClean="0"/>
              <a:pPr/>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3A299-4B70-44C0-9573-A40A0A56C89D}" type="slidenum">
              <a:rPr lang="en-US" smtClean="0"/>
              <a:pPr/>
              <a:t>‹Nr.›</a:t>
            </a:fld>
            <a:endParaRPr lang="en-US"/>
          </a:p>
        </p:txBody>
      </p:sp>
    </p:spTree>
    <p:extLst>
      <p:ext uri="{BB962C8B-B14F-4D97-AF65-F5344CB8AC3E}">
        <p14:creationId xmlns:p14="http://schemas.microsoft.com/office/powerpoint/2010/main" val="2952929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741FAB-DDC0-4C8D-A2C0-9BFAD0961D10}" type="datetimeFigureOut">
              <a:rPr lang="en-US" smtClean="0"/>
              <a:pPr/>
              <a:t>6/2/2019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13A299-4B70-44C0-9573-A40A0A56C89D}" type="slidenum">
              <a:rPr lang="en-US" smtClean="0"/>
              <a:pPr/>
              <a:t>‹Nr.›</a:t>
            </a:fld>
            <a:endParaRPr lang="en-US"/>
          </a:p>
        </p:txBody>
      </p:sp>
    </p:spTree>
    <p:extLst>
      <p:ext uri="{BB962C8B-B14F-4D97-AF65-F5344CB8AC3E}">
        <p14:creationId xmlns:p14="http://schemas.microsoft.com/office/powerpoint/2010/main" val="31774371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emf"/><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theme" Target="../theme/theme2.xml"/><Relationship Id="rId5" Type="http://schemas.openxmlformats.org/officeDocument/2006/relationships/image" Target="../media/image3.png"/><Relationship Id="rId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5.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8.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6.xml"/><Relationship Id="rId1" Type="http://schemas.openxmlformats.org/officeDocument/2006/relationships/slideLayout" Target="../slideLayouts/slideLayout19.xml"/><Relationship Id="rId5" Type="http://schemas.openxmlformats.org/officeDocument/2006/relationships/image" Target="../media/image7.png"/><Relationship Id="rId4"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77900" y="1676400"/>
            <a:ext cx="7504113" cy="381000"/>
          </a:xfrm>
          <a:prstGeom prst="rect">
            <a:avLst/>
          </a:prstGeom>
          <a:noFill/>
          <a:ln w="9525">
            <a:noFill/>
            <a:miter lim="800000"/>
            <a:headEnd/>
            <a:tailEnd/>
          </a:ln>
          <a:effectLst/>
        </p:spPr>
        <p:txBody>
          <a:bodyPr vert="horz" wrap="square" lIns="0" tIns="45720" rIns="91440" bIns="45720" numCol="1" anchor="ctr" anchorCtr="0" compatLnSpc="1">
            <a:prstTxWarp prst="textNoShape">
              <a:avLst/>
            </a:prstTxWarp>
          </a:bodyPr>
          <a:lstStyle/>
          <a:p>
            <a:pPr lvl="0"/>
            <a:r>
              <a:rPr lang="de-DE"/>
              <a:t>Klicken Sie, um das Titelformat zu bearbeiten</a:t>
            </a:r>
          </a:p>
        </p:txBody>
      </p:sp>
      <p:sp>
        <p:nvSpPr>
          <p:cNvPr id="1027" name="Rectangle 3"/>
          <p:cNvSpPr>
            <a:spLocks noGrp="1" noChangeArrowheads="1"/>
          </p:cNvSpPr>
          <p:nvPr>
            <p:ph type="body" idx="1"/>
          </p:nvPr>
        </p:nvSpPr>
        <p:spPr bwMode="auto">
          <a:xfrm>
            <a:off x="990600" y="2590800"/>
            <a:ext cx="7467600" cy="3505200"/>
          </a:xfrm>
          <a:prstGeom prst="rect">
            <a:avLst/>
          </a:prstGeom>
          <a:noFill/>
          <a:ln w="9525">
            <a:noFill/>
            <a:miter lim="800000"/>
            <a:headEnd/>
            <a:tailEnd/>
          </a:ln>
          <a:effectLst/>
        </p:spPr>
        <p:txBody>
          <a:bodyPr vert="horz" wrap="square" lIns="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032" name="Line 8"/>
          <p:cNvSpPr>
            <a:spLocks noChangeShapeType="1"/>
          </p:cNvSpPr>
          <p:nvPr/>
        </p:nvSpPr>
        <p:spPr bwMode="auto">
          <a:xfrm>
            <a:off x="0" y="1123950"/>
            <a:ext cx="9144000" cy="0"/>
          </a:xfrm>
          <a:prstGeom prst="line">
            <a:avLst/>
          </a:prstGeom>
          <a:noFill/>
          <a:ln w="6350">
            <a:solidFill>
              <a:srgbClr val="969696"/>
            </a:solidFill>
            <a:round/>
            <a:headEnd/>
            <a:tailEnd/>
          </a:ln>
          <a:effectLst/>
        </p:spPr>
        <p:txBody>
          <a:bodyPr>
            <a:prstTxWarp prst="textNoShape">
              <a:avLst/>
            </a:prstTxWarp>
          </a:bodyPr>
          <a:lstStyle/>
          <a:p>
            <a:endParaRPr lang="de-DE"/>
          </a:p>
        </p:txBody>
      </p:sp>
      <p:sp>
        <p:nvSpPr>
          <p:cNvPr id="1033" name="Line 9"/>
          <p:cNvSpPr>
            <a:spLocks noChangeShapeType="1"/>
          </p:cNvSpPr>
          <p:nvPr/>
        </p:nvSpPr>
        <p:spPr bwMode="auto">
          <a:xfrm>
            <a:off x="0" y="1000125"/>
            <a:ext cx="9144000" cy="0"/>
          </a:xfrm>
          <a:prstGeom prst="line">
            <a:avLst/>
          </a:prstGeom>
          <a:noFill/>
          <a:ln w="6350">
            <a:solidFill>
              <a:srgbClr val="969696"/>
            </a:solidFill>
            <a:round/>
            <a:headEnd/>
            <a:tailEnd/>
          </a:ln>
          <a:effectLst/>
        </p:spPr>
        <p:txBody>
          <a:bodyPr>
            <a:prstTxWarp prst="textNoShape">
              <a:avLst/>
            </a:prstTxWarp>
          </a:bodyPr>
          <a:lstStyle/>
          <a:p>
            <a:endParaRPr lang="de-DE"/>
          </a:p>
        </p:txBody>
      </p:sp>
      <p:pic>
        <p:nvPicPr>
          <p:cNvPr id="1039" name="Picture 15" descr="TU_Logo_90_HKS41"/>
          <p:cNvPicPr>
            <a:picLocks noChangeAspect="1" noChangeArrowheads="1"/>
          </p:cNvPicPr>
          <p:nvPr/>
        </p:nvPicPr>
        <p:blipFill>
          <a:blip r:embed="rId5"/>
          <a:srcRect/>
          <a:stretch>
            <a:fillRect/>
          </a:stretch>
        </p:blipFill>
        <p:spPr bwMode="auto">
          <a:xfrm>
            <a:off x="509588" y="438150"/>
            <a:ext cx="1443037" cy="423863"/>
          </a:xfrm>
          <a:prstGeom prst="rect">
            <a:avLst/>
          </a:prstGeom>
          <a:noFill/>
        </p:spPr>
      </p:pic>
      <p:pic>
        <p:nvPicPr>
          <p:cNvPr id="10" name="Bild 9" descr="DuD_Icon.pdf"/>
          <p:cNvPicPr>
            <a:picLocks noChangeAspect="1"/>
          </p:cNvPicPr>
          <p:nvPr userDrawn="1"/>
        </p:nvPicPr>
        <p:blipFill>
          <a:blip r:embed="rId6"/>
          <a:stretch>
            <a:fillRect/>
          </a:stretch>
        </p:blipFill>
        <p:spPr>
          <a:xfrm>
            <a:off x="8632381" y="6260692"/>
            <a:ext cx="511619" cy="585016"/>
          </a:xfrm>
          <a:prstGeom prst="rect">
            <a:avLst/>
          </a:prstGeom>
        </p:spPr>
      </p:pic>
      <p:pic>
        <p:nvPicPr>
          <p:cNvPr id="2" name="Grafik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23826" y="6137304"/>
            <a:ext cx="1820174" cy="70840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Lst>
  <p:timing>
    <p:tnLst>
      <p:par>
        <p:cTn id="1" dur="indefinite" restart="never" nodeType="tmRoot"/>
      </p:par>
    </p:tnLst>
  </p:timing>
  <p:hf hdr="0"/>
  <p:txStyles>
    <p:titleStyle>
      <a:lvl1pPr algn="l" rtl="0" fontAlgn="base">
        <a:spcBef>
          <a:spcPct val="0"/>
        </a:spcBef>
        <a:spcAft>
          <a:spcPct val="0"/>
        </a:spcAft>
        <a:defRPr sz="2400">
          <a:solidFill>
            <a:schemeClr val="bg2"/>
          </a:solidFill>
          <a:latin typeface="+mj-lt"/>
          <a:ea typeface="+mj-ea"/>
          <a:cs typeface="+mj-cs"/>
        </a:defRPr>
      </a:lvl1pPr>
      <a:lvl2pPr algn="l" rtl="0" fontAlgn="base">
        <a:spcBef>
          <a:spcPct val="0"/>
        </a:spcBef>
        <a:spcAft>
          <a:spcPct val="0"/>
        </a:spcAft>
        <a:defRPr sz="2400">
          <a:solidFill>
            <a:schemeClr val="bg2"/>
          </a:solidFill>
          <a:latin typeface="Verdana" charset="0"/>
        </a:defRPr>
      </a:lvl2pPr>
      <a:lvl3pPr algn="l" rtl="0" fontAlgn="base">
        <a:spcBef>
          <a:spcPct val="0"/>
        </a:spcBef>
        <a:spcAft>
          <a:spcPct val="0"/>
        </a:spcAft>
        <a:defRPr sz="2400">
          <a:solidFill>
            <a:schemeClr val="bg2"/>
          </a:solidFill>
          <a:latin typeface="Verdana" charset="0"/>
        </a:defRPr>
      </a:lvl3pPr>
      <a:lvl4pPr algn="l" rtl="0" fontAlgn="base">
        <a:spcBef>
          <a:spcPct val="0"/>
        </a:spcBef>
        <a:spcAft>
          <a:spcPct val="0"/>
        </a:spcAft>
        <a:defRPr sz="2400">
          <a:solidFill>
            <a:schemeClr val="bg2"/>
          </a:solidFill>
          <a:latin typeface="Verdana" charset="0"/>
        </a:defRPr>
      </a:lvl4pPr>
      <a:lvl5pPr algn="l" rtl="0" fontAlgn="base">
        <a:spcBef>
          <a:spcPct val="0"/>
        </a:spcBef>
        <a:spcAft>
          <a:spcPct val="0"/>
        </a:spcAft>
        <a:defRPr sz="2400">
          <a:solidFill>
            <a:schemeClr val="bg2"/>
          </a:solidFill>
          <a:latin typeface="Verdana" charset="0"/>
        </a:defRPr>
      </a:lvl5pPr>
      <a:lvl6pPr marL="457200" algn="l" rtl="0" fontAlgn="base">
        <a:spcBef>
          <a:spcPct val="0"/>
        </a:spcBef>
        <a:spcAft>
          <a:spcPct val="0"/>
        </a:spcAft>
        <a:defRPr sz="2400">
          <a:solidFill>
            <a:schemeClr val="bg2"/>
          </a:solidFill>
          <a:latin typeface="Verdana" charset="0"/>
        </a:defRPr>
      </a:lvl6pPr>
      <a:lvl7pPr marL="914400" algn="l" rtl="0" fontAlgn="base">
        <a:spcBef>
          <a:spcPct val="0"/>
        </a:spcBef>
        <a:spcAft>
          <a:spcPct val="0"/>
        </a:spcAft>
        <a:defRPr sz="2400">
          <a:solidFill>
            <a:schemeClr val="bg2"/>
          </a:solidFill>
          <a:latin typeface="Verdana" charset="0"/>
        </a:defRPr>
      </a:lvl7pPr>
      <a:lvl8pPr marL="1371600" algn="l" rtl="0" fontAlgn="base">
        <a:spcBef>
          <a:spcPct val="0"/>
        </a:spcBef>
        <a:spcAft>
          <a:spcPct val="0"/>
        </a:spcAft>
        <a:defRPr sz="2400">
          <a:solidFill>
            <a:schemeClr val="bg2"/>
          </a:solidFill>
          <a:latin typeface="Verdana" charset="0"/>
        </a:defRPr>
      </a:lvl8pPr>
      <a:lvl9pPr marL="1828800" algn="l" rtl="0" fontAlgn="base">
        <a:spcBef>
          <a:spcPct val="0"/>
        </a:spcBef>
        <a:spcAft>
          <a:spcPct val="0"/>
        </a:spcAft>
        <a:defRPr sz="2400">
          <a:solidFill>
            <a:schemeClr val="bg2"/>
          </a:solidFill>
          <a:latin typeface="Verdana" charset="0"/>
        </a:defRPr>
      </a:lvl9pPr>
    </p:titleStyle>
    <p:bodyStyle>
      <a:lvl1pPr marL="342900" indent="-342900" algn="l" rtl="0" fontAlgn="base">
        <a:spcBef>
          <a:spcPct val="20000"/>
        </a:spcBef>
        <a:spcAft>
          <a:spcPct val="0"/>
        </a:spcAft>
        <a:defRPr sz="1400">
          <a:solidFill>
            <a:srgbClr val="001D4B"/>
          </a:solidFill>
          <a:latin typeface="+mn-lt"/>
          <a:ea typeface="+mn-ea"/>
          <a:cs typeface="+mn-cs"/>
        </a:defRPr>
      </a:lvl1pPr>
      <a:lvl2pPr marL="742950" indent="-285750" algn="l" rtl="0" fontAlgn="base">
        <a:spcBef>
          <a:spcPct val="20000"/>
        </a:spcBef>
        <a:spcAft>
          <a:spcPct val="0"/>
        </a:spcAft>
        <a:buChar char="•"/>
        <a:defRPr sz="1400">
          <a:solidFill>
            <a:srgbClr val="001D4B"/>
          </a:solidFill>
          <a:latin typeface="+mn-lt"/>
          <a:ea typeface="ＭＳ Ｐゴシック" charset="-128"/>
        </a:defRPr>
      </a:lvl2pPr>
      <a:lvl3pPr marL="1143000" indent="-228600" algn="l" rtl="0" fontAlgn="base">
        <a:spcBef>
          <a:spcPct val="20000"/>
        </a:spcBef>
        <a:spcAft>
          <a:spcPct val="0"/>
        </a:spcAft>
        <a:buFont typeface="Wingdings" charset="2"/>
        <a:buChar char="§"/>
        <a:defRPr sz="1400">
          <a:solidFill>
            <a:srgbClr val="001D4B"/>
          </a:solidFill>
          <a:latin typeface="+mn-lt"/>
          <a:ea typeface="ＭＳ Ｐゴシック" charset="-128"/>
        </a:defRPr>
      </a:lvl3pPr>
      <a:lvl4pPr marL="1600200" indent="-228600" algn="l" rtl="0" fontAlgn="base">
        <a:spcBef>
          <a:spcPct val="20000"/>
        </a:spcBef>
        <a:spcAft>
          <a:spcPct val="0"/>
        </a:spcAft>
        <a:buChar char="-"/>
        <a:defRPr sz="1400">
          <a:solidFill>
            <a:srgbClr val="001D4B"/>
          </a:solidFill>
          <a:latin typeface="+mn-lt"/>
          <a:ea typeface="ＭＳ Ｐゴシック" charset="-128"/>
        </a:defRPr>
      </a:lvl4pPr>
      <a:lvl5pPr marL="2057400" indent="-228600" algn="l" rtl="0" fontAlgn="base">
        <a:spcBef>
          <a:spcPct val="20000"/>
        </a:spcBef>
        <a:spcAft>
          <a:spcPct val="0"/>
        </a:spcAft>
        <a:buChar char="-"/>
        <a:defRPr sz="1400">
          <a:solidFill>
            <a:srgbClr val="001D4B"/>
          </a:solidFill>
          <a:latin typeface="+mn-lt"/>
          <a:ea typeface="ＭＳ Ｐゴシック" charset="-128"/>
        </a:defRPr>
      </a:lvl5pPr>
      <a:lvl6pPr marL="2514600" indent="-228600" algn="l" rtl="0" fontAlgn="base">
        <a:spcBef>
          <a:spcPct val="20000"/>
        </a:spcBef>
        <a:spcAft>
          <a:spcPct val="0"/>
        </a:spcAft>
        <a:buChar char="-"/>
        <a:defRPr sz="1400">
          <a:solidFill>
            <a:srgbClr val="001D4B"/>
          </a:solidFill>
          <a:latin typeface="+mn-lt"/>
          <a:ea typeface="ＭＳ Ｐゴシック" charset="-128"/>
        </a:defRPr>
      </a:lvl6pPr>
      <a:lvl7pPr marL="2971800" indent="-228600" algn="l" rtl="0" fontAlgn="base">
        <a:spcBef>
          <a:spcPct val="20000"/>
        </a:spcBef>
        <a:spcAft>
          <a:spcPct val="0"/>
        </a:spcAft>
        <a:buChar char="-"/>
        <a:defRPr sz="1400">
          <a:solidFill>
            <a:srgbClr val="001D4B"/>
          </a:solidFill>
          <a:latin typeface="+mn-lt"/>
          <a:ea typeface="ＭＳ Ｐゴシック" charset="-128"/>
        </a:defRPr>
      </a:lvl7pPr>
      <a:lvl8pPr marL="3429000" indent="-228600" algn="l" rtl="0" fontAlgn="base">
        <a:spcBef>
          <a:spcPct val="20000"/>
        </a:spcBef>
        <a:spcAft>
          <a:spcPct val="0"/>
        </a:spcAft>
        <a:buChar char="-"/>
        <a:defRPr sz="1400">
          <a:solidFill>
            <a:srgbClr val="001D4B"/>
          </a:solidFill>
          <a:latin typeface="+mn-lt"/>
          <a:ea typeface="ＭＳ Ｐゴシック" charset="-128"/>
        </a:defRPr>
      </a:lvl8pPr>
      <a:lvl9pPr marL="3886200" indent="-228600" algn="l" rtl="0" fontAlgn="base">
        <a:spcBef>
          <a:spcPct val="20000"/>
        </a:spcBef>
        <a:spcAft>
          <a:spcPct val="0"/>
        </a:spcAft>
        <a:buChar char="-"/>
        <a:defRPr sz="1400">
          <a:solidFill>
            <a:srgbClr val="001D4B"/>
          </a:solidFill>
          <a:latin typeface="+mn-lt"/>
          <a:ea typeface="ＭＳ Ｐゴシック"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9144000" cy="1087438"/>
          </a:xfrm>
          <a:prstGeom prst="rect">
            <a:avLst/>
          </a:prstGeom>
          <a:noFill/>
          <a:ln w="9525">
            <a:noFill/>
            <a:miter lim="800000"/>
            <a:headEnd/>
            <a:tailEnd/>
          </a:ln>
          <a:effectLst/>
        </p:spPr>
      </p:pic>
      <p:sp>
        <p:nvSpPr>
          <p:cNvPr id="4099" name="Rectangle 3"/>
          <p:cNvSpPr>
            <a:spLocks noGrp="1" noChangeArrowheads="1"/>
          </p:cNvSpPr>
          <p:nvPr>
            <p:ph type="title"/>
          </p:nvPr>
        </p:nvSpPr>
        <p:spPr bwMode="auto">
          <a:xfrm>
            <a:off x="304800" y="0"/>
            <a:ext cx="7867650" cy="620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smtClean="0"/>
              <a:t>Mastertitelformat bearbeiten</a:t>
            </a:r>
          </a:p>
        </p:txBody>
      </p:sp>
      <p:sp>
        <p:nvSpPr>
          <p:cNvPr id="4100" name="Rectangle 4"/>
          <p:cNvSpPr>
            <a:spLocks noGrp="1" noChangeArrowheads="1"/>
          </p:cNvSpPr>
          <p:nvPr>
            <p:ph type="body" idx="1"/>
          </p:nvPr>
        </p:nvSpPr>
        <p:spPr bwMode="auto">
          <a:xfrm>
            <a:off x="304800" y="1066800"/>
            <a:ext cx="8534400" cy="5099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pic>
        <p:nvPicPr>
          <p:cNvPr id="4101" name="Picture 5"/>
          <p:cNvPicPr>
            <a:picLocks noChangeAspect="1" noChangeArrowheads="1"/>
          </p:cNvPicPr>
          <p:nvPr/>
        </p:nvPicPr>
        <p:blipFill>
          <a:blip r:embed="rId3">
            <a:lum bright="70000" contrast="-70000"/>
          </a:blip>
          <a:srcRect t="85265"/>
          <a:stretch>
            <a:fillRect/>
          </a:stretch>
        </p:blipFill>
        <p:spPr bwMode="auto">
          <a:xfrm>
            <a:off x="0" y="6248400"/>
            <a:ext cx="9144000" cy="609600"/>
          </a:xfrm>
          <a:prstGeom prst="rect">
            <a:avLst/>
          </a:prstGeom>
          <a:noFill/>
          <a:ln w="9525">
            <a:noFill/>
            <a:miter lim="800000"/>
            <a:headEnd/>
            <a:tailEnd/>
          </a:ln>
        </p:spPr>
      </p:pic>
      <p:sp>
        <p:nvSpPr>
          <p:cNvPr id="4102" name="Rectangle 6"/>
          <p:cNvSpPr>
            <a:spLocks noChangeArrowheads="1"/>
          </p:cNvSpPr>
          <p:nvPr/>
        </p:nvSpPr>
        <p:spPr bwMode="auto">
          <a:xfrm>
            <a:off x="0" y="6172200"/>
            <a:ext cx="9144000" cy="76200"/>
          </a:xfrm>
          <a:prstGeom prst="rect">
            <a:avLst/>
          </a:prstGeom>
          <a:solidFill>
            <a:schemeClr val="accent1"/>
          </a:solidFill>
          <a:ln w="12700">
            <a:noFill/>
            <a:miter lim="800000"/>
            <a:headEnd/>
            <a:tailEnd/>
          </a:ln>
          <a:effectLst/>
        </p:spPr>
        <p:txBody>
          <a:bodyPr wrap="none" anchor="ctr"/>
          <a:lstStyle/>
          <a:p>
            <a:pPr eaLnBrk="0" hangingPunct="0"/>
            <a:endParaRPr lang="de-DE" sz="2400" b="0">
              <a:solidFill>
                <a:srgbClr val="000000"/>
              </a:solidFill>
              <a:latin typeface="Verdana" pitchFamily="34" charset="0"/>
            </a:endParaRPr>
          </a:p>
        </p:txBody>
      </p:sp>
      <p:pic>
        <p:nvPicPr>
          <p:cNvPr id="4104" name="Picture 8" descr="TU_Logo_90_HKS41"/>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323850" y="6343650"/>
            <a:ext cx="1443038" cy="423863"/>
          </a:xfrm>
          <a:prstGeom prst="rect">
            <a:avLst/>
          </a:prstGeom>
          <a:noFill/>
          <a:ln w="9525">
            <a:noFill/>
            <a:miter lim="800000"/>
            <a:headEnd/>
            <a:tailEnd/>
          </a:ln>
        </p:spPr>
      </p:pic>
      <p:pic>
        <p:nvPicPr>
          <p:cNvPr id="8" name="Grafik 7"/>
          <p:cNvPicPr>
            <a:picLocks noChangeAspect="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8420" y="6287310"/>
            <a:ext cx="1434749" cy="558398"/>
          </a:xfrm>
          <a:prstGeom prst="rect">
            <a:avLst/>
          </a:prstGeom>
        </p:spPr>
      </p:pic>
    </p:spTree>
    <p:extLst>
      <p:ext uri="{BB962C8B-B14F-4D97-AF65-F5344CB8AC3E}">
        <p14:creationId xmlns:p14="http://schemas.microsoft.com/office/powerpoint/2010/main" val="3198096686"/>
      </p:ext>
    </p:extLst>
  </p:cSld>
  <p:clrMap bg1="lt1" tx1="dk1" bg2="lt2" tx2="dk2" accent1="accent1" accent2="accent2" accent3="accent3" accent4="accent4" accent5="accent5" accent6="accent6" hlink="hlink" folHlink="folHlink"/>
  <p:transition/>
  <p:timing>
    <p:tnLst>
      <p:par>
        <p:cTn id="1" dur="indefinite" restart="never" nodeType="tmRoot"/>
      </p:par>
    </p:tnLst>
  </p:timing>
  <p:txStyles>
    <p:titleStyle>
      <a:lvl1pPr algn="r" rtl="0" eaLnBrk="0" fontAlgn="base" hangingPunct="0">
        <a:spcBef>
          <a:spcPct val="0"/>
        </a:spcBef>
        <a:spcAft>
          <a:spcPct val="0"/>
        </a:spcAft>
        <a:defRPr>
          <a:solidFill>
            <a:schemeClr val="accent2"/>
          </a:solidFill>
          <a:latin typeface="+mj-lt"/>
          <a:ea typeface="+mj-ea"/>
          <a:cs typeface="+mj-cs"/>
        </a:defRPr>
      </a:lvl1pPr>
      <a:lvl2pPr algn="r" rtl="0" eaLnBrk="0" fontAlgn="base" hangingPunct="0">
        <a:spcBef>
          <a:spcPct val="0"/>
        </a:spcBef>
        <a:spcAft>
          <a:spcPct val="0"/>
        </a:spcAft>
        <a:defRPr>
          <a:solidFill>
            <a:schemeClr val="accent2"/>
          </a:solidFill>
          <a:latin typeface="Verdana" pitchFamily="34" charset="0"/>
        </a:defRPr>
      </a:lvl2pPr>
      <a:lvl3pPr algn="r" rtl="0" eaLnBrk="0" fontAlgn="base" hangingPunct="0">
        <a:spcBef>
          <a:spcPct val="0"/>
        </a:spcBef>
        <a:spcAft>
          <a:spcPct val="0"/>
        </a:spcAft>
        <a:defRPr>
          <a:solidFill>
            <a:schemeClr val="accent2"/>
          </a:solidFill>
          <a:latin typeface="Verdana" pitchFamily="34" charset="0"/>
        </a:defRPr>
      </a:lvl3pPr>
      <a:lvl4pPr algn="r" rtl="0" eaLnBrk="0" fontAlgn="base" hangingPunct="0">
        <a:spcBef>
          <a:spcPct val="0"/>
        </a:spcBef>
        <a:spcAft>
          <a:spcPct val="0"/>
        </a:spcAft>
        <a:defRPr>
          <a:solidFill>
            <a:schemeClr val="accent2"/>
          </a:solidFill>
          <a:latin typeface="Verdana" pitchFamily="34" charset="0"/>
        </a:defRPr>
      </a:lvl4pPr>
      <a:lvl5pPr algn="r" rtl="0" eaLnBrk="0" fontAlgn="base" hangingPunct="0">
        <a:spcBef>
          <a:spcPct val="0"/>
        </a:spcBef>
        <a:spcAft>
          <a:spcPct val="0"/>
        </a:spcAft>
        <a:defRPr>
          <a:solidFill>
            <a:schemeClr val="accent2"/>
          </a:solidFill>
          <a:latin typeface="Verdana" pitchFamily="34" charset="0"/>
        </a:defRPr>
      </a:lvl5pPr>
      <a:lvl6pPr marL="457200" algn="r" rtl="0" eaLnBrk="0" fontAlgn="base" hangingPunct="0">
        <a:spcBef>
          <a:spcPct val="0"/>
        </a:spcBef>
        <a:spcAft>
          <a:spcPct val="0"/>
        </a:spcAft>
        <a:defRPr>
          <a:solidFill>
            <a:schemeClr val="accent2"/>
          </a:solidFill>
          <a:latin typeface="Verdana" pitchFamily="34" charset="0"/>
        </a:defRPr>
      </a:lvl6pPr>
      <a:lvl7pPr marL="914400" algn="r" rtl="0" eaLnBrk="0" fontAlgn="base" hangingPunct="0">
        <a:spcBef>
          <a:spcPct val="0"/>
        </a:spcBef>
        <a:spcAft>
          <a:spcPct val="0"/>
        </a:spcAft>
        <a:defRPr>
          <a:solidFill>
            <a:schemeClr val="accent2"/>
          </a:solidFill>
          <a:latin typeface="Verdana" pitchFamily="34" charset="0"/>
        </a:defRPr>
      </a:lvl7pPr>
      <a:lvl8pPr marL="1371600" algn="r" rtl="0" eaLnBrk="0" fontAlgn="base" hangingPunct="0">
        <a:spcBef>
          <a:spcPct val="0"/>
        </a:spcBef>
        <a:spcAft>
          <a:spcPct val="0"/>
        </a:spcAft>
        <a:defRPr>
          <a:solidFill>
            <a:schemeClr val="accent2"/>
          </a:solidFill>
          <a:latin typeface="Verdana" pitchFamily="34" charset="0"/>
        </a:defRPr>
      </a:lvl8pPr>
      <a:lvl9pPr marL="1828800" algn="r" rtl="0" eaLnBrk="0" fontAlgn="base" hangingPunct="0">
        <a:spcBef>
          <a:spcPct val="0"/>
        </a:spcBef>
        <a:spcAft>
          <a:spcPct val="0"/>
        </a:spcAft>
        <a:defRPr>
          <a:solidFill>
            <a:schemeClr val="accent2"/>
          </a:solidFill>
          <a:latin typeface="Verdana" pitchFamily="34" charset="0"/>
        </a:defRPr>
      </a:lvl9pPr>
    </p:titleStyle>
    <p:bodyStyle>
      <a:lvl1pPr marL="342900" indent="-342900" algn="l" rtl="0" eaLnBrk="0" fontAlgn="base" hangingPunct="0">
        <a:spcBef>
          <a:spcPct val="20000"/>
        </a:spcBef>
        <a:spcAft>
          <a:spcPct val="0"/>
        </a:spcAft>
        <a:buClr>
          <a:schemeClr val="folHlink"/>
        </a:buClr>
        <a:buFont typeface="Wingdings" pitchFamily="2" charset="2"/>
        <a:buChar char="z"/>
        <a:defRPr sz="1600">
          <a:solidFill>
            <a:schemeClr val="hlink"/>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Ö"/>
        <a:defRPr sz="16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itchFamily="2" charset="2"/>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srcRect/>
          <a:stretch>
            <a:fillRect/>
          </a:stretch>
        </p:blipFill>
        <p:spPr bwMode="auto">
          <a:xfrm>
            <a:off x="0" y="0"/>
            <a:ext cx="9144000" cy="1087438"/>
          </a:xfrm>
          <a:prstGeom prst="rect">
            <a:avLst/>
          </a:prstGeom>
          <a:noFill/>
          <a:ln w="9525">
            <a:noFill/>
            <a:miter lim="800000"/>
            <a:headEnd/>
            <a:tailEnd/>
          </a:ln>
          <a:effectLst/>
        </p:spPr>
      </p:pic>
      <p:sp>
        <p:nvSpPr>
          <p:cNvPr id="4099" name="Rectangle 3"/>
          <p:cNvSpPr>
            <a:spLocks noGrp="1" noChangeArrowheads="1"/>
          </p:cNvSpPr>
          <p:nvPr>
            <p:ph type="title"/>
          </p:nvPr>
        </p:nvSpPr>
        <p:spPr bwMode="auto">
          <a:xfrm>
            <a:off x="304800" y="0"/>
            <a:ext cx="7867650" cy="620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smtClean="0"/>
              <a:t>Mastertitelformat bearbeiten</a:t>
            </a:r>
          </a:p>
        </p:txBody>
      </p:sp>
      <p:sp>
        <p:nvSpPr>
          <p:cNvPr id="4100" name="Rectangle 4"/>
          <p:cNvSpPr>
            <a:spLocks noGrp="1" noChangeArrowheads="1"/>
          </p:cNvSpPr>
          <p:nvPr>
            <p:ph type="body" idx="1"/>
          </p:nvPr>
        </p:nvSpPr>
        <p:spPr bwMode="auto">
          <a:xfrm>
            <a:off x="304800" y="1066800"/>
            <a:ext cx="8534400" cy="5099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pic>
        <p:nvPicPr>
          <p:cNvPr id="4101" name="Picture 5"/>
          <p:cNvPicPr>
            <a:picLocks noChangeAspect="1" noChangeArrowheads="1"/>
          </p:cNvPicPr>
          <p:nvPr/>
        </p:nvPicPr>
        <p:blipFill>
          <a:blip r:embed="rId5">
            <a:lum bright="70000" contrast="-70000"/>
          </a:blip>
          <a:srcRect t="85265"/>
          <a:stretch>
            <a:fillRect/>
          </a:stretch>
        </p:blipFill>
        <p:spPr bwMode="auto">
          <a:xfrm>
            <a:off x="0" y="6248400"/>
            <a:ext cx="9144000" cy="609600"/>
          </a:xfrm>
          <a:prstGeom prst="rect">
            <a:avLst/>
          </a:prstGeom>
          <a:noFill/>
          <a:ln w="9525">
            <a:noFill/>
            <a:miter lim="800000"/>
            <a:headEnd/>
            <a:tailEnd/>
          </a:ln>
        </p:spPr>
      </p:pic>
      <p:sp>
        <p:nvSpPr>
          <p:cNvPr id="4102" name="Rectangle 6"/>
          <p:cNvSpPr>
            <a:spLocks noChangeArrowheads="1"/>
          </p:cNvSpPr>
          <p:nvPr/>
        </p:nvSpPr>
        <p:spPr bwMode="auto">
          <a:xfrm>
            <a:off x="0" y="6172200"/>
            <a:ext cx="9144000" cy="76200"/>
          </a:xfrm>
          <a:prstGeom prst="rect">
            <a:avLst/>
          </a:prstGeom>
          <a:solidFill>
            <a:schemeClr val="accent1"/>
          </a:solidFill>
          <a:ln w="12700">
            <a:noFill/>
            <a:miter lim="800000"/>
            <a:headEnd/>
            <a:tailEnd/>
          </a:ln>
          <a:effectLst/>
        </p:spPr>
        <p:txBody>
          <a:bodyPr wrap="none" anchor="ctr"/>
          <a:lstStyle/>
          <a:p>
            <a:pPr eaLnBrk="0" hangingPunct="0"/>
            <a:endParaRPr lang="de-DE" sz="2400" b="0">
              <a:solidFill>
                <a:srgbClr val="000000"/>
              </a:solidFill>
              <a:latin typeface="Verdana" pitchFamily="34" charset="0"/>
            </a:endParaRPr>
          </a:p>
        </p:txBody>
      </p:sp>
      <p:pic>
        <p:nvPicPr>
          <p:cNvPr id="4104" name="Picture 8" descr="TU_Logo_90_HKS41"/>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23850" y="6343650"/>
            <a:ext cx="1443038" cy="423863"/>
          </a:xfrm>
          <a:prstGeom prst="rect">
            <a:avLst/>
          </a:prstGeom>
          <a:noFill/>
          <a:ln w="9525">
            <a:noFill/>
            <a:miter lim="800000"/>
            <a:headEnd/>
            <a:tailEnd/>
          </a:ln>
        </p:spPr>
      </p:pic>
    </p:spTree>
    <p:extLst>
      <p:ext uri="{BB962C8B-B14F-4D97-AF65-F5344CB8AC3E}">
        <p14:creationId xmlns:p14="http://schemas.microsoft.com/office/powerpoint/2010/main" val="2800381082"/>
      </p:ext>
    </p:extLst>
  </p:cSld>
  <p:clrMap bg1="lt1" tx1="dk1" bg2="lt2" tx2="dk2" accent1="accent1" accent2="accent2" accent3="accent3" accent4="accent4" accent5="accent5" accent6="accent6" hlink="hlink" folHlink="folHlink"/>
  <p:sldLayoutIdLst>
    <p:sldLayoutId id="2147483654" r:id="rId1"/>
    <p:sldLayoutId id="2147483655" r:id="rId2"/>
  </p:sldLayoutIdLst>
  <p:transition/>
  <p:timing>
    <p:tnLst>
      <p:par>
        <p:cTn id="1" dur="indefinite" restart="never" nodeType="tmRoot"/>
      </p:par>
    </p:tnLst>
  </p:timing>
  <p:txStyles>
    <p:titleStyle>
      <a:lvl1pPr algn="r" rtl="0" eaLnBrk="0" fontAlgn="base" hangingPunct="0">
        <a:spcBef>
          <a:spcPct val="0"/>
        </a:spcBef>
        <a:spcAft>
          <a:spcPct val="0"/>
        </a:spcAft>
        <a:defRPr>
          <a:solidFill>
            <a:schemeClr val="accent2"/>
          </a:solidFill>
          <a:latin typeface="+mj-lt"/>
          <a:ea typeface="+mj-ea"/>
          <a:cs typeface="+mj-cs"/>
        </a:defRPr>
      </a:lvl1pPr>
      <a:lvl2pPr algn="r" rtl="0" eaLnBrk="0" fontAlgn="base" hangingPunct="0">
        <a:spcBef>
          <a:spcPct val="0"/>
        </a:spcBef>
        <a:spcAft>
          <a:spcPct val="0"/>
        </a:spcAft>
        <a:defRPr>
          <a:solidFill>
            <a:schemeClr val="accent2"/>
          </a:solidFill>
          <a:latin typeface="Verdana" pitchFamily="34" charset="0"/>
        </a:defRPr>
      </a:lvl2pPr>
      <a:lvl3pPr algn="r" rtl="0" eaLnBrk="0" fontAlgn="base" hangingPunct="0">
        <a:spcBef>
          <a:spcPct val="0"/>
        </a:spcBef>
        <a:spcAft>
          <a:spcPct val="0"/>
        </a:spcAft>
        <a:defRPr>
          <a:solidFill>
            <a:schemeClr val="accent2"/>
          </a:solidFill>
          <a:latin typeface="Verdana" pitchFamily="34" charset="0"/>
        </a:defRPr>
      </a:lvl3pPr>
      <a:lvl4pPr algn="r" rtl="0" eaLnBrk="0" fontAlgn="base" hangingPunct="0">
        <a:spcBef>
          <a:spcPct val="0"/>
        </a:spcBef>
        <a:spcAft>
          <a:spcPct val="0"/>
        </a:spcAft>
        <a:defRPr>
          <a:solidFill>
            <a:schemeClr val="accent2"/>
          </a:solidFill>
          <a:latin typeface="Verdana" pitchFamily="34" charset="0"/>
        </a:defRPr>
      </a:lvl4pPr>
      <a:lvl5pPr algn="r" rtl="0" eaLnBrk="0" fontAlgn="base" hangingPunct="0">
        <a:spcBef>
          <a:spcPct val="0"/>
        </a:spcBef>
        <a:spcAft>
          <a:spcPct val="0"/>
        </a:spcAft>
        <a:defRPr>
          <a:solidFill>
            <a:schemeClr val="accent2"/>
          </a:solidFill>
          <a:latin typeface="Verdana" pitchFamily="34" charset="0"/>
        </a:defRPr>
      </a:lvl5pPr>
      <a:lvl6pPr marL="457200" algn="r" rtl="0" eaLnBrk="0" fontAlgn="base" hangingPunct="0">
        <a:spcBef>
          <a:spcPct val="0"/>
        </a:spcBef>
        <a:spcAft>
          <a:spcPct val="0"/>
        </a:spcAft>
        <a:defRPr>
          <a:solidFill>
            <a:schemeClr val="accent2"/>
          </a:solidFill>
          <a:latin typeface="Verdana" pitchFamily="34" charset="0"/>
        </a:defRPr>
      </a:lvl6pPr>
      <a:lvl7pPr marL="914400" algn="r" rtl="0" eaLnBrk="0" fontAlgn="base" hangingPunct="0">
        <a:spcBef>
          <a:spcPct val="0"/>
        </a:spcBef>
        <a:spcAft>
          <a:spcPct val="0"/>
        </a:spcAft>
        <a:defRPr>
          <a:solidFill>
            <a:schemeClr val="accent2"/>
          </a:solidFill>
          <a:latin typeface="Verdana" pitchFamily="34" charset="0"/>
        </a:defRPr>
      </a:lvl7pPr>
      <a:lvl8pPr marL="1371600" algn="r" rtl="0" eaLnBrk="0" fontAlgn="base" hangingPunct="0">
        <a:spcBef>
          <a:spcPct val="0"/>
        </a:spcBef>
        <a:spcAft>
          <a:spcPct val="0"/>
        </a:spcAft>
        <a:defRPr>
          <a:solidFill>
            <a:schemeClr val="accent2"/>
          </a:solidFill>
          <a:latin typeface="Verdana" pitchFamily="34" charset="0"/>
        </a:defRPr>
      </a:lvl8pPr>
      <a:lvl9pPr marL="1828800" algn="r" rtl="0" eaLnBrk="0" fontAlgn="base" hangingPunct="0">
        <a:spcBef>
          <a:spcPct val="0"/>
        </a:spcBef>
        <a:spcAft>
          <a:spcPct val="0"/>
        </a:spcAft>
        <a:defRPr>
          <a:solidFill>
            <a:schemeClr val="accent2"/>
          </a:solidFill>
          <a:latin typeface="Verdana" pitchFamily="34" charset="0"/>
        </a:defRPr>
      </a:lvl9pPr>
    </p:titleStyle>
    <p:bodyStyle>
      <a:lvl1pPr marL="342900" indent="-342900" algn="l" rtl="0" eaLnBrk="0" fontAlgn="base" hangingPunct="0">
        <a:spcBef>
          <a:spcPct val="20000"/>
        </a:spcBef>
        <a:spcAft>
          <a:spcPct val="0"/>
        </a:spcAft>
        <a:buClr>
          <a:schemeClr val="folHlink"/>
        </a:buClr>
        <a:buFont typeface="Wingdings" pitchFamily="2" charset="2"/>
        <a:buChar char="z"/>
        <a:defRPr sz="1600">
          <a:solidFill>
            <a:schemeClr val="hlink"/>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Ö"/>
        <a:defRPr sz="16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itchFamily="2" charset="2"/>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0" y="0"/>
            <a:ext cx="9144000" cy="1087438"/>
          </a:xfrm>
          <a:prstGeom prst="rect">
            <a:avLst/>
          </a:prstGeom>
          <a:noFill/>
          <a:ln w="9525">
            <a:noFill/>
            <a:miter lim="800000"/>
            <a:headEnd/>
            <a:tailEnd/>
          </a:ln>
          <a:effectLst/>
        </p:spPr>
      </p:pic>
      <p:sp>
        <p:nvSpPr>
          <p:cNvPr id="4099" name="Rectangle 3"/>
          <p:cNvSpPr>
            <a:spLocks noGrp="1" noChangeArrowheads="1"/>
          </p:cNvSpPr>
          <p:nvPr>
            <p:ph type="title"/>
          </p:nvPr>
        </p:nvSpPr>
        <p:spPr bwMode="auto">
          <a:xfrm>
            <a:off x="304800" y="0"/>
            <a:ext cx="7867650" cy="620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smtClean="0"/>
              <a:t>Mastertitelformat bearbeiten</a:t>
            </a:r>
          </a:p>
        </p:txBody>
      </p:sp>
      <p:sp>
        <p:nvSpPr>
          <p:cNvPr id="4100" name="Rectangle 4"/>
          <p:cNvSpPr>
            <a:spLocks noGrp="1" noChangeArrowheads="1"/>
          </p:cNvSpPr>
          <p:nvPr>
            <p:ph type="body" idx="1"/>
          </p:nvPr>
        </p:nvSpPr>
        <p:spPr bwMode="auto">
          <a:xfrm>
            <a:off x="304800" y="1066800"/>
            <a:ext cx="8534400" cy="5099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pic>
        <p:nvPicPr>
          <p:cNvPr id="4101" name="Picture 5"/>
          <p:cNvPicPr>
            <a:picLocks noChangeAspect="1" noChangeArrowheads="1"/>
          </p:cNvPicPr>
          <p:nvPr/>
        </p:nvPicPr>
        <p:blipFill>
          <a:blip r:embed="rId4">
            <a:lum bright="70000" contrast="-70000"/>
          </a:blip>
          <a:srcRect t="85265"/>
          <a:stretch>
            <a:fillRect/>
          </a:stretch>
        </p:blipFill>
        <p:spPr bwMode="auto">
          <a:xfrm>
            <a:off x="0" y="6248400"/>
            <a:ext cx="9144000" cy="609600"/>
          </a:xfrm>
          <a:prstGeom prst="rect">
            <a:avLst/>
          </a:prstGeom>
          <a:noFill/>
          <a:ln w="9525">
            <a:noFill/>
            <a:miter lim="800000"/>
            <a:headEnd/>
            <a:tailEnd/>
          </a:ln>
        </p:spPr>
      </p:pic>
      <p:sp>
        <p:nvSpPr>
          <p:cNvPr id="4102" name="Rectangle 6"/>
          <p:cNvSpPr>
            <a:spLocks noChangeArrowheads="1"/>
          </p:cNvSpPr>
          <p:nvPr/>
        </p:nvSpPr>
        <p:spPr bwMode="auto">
          <a:xfrm>
            <a:off x="0" y="6172200"/>
            <a:ext cx="9144000" cy="76200"/>
          </a:xfrm>
          <a:prstGeom prst="rect">
            <a:avLst/>
          </a:prstGeom>
          <a:solidFill>
            <a:schemeClr val="accent1"/>
          </a:solidFill>
          <a:ln w="12700">
            <a:noFill/>
            <a:miter lim="800000"/>
            <a:headEnd/>
            <a:tailEnd/>
          </a:ln>
          <a:effectLst/>
        </p:spPr>
        <p:txBody>
          <a:bodyPr wrap="none" anchor="ctr"/>
          <a:lstStyle/>
          <a:p>
            <a:pPr eaLnBrk="0" hangingPunct="0"/>
            <a:endParaRPr lang="de-DE" sz="2400" b="0">
              <a:solidFill>
                <a:srgbClr val="000000"/>
              </a:solidFill>
              <a:latin typeface="Verdana" pitchFamily="34" charset="0"/>
            </a:endParaRPr>
          </a:p>
        </p:txBody>
      </p:sp>
      <p:pic>
        <p:nvPicPr>
          <p:cNvPr id="4104" name="Picture 8" descr="TU_Logo_90_HKS41"/>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23850" y="6343650"/>
            <a:ext cx="1443038" cy="423863"/>
          </a:xfrm>
          <a:prstGeom prst="rect">
            <a:avLst/>
          </a:prstGeom>
          <a:noFill/>
          <a:ln w="9525">
            <a:noFill/>
            <a:miter lim="800000"/>
            <a:headEnd/>
            <a:tailEnd/>
          </a:ln>
        </p:spPr>
      </p:pic>
    </p:spTree>
    <p:extLst>
      <p:ext uri="{BB962C8B-B14F-4D97-AF65-F5344CB8AC3E}">
        <p14:creationId xmlns:p14="http://schemas.microsoft.com/office/powerpoint/2010/main" val="1220834771"/>
      </p:ext>
    </p:extLst>
  </p:cSld>
  <p:clrMap bg1="lt1" tx1="dk1" bg2="lt2" tx2="dk2" accent1="accent1" accent2="accent2" accent3="accent3" accent4="accent4" accent5="accent5" accent6="accent6" hlink="hlink" folHlink="folHlink"/>
  <p:sldLayoutIdLst>
    <p:sldLayoutId id="2147483671" r:id="rId1"/>
  </p:sldLayoutIdLst>
  <p:transition/>
  <p:timing>
    <p:tnLst>
      <p:par>
        <p:cTn id="1" dur="indefinite" restart="never" nodeType="tmRoot"/>
      </p:par>
    </p:tnLst>
  </p:timing>
  <p:txStyles>
    <p:titleStyle>
      <a:lvl1pPr algn="r" rtl="0" eaLnBrk="0" fontAlgn="base" hangingPunct="0">
        <a:spcBef>
          <a:spcPct val="0"/>
        </a:spcBef>
        <a:spcAft>
          <a:spcPct val="0"/>
        </a:spcAft>
        <a:defRPr>
          <a:solidFill>
            <a:schemeClr val="accent2"/>
          </a:solidFill>
          <a:latin typeface="+mj-lt"/>
          <a:ea typeface="+mj-ea"/>
          <a:cs typeface="+mj-cs"/>
        </a:defRPr>
      </a:lvl1pPr>
      <a:lvl2pPr algn="r" rtl="0" eaLnBrk="0" fontAlgn="base" hangingPunct="0">
        <a:spcBef>
          <a:spcPct val="0"/>
        </a:spcBef>
        <a:spcAft>
          <a:spcPct val="0"/>
        </a:spcAft>
        <a:defRPr>
          <a:solidFill>
            <a:schemeClr val="accent2"/>
          </a:solidFill>
          <a:latin typeface="Verdana" pitchFamily="34" charset="0"/>
        </a:defRPr>
      </a:lvl2pPr>
      <a:lvl3pPr algn="r" rtl="0" eaLnBrk="0" fontAlgn="base" hangingPunct="0">
        <a:spcBef>
          <a:spcPct val="0"/>
        </a:spcBef>
        <a:spcAft>
          <a:spcPct val="0"/>
        </a:spcAft>
        <a:defRPr>
          <a:solidFill>
            <a:schemeClr val="accent2"/>
          </a:solidFill>
          <a:latin typeface="Verdana" pitchFamily="34" charset="0"/>
        </a:defRPr>
      </a:lvl3pPr>
      <a:lvl4pPr algn="r" rtl="0" eaLnBrk="0" fontAlgn="base" hangingPunct="0">
        <a:spcBef>
          <a:spcPct val="0"/>
        </a:spcBef>
        <a:spcAft>
          <a:spcPct val="0"/>
        </a:spcAft>
        <a:defRPr>
          <a:solidFill>
            <a:schemeClr val="accent2"/>
          </a:solidFill>
          <a:latin typeface="Verdana" pitchFamily="34" charset="0"/>
        </a:defRPr>
      </a:lvl4pPr>
      <a:lvl5pPr algn="r" rtl="0" eaLnBrk="0" fontAlgn="base" hangingPunct="0">
        <a:spcBef>
          <a:spcPct val="0"/>
        </a:spcBef>
        <a:spcAft>
          <a:spcPct val="0"/>
        </a:spcAft>
        <a:defRPr>
          <a:solidFill>
            <a:schemeClr val="accent2"/>
          </a:solidFill>
          <a:latin typeface="Verdana" pitchFamily="34" charset="0"/>
        </a:defRPr>
      </a:lvl5pPr>
      <a:lvl6pPr marL="457200" algn="r" rtl="0" eaLnBrk="0" fontAlgn="base" hangingPunct="0">
        <a:spcBef>
          <a:spcPct val="0"/>
        </a:spcBef>
        <a:spcAft>
          <a:spcPct val="0"/>
        </a:spcAft>
        <a:defRPr>
          <a:solidFill>
            <a:schemeClr val="accent2"/>
          </a:solidFill>
          <a:latin typeface="Verdana" pitchFamily="34" charset="0"/>
        </a:defRPr>
      </a:lvl6pPr>
      <a:lvl7pPr marL="914400" algn="r" rtl="0" eaLnBrk="0" fontAlgn="base" hangingPunct="0">
        <a:spcBef>
          <a:spcPct val="0"/>
        </a:spcBef>
        <a:spcAft>
          <a:spcPct val="0"/>
        </a:spcAft>
        <a:defRPr>
          <a:solidFill>
            <a:schemeClr val="accent2"/>
          </a:solidFill>
          <a:latin typeface="Verdana" pitchFamily="34" charset="0"/>
        </a:defRPr>
      </a:lvl7pPr>
      <a:lvl8pPr marL="1371600" algn="r" rtl="0" eaLnBrk="0" fontAlgn="base" hangingPunct="0">
        <a:spcBef>
          <a:spcPct val="0"/>
        </a:spcBef>
        <a:spcAft>
          <a:spcPct val="0"/>
        </a:spcAft>
        <a:defRPr>
          <a:solidFill>
            <a:schemeClr val="accent2"/>
          </a:solidFill>
          <a:latin typeface="Verdana" pitchFamily="34" charset="0"/>
        </a:defRPr>
      </a:lvl8pPr>
      <a:lvl9pPr marL="1828800" algn="r" rtl="0" eaLnBrk="0" fontAlgn="base" hangingPunct="0">
        <a:spcBef>
          <a:spcPct val="0"/>
        </a:spcBef>
        <a:spcAft>
          <a:spcPct val="0"/>
        </a:spcAft>
        <a:defRPr>
          <a:solidFill>
            <a:schemeClr val="accent2"/>
          </a:solidFill>
          <a:latin typeface="Verdana" pitchFamily="34" charset="0"/>
        </a:defRPr>
      </a:lvl9pPr>
    </p:titleStyle>
    <p:bodyStyle>
      <a:lvl1pPr marL="342900" indent="-342900" algn="l" rtl="0" eaLnBrk="0" fontAlgn="base" hangingPunct="0">
        <a:spcBef>
          <a:spcPct val="20000"/>
        </a:spcBef>
        <a:spcAft>
          <a:spcPct val="0"/>
        </a:spcAft>
        <a:buClr>
          <a:schemeClr val="folHlink"/>
        </a:buClr>
        <a:buFont typeface="Wingdings" pitchFamily="2" charset="2"/>
        <a:buChar char="z"/>
        <a:defRPr sz="1600">
          <a:solidFill>
            <a:schemeClr val="hlink"/>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Ö"/>
        <a:defRPr sz="16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itchFamily="2" charset="2"/>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2000"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7200" y="76200"/>
            <a:ext cx="4724400" cy="71596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741FAB-DDC0-4C8D-A2C0-9BFAD0961D10}" type="datetimeFigureOut">
              <a:rPr lang="en-US" smtClean="0"/>
              <a:pPr/>
              <a:t>6/2/2019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13A299-4B70-44C0-9573-A40A0A56C89D}" type="slidenum">
              <a:rPr lang="en-US" smtClean="0"/>
              <a:pPr/>
              <a:t>‹Nr.›</a:t>
            </a:fld>
            <a:endParaRPr lang="en-US"/>
          </a:p>
        </p:txBody>
      </p:sp>
    </p:spTree>
    <p:extLst>
      <p:ext uri="{BB962C8B-B14F-4D97-AF65-F5344CB8AC3E}">
        <p14:creationId xmlns:p14="http://schemas.microsoft.com/office/powerpoint/2010/main" val="28291865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2800" b="1" kern="1200">
          <a:solidFill>
            <a:schemeClr val="bg1">
              <a:lumMod val="8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0" y="0"/>
            <a:ext cx="9144000" cy="1087438"/>
          </a:xfrm>
          <a:prstGeom prst="rect">
            <a:avLst/>
          </a:prstGeom>
          <a:noFill/>
          <a:ln w="9525">
            <a:noFill/>
            <a:miter lim="800000"/>
            <a:headEnd/>
            <a:tailEnd/>
          </a:ln>
          <a:effectLst/>
        </p:spPr>
      </p:pic>
      <p:sp>
        <p:nvSpPr>
          <p:cNvPr id="4099" name="Rectangle 3"/>
          <p:cNvSpPr>
            <a:spLocks noGrp="1" noChangeArrowheads="1"/>
          </p:cNvSpPr>
          <p:nvPr>
            <p:ph type="title"/>
          </p:nvPr>
        </p:nvSpPr>
        <p:spPr bwMode="auto">
          <a:xfrm>
            <a:off x="304800" y="0"/>
            <a:ext cx="7867650" cy="620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smtClean="0"/>
              <a:t>Mastertitelformat bearbeiten</a:t>
            </a:r>
          </a:p>
        </p:txBody>
      </p:sp>
      <p:sp>
        <p:nvSpPr>
          <p:cNvPr id="4100" name="Rectangle 4"/>
          <p:cNvSpPr>
            <a:spLocks noGrp="1" noChangeArrowheads="1"/>
          </p:cNvSpPr>
          <p:nvPr>
            <p:ph type="body" idx="1"/>
          </p:nvPr>
        </p:nvSpPr>
        <p:spPr bwMode="auto">
          <a:xfrm>
            <a:off x="304800" y="1066800"/>
            <a:ext cx="8534400" cy="5099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pic>
        <p:nvPicPr>
          <p:cNvPr id="4101" name="Picture 5"/>
          <p:cNvPicPr>
            <a:picLocks noChangeAspect="1" noChangeArrowheads="1"/>
          </p:cNvPicPr>
          <p:nvPr/>
        </p:nvPicPr>
        <p:blipFill>
          <a:blip r:embed="rId4">
            <a:lum bright="70000" contrast="-70000"/>
          </a:blip>
          <a:srcRect t="85265"/>
          <a:stretch>
            <a:fillRect/>
          </a:stretch>
        </p:blipFill>
        <p:spPr bwMode="auto">
          <a:xfrm>
            <a:off x="0" y="6248400"/>
            <a:ext cx="9144000" cy="609600"/>
          </a:xfrm>
          <a:prstGeom prst="rect">
            <a:avLst/>
          </a:prstGeom>
          <a:noFill/>
          <a:ln w="9525">
            <a:noFill/>
            <a:miter lim="800000"/>
            <a:headEnd/>
            <a:tailEnd/>
          </a:ln>
        </p:spPr>
      </p:pic>
      <p:sp>
        <p:nvSpPr>
          <p:cNvPr id="4102" name="Rectangle 6"/>
          <p:cNvSpPr>
            <a:spLocks noChangeArrowheads="1"/>
          </p:cNvSpPr>
          <p:nvPr/>
        </p:nvSpPr>
        <p:spPr bwMode="auto">
          <a:xfrm>
            <a:off x="0" y="6172200"/>
            <a:ext cx="9144000" cy="76200"/>
          </a:xfrm>
          <a:prstGeom prst="rect">
            <a:avLst/>
          </a:prstGeom>
          <a:solidFill>
            <a:schemeClr val="accent1"/>
          </a:solidFill>
          <a:ln w="12700">
            <a:noFill/>
            <a:miter lim="800000"/>
            <a:headEnd/>
            <a:tailEnd/>
          </a:ln>
          <a:effectLst/>
        </p:spPr>
        <p:txBody>
          <a:bodyPr wrap="none" anchor="ctr"/>
          <a:lstStyle/>
          <a:p>
            <a:pPr eaLnBrk="0" hangingPunct="0"/>
            <a:endParaRPr lang="de-DE" sz="2400" b="0">
              <a:solidFill>
                <a:srgbClr val="000000"/>
              </a:solidFill>
              <a:latin typeface="Verdana" pitchFamily="34" charset="0"/>
            </a:endParaRPr>
          </a:p>
        </p:txBody>
      </p:sp>
      <p:pic>
        <p:nvPicPr>
          <p:cNvPr id="4104" name="Picture 8" descr="TU_Logo_90_HKS41"/>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323850" y="6343650"/>
            <a:ext cx="1443038" cy="423863"/>
          </a:xfrm>
          <a:prstGeom prst="rect">
            <a:avLst/>
          </a:prstGeom>
          <a:noFill/>
          <a:ln w="9525">
            <a:noFill/>
            <a:miter lim="800000"/>
            <a:headEnd/>
            <a:tailEnd/>
          </a:ln>
        </p:spPr>
      </p:pic>
    </p:spTree>
    <p:extLst>
      <p:ext uri="{BB962C8B-B14F-4D97-AF65-F5344CB8AC3E}">
        <p14:creationId xmlns:p14="http://schemas.microsoft.com/office/powerpoint/2010/main" val="3052591625"/>
      </p:ext>
    </p:extLst>
  </p:cSld>
  <p:clrMap bg1="lt1" tx1="dk1" bg2="lt2" tx2="dk2" accent1="accent1" accent2="accent2" accent3="accent3" accent4="accent4" accent5="accent5" accent6="accent6" hlink="hlink" folHlink="folHlink"/>
  <p:sldLayoutIdLst>
    <p:sldLayoutId id="2147483686" r:id="rId1"/>
  </p:sldLayoutIdLst>
  <p:transition/>
  <p:timing>
    <p:tnLst>
      <p:par>
        <p:cTn id="1" dur="indefinite" restart="never" nodeType="tmRoot"/>
      </p:par>
    </p:tnLst>
  </p:timing>
  <p:txStyles>
    <p:titleStyle>
      <a:lvl1pPr algn="r" rtl="0" eaLnBrk="0" fontAlgn="base" hangingPunct="0">
        <a:spcBef>
          <a:spcPct val="0"/>
        </a:spcBef>
        <a:spcAft>
          <a:spcPct val="0"/>
        </a:spcAft>
        <a:defRPr>
          <a:solidFill>
            <a:schemeClr val="accent2"/>
          </a:solidFill>
          <a:latin typeface="+mj-lt"/>
          <a:ea typeface="+mj-ea"/>
          <a:cs typeface="+mj-cs"/>
        </a:defRPr>
      </a:lvl1pPr>
      <a:lvl2pPr algn="r" rtl="0" eaLnBrk="0" fontAlgn="base" hangingPunct="0">
        <a:spcBef>
          <a:spcPct val="0"/>
        </a:spcBef>
        <a:spcAft>
          <a:spcPct val="0"/>
        </a:spcAft>
        <a:defRPr>
          <a:solidFill>
            <a:schemeClr val="accent2"/>
          </a:solidFill>
          <a:latin typeface="Verdana" pitchFamily="34" charset="0"/>
        </a:defRPr>
      </a:lvl2pPr>
      <a:lvl3pPr algn="r" rtl="0" eaLnBrk="0" fontAlgn="base" hangingPunct="0">
        <a:spcBef>
          <a:spcPct val="0"/>
        </a:spcBef>
        <a:spcAft>
          <a:spcPct val="0"/>
        </a:spcAft>
        <a:defRPr>
          <a:solidFill>
            <a:schemeClr val="accent2"/>
          </a:solidFill>
          <a:latin typeface="Verdana" pitchFamily="34" charset="0"/>
        </a:defRPr>
      </a:lvl3pPr>
      <a:lvl4pPr algn="r" rtl="0" eaLnBrk="0" fontAlgn="base" hangingPunct="0">
        <a:spcBef>
          <a:spcPct val="0"/>
        </a:spcBef>
        <a:spcAft>
          <a:spcPct val="0"/>
        </a:spcAft>
        <a:defRPr>
          <a:solidFill>
            <a:schemeClr val="accent2"/>
          </a:solidFill>
          <a:latin typeface="Verdana" pitchFamily="34" charset="0"/>
        </a:defRPr>
      </a:lvl4pPr>
      <a:lvl5pPr algn="r" rtl="0" eaLnBrk="0" fontAlgn="base" hangingPunct="0">
        <a:spcBef>
          <a:spcPct val="0"/>
        </a:spcBef>
        <a:spcAft>
          <a:spcPct val="0"/>
        </a:spcAft>
        <a:defRPr>
          <a:solidFill>
            <a:schemeClr val="accent2"/>
          </a:solidFill>
          <a:latin typeface="Verdana" pitchFamily="34" charset="0"/>
        </a:defRPr>
      </a:lvl5pPr>
      <a:lvl6pPr marL="457200" algn="r" rtl="0" eaLnBrk="0" fontAlgn="base" hangingPunct="0">
        <a:spcBef>
          <a:spcPct val="0"/>
        </a:spcBef>
        <a:spcAft>
          <a:spcPct val="0"/>
        </a:spcAft>
        <a:defRPr>
          <a:solidFill>
            <a:schemeClr val="accent2"/>
          </a:solidFill>
          <a:latin typeface="Verdana" pitchFamily="34" charset="0"/>
        </a:defRPr>
      </a:lvl6pPr>
      <a:lvl7pPr marL="914400" algn="r" rtl="0" eaLnBrk="0" fontAlgn="base" hangingPunct="0">
        <a:spcBef>
          <a:spcPct val="0"/>
        </a:spcBef>
        <a:spcAft>
          <a:spcPct val="0"/>
        </a:spcAft>
        <a:defRPr>
          <a:solidFill>
            <a:schemeClr val="accent2"/>
          </a:solidFill>
          <a:latin typeface="Verdana" pitchFamily="34" charset="0"/>
        </a:defRPr>
      </a:lvl7pPr>
      <a:lvl8pPr marL="1371600" algn="r" rtl="0" eaLnBrk="0" fontAlgn="base" hangingPunct="0">
        <a:spcBef>
          <a:spcPct val="0"/>
        </a:spcBef>
        <a:spcAft>
          <a:spcPct val="0"/>
        </a:spcAft>
        <a:defRPr>
          <a:solidFill>
            <a:schemeClr val="accent2"/>
          </a:solidFill>
          <a:latin typeface="Verdana" pitchFamily="34" charset="0"/>
        </a:defRPr>
      </a:lvl8pPr>
      <a:lvl9pPr marL="1828800" algn="r" rtl="0" eaLnBrk="0" fontAlgn="base" hangingPunct="0">
        <a:spcBef>
          <a:spcPct val="0"/>
        </a:spcBef>
        <a:spcAft>
          <a:spcPct val="0"/>
        </a:spcAft>
        <a:defRPr>
          <a:solidFill>
            <a:schemeClr val="accent2"/>
          </a:solidFill>
          <a:latin typeface="Verdana" pitchFamily="34" charset="0"/>
        </a:defRPr>
      </a:lvl9pPr>
    </p:titleStyle>
    <p:bodyStyle>
      <a:lvl1pPr marL="342900" indent="-342900" algn="l" rtl="0" eaLnBrk="0" fontAlgn="base" hangingPunct="0">
        <a:spcBef>
          <a:spcPct val="20000"/>
        </a:spcBef>
        <a:spcAft>
          <a:spcPct val="0"/>
        </a:spcAft>
        <a:buClr>
          <a:schemeClr val="folHlink"/>
        </a:buClr>
        <a:buFont typeface="Wingdings" pitchFamily="2" charset="2"/>
        <a:buChar char="z"/>
        <a:defRPr sz="1600">
          <a:solidFill>
            <a:schemeClr val="hlink"/>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Ö"/>
        <a:defRPr sz="16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itchFamily="2" charset="2"/>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srcRect/>
          <a:stretch>
            <a:fillRect/>
          </a:stretch>
        </p:blipFill>
        <p:spPr bwMode="auto">
          <a:xfrm>
            <a:off x="0" y="0"/>
            <a:ext cx="9144000" cy="1087438"/>
          </a:xfrm>
          <a:prstGeom prst="rect">
            <a:avLst/>
          </a:prstGeom>
          <a:noFill/>
          <a:ln w="9525">
            <a:noFill/>
            <a:miter lim="800000"/>
            <a:headEnd/>
            <a:tailEnd/>
          </a:ln>
          <a:effectLst/>
        </p:spPr>
      </p:pic>
      <p:sp>
        <p:nvSpPr>
          <p:cNvPr id="4099" name="Rectangle 3"/>
          <p:cNvSpPr>
            <a:spLocks noGrp="1" noChangeArrowheads="1"/>
          </p:cNvSpPr>
          <p:nvPr>
            <p:ph type="title"/>
          </p:nvPr>
        </p:nvSpPr>
        <p:spPr bwMode="auto">
          <a:xfrm>
            <a:off x="304800" y="0"/>
            <a:ext cx="7867650" cy="6207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e-DE" dirty="0" smtClean="0"/>
              <a:t>Mastertitelformat bearbeiten</a:t>
            </a:r>
          </a:p>
        </p:txBody>
      </p:sp>
      <p:sp>
        <p:nvSpPr>
          <p:cNvPr id="4100" name="Rectangle 4"/>
          <p:cNvSpPr>
            <a:spLocks noGrp="1" noChangeArrowheads="1"/>
          </p:cNvSpPr>
          <p:nvPr>
            <p:ph type="body" idx="1"/>
          </p:nvPr>
        </p:nvSpPr>
        <p:spPr bwMode="auto">
          <a:xfrm>
            <a:off x="304800" y="1066800"/>
            <a:ext cx="8534400" cy="5099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pic>
        <p:nvPicPr>
          <p:cNvPr id="4101" name="Picture 5"/>
          <p:cNvPicPr>
            <a:picLocks noChangeAspect="1" noChangeArrowheads="1"/>
          </p:cNvPicPr>
          <p:nvPr/>
        </p:nvPicPr>
        <p:blipFill>
          <a:blip r:embed="rId5">
            <a:lum bright="70000" contrast="-70000"/>
          </a:blip>
          <a:srcRect t="85265"/>
          <a:stretch>
            <a:fillRect/>
          </a:stretch>
        </p:blipFill>
        <p:spPr bwMode="auto">
          <a:xfrm>
            <a:off x="0" y="6248400"/>
            <a:ext cx="9144000" cy="609600"/>
          </a:xfrm>
          <a:prstGeom prst="rect">
            <a:avLst/>
          </a:prstGeom>
          <a:noFill/>
          <a:ln w="9525">
            <a:noFill/>
            <a:miter lim="800000"/>
            <a:headEnd/>
            <a:tailEnd/>
          </a:ln>
        </p:spPr>
      </p:pic>
      <p:sp>
        <p:nvSpPr>
          <p:cNvPr id="4102" name="Rectangle 6"/>
          <p:cNvSpPr>
            <a:spLocks noChangeArrowheads="1"/>
          </p:cNvSpPr>
          <p:nvPr/>
        </p:nvSpPr>
        <p:spPr bwMode="auto">
          <a:xfrm>
            <a:off x="0" y="6172200"/>
            <a:ext cx="9144000" cy="76200"/>
          </a:xfrm>
          <a:prstGeom prst="rect">
            <a:avLst/>
          </a:prstGeom>
          <a:solidFill>
            <a:schemeClr val="accent1"/>
          </a:solidFill>
          <a:ln w="12700">
            <a:no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4104" name="Picture 8" descr="TU_Logo_90_HKS41"/>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323850" y="6343650"/>
            <a:ext cx="1443038" cy="423863"/>
          </a:xfrm>
          <a:prstGeom prst="rect">
            <a:avLst/>
          </a:prstGeom>
          <a:noFill/>
          <a:ln w="9525">
            <a:noFill/>
            <a:miter lim="800000"/>
            <a:headEnd/>
            <a:tailEnd/>
          </a:ln>
        </p:spPr>
      </p:pic>
    </p:spTree>
    <p:extLst>
      <p:ext uri="{BB962C8B-B14F-4D97-AF65-F5344CB8AC3E}">
        <p14:creationId xmlns:p14="http://schemas.microsoft.com/office/powerpoint/2010/main" val="377752183"/>
      </p:ext>
    </p:extLst>
  </p:cSld>
  <p:clrMap bg1="lt1" tx1="dk1" bg2="lt2" tx2="dk2" accent1="accent1" accent2="accent2" accent3="accent3" accent4="accent4" accent5="accent5" accent6="accent6" hlink="hlink" folHlink="folHlink"/>
  <p:sldLayoutIdLst>
    <p:sldLayoutId id="2147483688" r:id="rId1"/>
    <p:sldLayoutId id="2147483689" r:id="rId2"/>
  </p:sldLayoutIdLst>
  <p:transition/>
  <p:timing>
    <p:tnLst>
      <p:par>
        <p:cTn id="1" dur="indefinite" restart="never" nodeType="tmRoot"/>
      </p:par>
    </p:tnLst>
  </p:timing>
  <p:txStyles>
    <p:titleStyle>
      <a:lvl1pPr algn="r" rtl="0" eaLnBrk="0" fontAlgn="base" hangingPunct="0">
        <a:spcBef>
          <a:spcPct val="0"/>
        </a:spcBef>
        <a:spcAft>
          <a:spcPct val="0"/>
        </a:spcAft>
        <a:defRPr>
          <a:solidFill>
            <a:schemeClr val="accent2"/>
          </a:solidFill>
          <a:latin typeface="+mj-lt"/>
          <a:ea typeface="+mj-ea"/>
          <a:cs typeface="+mj-cs"/>
        </a:defRPr>
      </a:lvl1pPr>
      <a:lvl2pPr algn="r" rtl="0" eaLnBrk="0" fontAlgn="base" hangingPunct="0">
        <a:spcBef>
          <a:spcPct val="0"/>
        </a:spcBef>
        <a:spcAft>
          <a:spcPct val="0"/>
        </a:spcAft>
        <a:defRPr>
          <a:solidFill>
            <a:schemeClr val="accent2"/>
          </a:solidFill>
          <a:latin typeface="Verdana" pitchFamily="34" charset="0"/>
        </a:defRPr>
      </a:lvl2pPr>
      <a:lvl3pPr algn="r" rtl="0" eaLnBrk="0" fontAlgn="base" hangingPunct="0">
        <a:spcBef>
          <a:spcPct val="0"/>
        </a:spcBef>
        <a:spcAft>
          <a:spcPct val="0"/>
        </a:spcAft>
        <a:defRPr>
          <a:solidFill>
            <a:schemeClr val="accent2"/>
          </a:solidFill>
          <a:latin typeface="Verdana" pitchFamily="34" charset="0"/>
        </a:defRPr>
      </a:lvl3pPr>
      <a:lvl4pPr algn="r" rtl="0" eaLnBrk="0" fontAlgn="base" hangingPunct="0">
        <a:spcBef>
          <a:spcPct val="0"/>
        </a:spcBef>
        <a:spcAft>
          <a:spcPct val="0"/>
        </a:spcAft>
        <a:defRPr>
          <a:solidFill>
            <a:schemeClr val="accent2"/>
          </a:solidFill>
          <a:latin typeface="Verdana" pitchFamily="34" charset="0"/>
        </a:defRPr>
      </a:lvl4pPr>
      <a:lvl5pPr algn="r" rtl="0" eaLnBrk="0" fontAlgn="base" hangingPunct="0">
        <a:spcBef>
          <a:spcPct val="0"/>
        </a:spcBef>
        <a:spcAft>
          <a:spcPct val="0"/>
        </a:spcAft>
        <a:defRPr>
          <a:solidFill>
            <a:schemeClr val="accent2"/>
          </a:solidFill>
          <a:latin typeface="Verdana" pitchFamily="34" charset="0"/>
        </a:defRPr>
      </a:lvl5pPr>
      <a:lvl6pPr marL="457200" algn="r" rtl="0" eaLnBrk="0" fontAlgn="base" hangingPunct="0">
        <a:spcBef>
          <a:spcPct val="0"/>
        </a:spcBef>
        <a:spcAft>
          <a:spcPct val="0"/>
        </a:spcAft>
        <a:defRPr>
          <a:solidFill>
            <a:schemeClr val="accent2"/>
          </a:solidFill>
          <a:latin typeface="Verdana" pitchFamily="34" charset="0"/>
        </a:defRPr>
      </a:lvl6pPr>
      <a:lvl7pPr marL="914400" algn="r" rtl="0" eaLnBrk="0" fontAlgn="base" hangingPunct="0">
        <a:spcBef>
          <a:spcPct val="0"/>
        </a:spcBef>
        <a:spcAft>
          <a:spcPct val="0"/>
        </a:spcAft>
        <a:defRPr>
          <a:solidFill>
            <a:schemeClr val="accent2"/>
          </a:solidFill>
          <a:latin typeface="Verdana" pitchFamily="34" charset="0"/>
        </a:defRPr>
      </a:lvl7pPr>
      <a:lvl8pPr marL="1371600" algn="r" rtl="0" eaLnBrk="0" fontAlgn="base" hangingPunct="0">
        <a:spcBef>
          <a:spcPct val="0"/>
        </a:spcBef>
        <a:spcAft>
          <a:spcPct val="0"/>
        </a:spcAft>
        <a:defRPr>
          <a:solidFill>
            <a:schemeClr val="accent2"/>
          </a:solidFill>
          <a:latin typeface="Verdana" pitchFamily="34" charset="0"/>
        </a:defRPr>
      </a:lvl8pPr>
      <a:lvl9pPr marL="1828800" algn="r" rtl="0" eaLnBrk="0" fontAlgn="base" hangingPunct="0">
        <a:spcBef>
          <a:spcPct val="0"/>
        </a:spcBef>
        <a:spcAft>
          <a:spcPct val="0"/>
        </a:spcAft>
        <a:defRPr>
          <a:solidFill>
            <a:schemeClr val="accent2"/>
          </a:solidFill>
          <a:latin typeface="Verdana" pitchFamily="34" charset="0"/>
        </a:defRPr>
      </a:lvl9pPr>
    </p:titleStyle>
    <p:bodyStyle>
      <a:lvl1pPr marL="342900" indent="-342900" algn="l" rtl="0" eaLnBrk="0" fontAlgn="base" hangingPunct="0">
        <a:spcBef>
          <a:spcPct val="20000"/>
        </a:spcBef>
        <a:spcAft>
          <a:spcPct val="0"/>
        </a:spcAft>
        <a:buClr>
          <a:schemeClr val="folHlink"/>
        </a:buClr>
        <a:buFont typeface="Wingdings" pitchFamily="2" charset="2"/>
        <a:buChar char="z"/>
        <a:defRPr sz="1600">
          <a:solidFill>
            <a:schemeClr val="hlink"/>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Ö"/>
        <a:defRPr sz="1600">
          <a:solidFill>
            <a:schemeClr val="tx1"/>
          </a:solidFill>
          <a:latin typeface="+mn-lt"/>
        </a:defRPr>
      </a:lvl2pPr>
      <a:lvl3pPr marL="1143000" indent="-228600" algn="l" rtl="0" eaLnBrk="0" fontAlgn="base" hangingPunct="0">
        <a:spcBef>
          <a:spcPct val="20000"/>
        </a:spcBef>
        <a:spcAft>
          <a:spcPct val="0"/>
        </a:spcAft>
        <a:buClr>
          <a:schemeClr val="tx2"/>
        </a:buClr>
        <a:buFont typeface="Wingdings" pitchFamily="2" charset="2"/>
        <a:buChar char="±"/>
        <a:defRPr sz="1600">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eaLnBrk="0" fontAlgn="base" hangingPunct="0">
        <a:spcBef>
          <a:spcPct val="20000"/>
        </a:spcBef>
        <a:spcAft>
          <a:spcPct val="0"/>
        </a:spcAft>
        <a:buChar char="»"/>
        <a:defRPr sz="1600">
          <a:solidFill>
            <a:schemeClr val="tx1"/>
          </a:solidFill>
          <a:latin typeface="+mn-lt"/>
        </a:defRPr>
      </a:lvl6pPr>
      <a:lvl7pPr marL="2971800" indent="-228600" algn="l" rtl="0" eaLnBrk="0" fontAlgn="base" hangingPunct="0">
        <a:spcBef>
          <a:spcPct val="20000"/>
        </a:spcBef>
        <a:spcAft>
          <a:spcPct val="0"/>
        </a:spcAft>
        <a:buChar char="»"/>
        <a:defRPr sz="1600">
          <a:solidFill>
            <a:schemeClr val="tx1"/>
          </a:solidFill>
          <a:latin typeface="+mn-lt"/>
        </a:defRPr>
      </a:lvl7pPr>
      <a:lvl8pPr marL="3429000" indent="-228600" algn="l" rtl="0" eaLnBrk="0" fontAlgn="base" hangingPunct="0">
        <a:spcBef>
          <a:spcPct val="20000"/>
        </a:spcBef>
        <a:spcAft>
          <a:spcPct val="0"/>
        </a:spcAft>
        <a:buChar char="»"/>
        <a:defRPr sz="1600">
          <a:solidFill>
            <a:schemeClr val="tx1"/>
          </a:solidFill>
          <a:latin typeface="+mn-lt"/>
        </a:defRPr>
      </a:lvl8pPr>
      <a:lvl9pPr marL="3886200" indent="-228600" algn="l" rtl="0" eaLnBrk="0" fontAlgn="base" hangingPunct="0">
        <a:spcBef>
          <a:spcPct val="20000"/>
        </a:spcBef>
        <a:spcAft>
          <a:spcPct val="0"/>
        </a:spcAft>
        <a:buChar char="»"/>
        <a:defRPr sz="16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dud.inf.tu-dresden.d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3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txBox="1">
            <a:spLocks noChangeArrowheads="1"/>
          </p:cNvSpPr>
          <p:nvPr/>
        </p:nvSpPr>
        <p:spPr bwMode="auto">
          <a:xfrm>
            <a:off x="651510" y="2432275"/>
            <a:ext cx="8318500" cy="3822670"/>
          </a:xfrm>
          <a:prstGeom prst="rect">
            <a:avLst/>
          </a:prstGeom>
          <a:noFill/>
          <a:ln w="9525">
            <a:noFill/>
            <a:miter lim="800000"/>
            <a:headEnd/>
            <a:tailEnd/>
          </a:ln>
          <a:effectLst/>
        </p:spPr>
        <p:txBody>
          <a:bodyPr vert="horz" wrap="square" lIns="0" tIns="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3600" b="1" i="0" u="none" strike="noStrike" kern="0" cap="none" spc="0" normalizeH="0" baseline="0" noProof="0" dirty="0" err="1" smtClean="0">
                <a:ln>
                  <a:noFill/>
                </a:ln>
                <a:solidFill>
                  <a:srgbClr val="FFFFFF"/>
                </a:solidFill>
                <a:effectLst/>
                <a:uLnTx/>
                <a:uFillTx/>
                <a:latin typeface="+mj-lt"/>
                <a:ea typeface="+mj-ea"/>
                <a:cs typeface="+mj-cs"/>
              </a:rPr>
              <a:t>Pentestlab</a:t>
            </a:r>
            <a:r>
              <a:rPr kumimoji="0" lang="en-GB" sz="3600" b="1" i="0" u="none" strike="noStrike" kern="0" cap="none" spc="0" normalizeH="0" baseline="0" noProof="0" dirty="0" smtClean="0">
                <a:ln>
                  <a:noFill/>
                </a:ln>
                <a:solidFill>
                  <a:srgbClr val="FFFFFF"/>
                </a:solidFill>
                <a:effectLst/>
                <a:uLnTx/>
                <a:uFillTx/>
                <a:latin typeface="+mj-lt"/>
                <a:ea typeface="+mj-ea"/>
                <a:cs typeface="+mj-cs"/>
              </a:rPr>
              <a:t> —</a:t>
            </a:r>
          </a:p>
          <a:p>
            <a:pPr marL="0" marR="0" lvl="0" indent="0" algn="r" defTabSz="914400" rtl="0" eaLnBrk="1" fontAlgn="base" latinLnBrk="0" hangingPunct="1">
              <a:lnSpc>
                <a:spcPct val="100000"/>
              </a:lnSpc>
              <a:spcBef>
                <a:spcPct val="0"/>
              </a:spcBef>
              <a:spcAft>
                <a:spcPct val="0"/>
              </a:spcAft>
              <a:buClrTx/>
              <a:buSzTx/>
              <a:buFontTx/>
              <a:buNone/>
              <a:tabLst/>
              <a:defRPr/>
            </a:pPr>
            <a:r>
              <a:rPr lang="en-GB" sz="3600" kern="0" dirty="0" smtClean="0">
                <a:solidFill>
                  <a:srgbClr val="FFFFFF"/>
                </a:solidFill>
                <a:latin typeface="+mj-lt"/>
                <a:ea typeface="+mj-ea"/>
                <a:cs typeface="+mj-cs"/>
              </a:rPr>
              <a:t>Known Vulnerabilities</a:t>
            </a:r>
            <a:endParaRPr kumimoji="0" lang="en-GB" sz="3600" b="1" i="0" u="none" strike="noStrike" kern="0" cap="none" spc="0" normalizeH="0" baseline="0" noProof="0" dirty="0" smtClean="0">
              <a:ln>
                <a:noFill/>
              </a:ln>
              <a:solidFill>
                <a:srgbClr val="FFFFFF"/>
              </a:solidFill>
              <a:effectLst/>
              <a:uLnTx/>
              <a:uFillTx/>
              <a:latin typeface="+mj-lt"/>
              <a:ea typeface="+mj-ea"/>
              <a:cs typeface="+mj-cs"/>
            </a:endParaRP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GB" sz="3600" b="1" i="0" u="none" strike="noStrike" kern="0" cap="none" spc="0" normalizeH="0" baseline="0" noProof="0" dirty="0" smtClean="0">
              <a:ln>
                <a:noFill/>
              </a:ln>
              <a:solidFill>
                <a:srgbClr val="FFFFFF"/>
              </a:solidFill>
              <a:effectLst/>
              <a:uLnTx/>
              <a:uFillTx/>
              <a:latin typeface="+mj-lt"/>
              <a:ea typeface="+mj-ea"/>
              <a:cs typeface="+mj-cs"/>
            </a:endParaRPr>
          </a:p>
          <a:p>
            <a:pPr marL="0" marR="0" lvl="0" indent="0" algn="r" defTabSz="914400" rtl="0" eaLnBrk="1" fontAlgn="base" latinLnBrk="0" hangingPunct="1">
              <a:lnSpc>
                <a:spcPct val="100000"/>
              </a:lnSpc>
              <a:spcBef>
                <a:spcPct val="0"/>
              </a:spcBef>
              <a:spcAft>
                <a:spcPct val="0"/>
              </a:spcAft>
              <a:buClrTx/>
              <a:buSzTx/>
              <a:buFontTx/>
              <a:buNone/>
              <a:tabLst/>
              <a:defRPr/>
            </a:pPr>
            <a:r>
              <a:rPr lang="en-GB" sz="2800" b="0" u="sng" kern="0" dirty="0" smtClean="0">
                <a:solidFill>
                  <a:srgbClr val="FFFFFF"/>
                </a:solidFill>
                <a:latin typeface="+mj-lt"/>
                <a:ea typeface="+mj-ea"/>
                <a:cs typeface="+mj-cs"/>
                <a:hlinkClick r:id="rId3"/>
              </a:rPr>
              <a:t>dud.inf.tu-dresden.de</a:t>
            </a:r>
            <a:endParaRPr lang="en-GB" sz="2800" b="0" u="sng" kern="0" dirty="0" smtClean="0">
              <a:solidFill>
                <a:srgbClr val="FFFFFF"/>
              </a:solidFill>
              <a:latin typeface="+mj-lt"/>
              <a:ea typeface="+mj-ea"/>
              <a:cs typeface="+mj-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000" b="0" i="0" strike="noStrike" kern="0" cap="none" spc="0" normalizeH="0" baseline="0" noProof="0" dirty="0" smtClean="0">
                <a:ln>
                  <a:noFill/>
                </a:ln>
                <a:solidFill>
                  <a:srgbClr val="FFFFFF"/>
                </a:solidFill>
                <a:effectLst/>
                <a:uLnTx/>
                <a:uFillTx/>
                <a:latin typeface="+mj-lt"/>
                <a:ea typeface="+mj-ea"/>
                <a:cs typeface="+mj-cs"/>
              </a:rPr>
              <a:t>Stefan Köpsell (</a:t>
            </a:r>
            <a:r>
              <a:rPr kumimoji="0" lang="en-GB" sz="2000" b="0" i="0" u="sng" strike="noStrike" kern="0" cap="none" spc="0" normalizeH="0" baseline="0" noProof="0" dirty="0" smtClean="0">
                <a:ln>
                  <a:noFill/>
                </a:ln>
                <a:solidFill>
                  <a:schemeClr val="accent6">
                    <a:lumMod val="40000"/>
                    <a:lumOff val="60000"/>
                  </a:schemeClr>
                </a:solidFill>
                <a:effectLst/>
                <a:uLnTx/>
                <a:uFillTx/>
                <a:latin typeface="+mj-lt"/>
                <a:ea typeface="+mj-ea"/>
                <a:cs typeface="+mj-cs"/>
              </a:rPr>
              <a:t>stefan.koepsell@tu-dresden.de</a:t>
            </a:r>
            <a:r>
              <a:rPr kumimoji="0" lang="en-GB" sz="2000" b="0" i="0" strike="noStrike" kern="0" cap="none" spc="0" normalizeH="0" baseline="0" noProof="0" dirty="0" smtClean="0">
                <a:ln>
                  <a:noFill/>
                </a:ln>
                <a:solidFill>
                  <a:srgbClr val="FFFFFF"/>
                </a:solidFill>
                <a:effectLst/>
                <a:uLnTx/>
                <a:uFillTx/>
                <a:latin typeface="+mj-lt"/>
                <a:ea typeface="+mj-ea"/>
                <a:cs typeface="+mj-cs"/>
              </a:rPr>
              <a:t>)</a:t>
            </a:r>
          </a:p>
        </p:txBody>
      </p:sp>
      <p:sp>
        <p:nvSpPr>
          <p:cNvPr id="8" name="Rectangle 8"/>
          <p:cNvSpPr>
            <a:spLocks noChangeArrowheads="1"/>
          </p:cNvSpPr>
          <p:nvPr/>
        </p:nvSpPr>
        <p:spPr bwMode="auto">
          <a:xfrm>
            <a:off x="999240" y="1208766"/>
            <a:ext cx="7467600" cy="152400"/>
          </a:xfrm>
          <a:prstGeom prst="rect">
            <a:avLst/>
          </a:prstGeom>
          <a:noFill/>
          <a:ln w="9525">
            <a:noFill/>
            <a:miter lim="800000"/>
            <a:headEnd/>
            <a:tailEnd/>
          </a:ln>
          <a:effectLst/>
        </p:spPr>
        <p:txBody>
          <a:bodyPr lIns="0" tIns="0" anchor="ctr">
            <a:prstTxWarp prst="textNoShape">
              <a:avLst/>
            </a:prstTxWarp>
          </a:bodyPr>
          <a:lstStyle/>
          <a:p>
            <a:pPr>
              <a:spcBef>
                <a:spcPct val="50000"/>
              </a:spcBef>
            </a:pPr>
            <a:r>
              <a:rPr lang="en-GB" dirty="0" smtClean="0">
                <a:solidFill>
                  <a:srgbClr val="FFFFFF"/>
                </a:solidFill>
                <a:latin typeface="Verdana" charset="0"/>
              </a:rPr>
              <a:t>Department of Computer Science, </a:t>
            </a:r>
            <a:r>
              <a:rPr lang="en-GB" b="0" dirty="0" smtClean="0">
                <a:solidFill>
                  <a:srgbClr val="FFFFFF"/>
                </a:solidFill>
                <a:latin typeface="Verdana" charset="0"/>
              </a:rPr>
              <a:t>Institute for Systems Architecture, Chair of Privacy and Data Security</a:t>
            </a:r>
            <a:endParaRPr lang="en-GB" sz="2400" b="0" dirty="0">
              <a:solidFill>
                <a:schemeClr val="bg1"/>
              </a:solidFill>
              <a:latin typeface="Verdana" charset="0"/>
            </a:endParaRPr>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7310" y="297636"/>
            <a:ext cx="1752700" cy="705462"/>
          </a:xfrm>
          <a:prstGeom prst="rect">
            <a:avLst/>
          </a:prstGeom>
        </p:spPr>
      </p:pic>
    </p:spTree>
    <p:extLst>
      <p:ext uri="{BB962C8B-B14F-4D97-AF65-F5344CB8AC3E}">
        <p14:creationId xmlns:p14="http://schemas.microsoft.com/office/powerpoint/2010/main" val="22087731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3" name="Titel 2"/>
          <p:cNvSpPr>
            <a:spLocks noGrp="1"/>
          </p:cNvSpPr>
          <p:nvPr>
            <p:ph type="title"/>
          </p:nvPr>
        </p:nvSpPr>
        <p:spPr/>
        <p:txBody>
          <a:bodyPr/>
          <a:lstStyle/>
          <a:p>
            <a:r>
              <a:rPr lang="de-DE" dirty="0"/>
              <a:t>Verletzung von „least </a:t>
            </a:r>
            <a:r>
              <a:rPr lang="de-DE" dirty="0" err="1"/>
              <a:t>privileges</a:t>
            </a:r>
            <a:r>
              <a:rPr lang="de-DE" dirty="0"/>
              <a:t>“ </a:t>
            </a:r>
            <a:br>
              <a:rPr lang="de-DE" dirty="0"/>
            </a:br>
            <a:r>
              <a:rPr lang="de-DE" dirty="0"/>
              <a:t>— ungesicherte Remotezugänge</a:t>
            </a:r>
            <a:endParaRPr lang="en-US" dirty="0"/>
          </a:p>
        </p:txBody>
      </p:sp>
      <p:grpSp>
        <p:nvGrpSpPr>
          <p:cNvPr id="5" name="Gruppieren 4"/>
          <p:cNvGrpSpPr/>
          <p:nvPr/>
        </p:nvGrpSpPr>
        <p:grpSpPr>
          <a:xfrm>
            <a:off x="453405" y="909570"/>
            <a:ext cx="8237190" cy="5948430"/>
            <a:chOff x="453405" y="980728"/>
            <a:chExt cx="8237190" cy="5948430"/>
          </a:xfrm>
        </p:grpSpPr>
        <p:pic>
          <p:nvPicPr>
            <p:cNvPr id="2" name="Grafik 1"/>
            <p:cNvPicPr>
              <a:picLocks noChangeAspect="1"/>
            </p:cNvPicPr>
            <p:nvPr/>
          </p:nvPicPr>
          <p:blipFill rotWithShape="1">
            <a:blip r:embed="rId2"/>
            <a:srcRect b="20838"/>
            <a:stretch/>
          </p:blipFill>
          <p:spPr>
            <a:xfrm>
              <a:off x="453405" y="980728"/>
              <a:ext cx="8237190" cy="5544616"/>
            </a:xfrm>
            <a:prstGeom prst="rect">
              <a:avLst/>
            </a:prstGeom>
          </p:spPr>
        </p:pic>
        <p:sp>
          <p:nvSpPr>
            <p:cNvPr id="14" name="Rechteck 13"/>
            <p:cNvSpPr/>
            <p:nvPr/>
          </p:nvSpPr>
          <p:spPr bwMode="auto">
            <a:xfrm>
              <a:off x="755576" y="2511422"/>
              <a:ext cx="7632848" cy="330981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pic>
          <p:nvPicPr>
            <p:cNvPr id="4" name="Grafik 3"/>
            <p:cNvPicPr>
              <a:picLocks noChangeAspect="1"/>
            </p:cNvPicPr>
            <p:nvPr/>
          </p:nvPicPr>
          <p:blipFill>
            <a:blip r:embed="rId3"/>
            <a:stretch>
              <a:fillRect/>
            </a:stretch>
          </p:blipFill>
          <p:spPr>
            <a:xfrm>
              <a:off x="1619672" y="2556603"/>
              <a:ext cx="5715000" cy="3219450"/>
            </a:xfrm>
            <a:prstGeom prst="rect">
              <a:avLst/>
            </a:prstGeom>
          </p:spPr>
        </p:pic>
        <p:pic>
          <p:nvPicPr>
            <p:cNvPr id="13" name="Grafik 12"/>
            <p:cNvPicPr>
              <a:picLocks noChangeAspect="1"/>
            </p:cNvPicPr>
            <p:nvPr/>
          </p:nvPicPr>
          <p:blipFill rotWithShape="1">
            <a:blip r:embed="rId2"/>
            <a:srcRect t="84182"/>
            <a:stretch/>
          </p:blipFill>
          <p:spPr>
            <a:xfrm>
              <a:off x="453405" y="5821236"/>
              <a:ext cx="8237190" cy="1107922"/>
            </a:xfrm>
            <a:prstGeom prst="rect">
              <a:avLst/>
            </a:prstGeom>
          </p:spPr>
        </p:pic>
      </p:grpSp>
    </p:spTree>
    <p:extLst>
      <p:ext uri="{BB962C8B-B14F-4D97-AF65-F5344CB8AC3E}">
        <p14:creationId xmlns:p14="http://schemas.microsoft.com/office/powerpoint/2010/main" val="18218286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0" y="0"/>
            <a:ext cx="7861643" cy="6864846"/>
          </a:xfrm>
          <a:prstGeom prst="rect">
            <a:avLst/>
          </a:prstGeom>
        </p:spPr>
      </p:pic>
    </p:spTree>
    <p:extLst>
      <p:ext uri="{BB962C8B-B14F-4D97-AF65-F5344CB8AC3E}">
        <p14:creationId xmlns:p14="http://schemas.microsoft.com/office/powerpoint/2010/main" val="207419534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smtClean="0"/>
              <a:t>IT-</a:t>
            </a:r>
            <a:r>
              <a:rPr lang="en-GB" dirty="0" err="1" smtClean="0"/>
              <a:t>Sicherheitslage</a:t>
            </a:r>
            <a:r>
              <a:rPr lang="en-GB" dirty="0" smtClean="0"/>
              <a:t> </a:t>
            </a:r>
            <a:r>
              <a:rPr lang="en-GB" dirty="0" err="1" smtClean="0"/>
              <a:t>vorhersagen</a:t>
            </a:r>
            <a:r>
              <a:rPr lang="en-GB" dirty="0" smtClean="0"/>
              <a:t>?</a:t>
            </a:r>
            <a:endParaRPr lang="en-GB" dirty="0"/>
          </a:p>
        </p:txBody>
      </p:sp>
      <p:pic>
        <p:nvPicPr>
          <p:cNvPr id="2" name="Grafik 1"/>
          <p:cNvPicPr>
            <a:picLocks noChangeAspect="1"/>
          </p:cNvPicPr>
          <p:nvPr/>
        </p:nvPicPr>
        <p:blipFill>
          <a:blip r:embed="rId2"/>
          <a:stretch>
            <a:fillRect/>
          </a:stretch>
        </p:blipFill>
        <p:spPr>
          <a:xfrm>
            <a:off x="0" y="0"/>
            <a:ext cx="8077201" cy="6858000"/>
          </a:xfrm>
          <a:prstGeom prst="rect">
            <a:avLst/>
          </a:prstGeom>
        </p:spPr>
      </p:pic>
    </p:spTree>
    <p:extLst>
      <p:ext uri="{BB962C8B-B14F-4D97-AF65-F5344CB8AC3E}">
        <p14:creationId xmlns:p14="http://schemas.microsoft.com/office/powerpoint/2010/main" val="11169513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smtClean="0"/>
              <a:t>IT-</a:t>
            </a:r>
            <a:r>
              <a:rPr lang="en-GB" dirty="0" err="1" smtClean="0"/>
              <a:t>Sicherheitslage</a:t>
            </a:r>
            <a:r>
              <a:rPr lang="en-GB" dirty="0" smtClean="0"/>
              <a:t> </a:t>
            </a:r>
            <a:r>
              <a:rPr lang="en-GB" dirty="0" err="1" smtClean="0"/>
              <a:t>vorhersagen</a:t>
            </a:r>
            <a:r>
              <a:rPr lang="en-GB" dirty="0" smtClean="0"/>
              <a:t>?</a:t>
            </a:r>
            <a:endParaRPr lang="en-GB" dirty="0"/>
          </a:p>
        </p:txBody>
      </p:sp>
      <p:pic>
        <p:nvPicPr>
          <p:cNvPr id="4" name="Grafik 3"/>
          <p:cNvPicPr>
            <a:picLocks noChangeAspect="1"/>
          </p:cNvPicPr>
          <p:nvPr/>
        </p:nvPicPr>
        <p:blipFill>
          <a:blip r:embed="rId2"/>
          <a:stretch>
            <a:fillRect/>
          </a:stretch>
        </p:blipFill>
        <p:spPr>
          <a:xfrm>
            <a:off x="246589" y="0"/>
            <a:ext cx="7853803" cy="6858000"/>
          </a:xfrm>
          <a:prstGeom prst="rect">
            <a:avLst/>
          </a:prstGeom>
        </p:spPr>
      </p:pic>
    </p:spTree>
    <p:extLst>
      <p:ext uri="{BB962C8B-B14F-4D97-AF65-F5344CB8AC3E}">
        <p14:creationId xmlns:p14="http://schemas.microsoft.com/office/powerpoint/2010/main" val="174300753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3" name="Titel 2"/>
          <p:cNvSpPr>
            <a:spLocks noGrp="1"/>
          </p:cNvSpPr>
          <p:nvPr>
            <p:ph type="title"/>
          </p:nvPr>
        </p:nvSpPr>
        <p:spPr/>
        <p:txBody>
          <a:bodyPr/>
          <a:lstStyle/>
          <a:p>
            <a:r>
              <a:rPr lang="de-DE" dirty="0" smtClean="0"/>
              <a:t>Verstärkte Haftung als</a:t>
            </a:r>
            <a:br>
              <a:rPr lang="de-DE" dirty="0" smtClean="0"/>
            </a:br>
            <a:r>
              <a:rPr lang="de-DE" dirty="0" smtClean="0"/>
              <a:t>Zwangsmittel für mehr IT-Sicherheit…</a:t>
            </a:r>
            <a:endParaRPr lang="en-US" dirty="0"/>
          </a:p>
        </p:txBody>
      </p:sp>
      <p:sp>
        <p:nvSpPr>
          <p:cNvPr id="14" name="Rechteck 13"/>
          <p:cNvSpPr/>
          <p:nvPr/>
        </p:nvSpPr>
        <p:spPr bwMode="auto">
          <a:xfrm>
            <a:off x="755576" y="2511422"/>
            <a:ext cx="7632848" cy="330981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13" name="Rechteck 12"/>
          <p:cNvSpPr/>
          <p:nvPr/>
        </p:nvSpPr>
        <p:spPr bwMode="auto">
          <a:xfrm>
            <a:off x="683568" y="2551788"/>
            <a:ext cx="7272808" cy="3083219"/>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pic>
        <p:nvPicPr>
          <p:cNvPr id="2" name="Grafik 1"/>
          <p:cNvPicPr>
            <a:picLocks noChangeAspect="1"/>
          </p:cNvPicPr>
          <p:nvPr/>
        </p:nvPicPr>
        <p:blipFill rotWithShape="1">
          <a:blip r:embed="rId2"/>
          <a:srcRect b="19224"/>
          <a:stretch/>
        </p:blipFill>
        <p:spPr>
          <a:xfrm>
            <a:off x="304800" y="1077743"/>
            <a:ext cx="8371656" cy="4727522"/>
          </a:xfrm>
          <a:prstGeom prst="rect">
            <a:avLst/>
          </a:prstGeom>
        </p:spPr>
      </p:pic>
      <p:pic>
        <p:nvPicPr>
          <p:cNvPr id="4" name="Grafik 3"/>
          <p:cNvPicPr>
            <a:picLocks noChangeAspect="1"/>
          </p:cNvPicPr>
          <p:nvPr/>
        </p:nvPicPr>
        <p:blipFill rotWithShape="1">
          <a:blip r:embed="rId3"/>
          <a:srcRect t="82396"/>
          <a:stretch/>
        </p:blipFill>
        <p:spPr>
          <a:xfrm>
            <a:off x="304800" y="5487464"/>
            <a:ext cx="8369706" cy="1030075"/>
          </a:xfrm>
          <a:prstGeom prst="rect">
            <a:avLst/>
          </a:prstGeom>
        </p:spPr>
      </p:pic>
      <p:sp>
        <p:nvSpPr>
          <p:cNvPr id="15" name="Rechteck 14"/>
          <p:cNvSpPr/>
          <p:nvPr/>
        </p:nvSpPr>
        <p:spPr bwMode="auto">
          <a:xfrm>
            <a:off x="1835696" y="2172686"/>
            <a:ext cx="6552728" cy="3314778"/>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pic>
        <p:nvPicPr>
          <p:cNvPr id="8" name="Grafik 7"/>
          <p:cNvPicPr>
            <a:picLocks noChangeAspect="1"/>
          </p:cNvPicPr>
          <p:nvPr/>
        </p:nvPicPr>
        <p:blipFill rotWithShape="1">
          <a:blip r:embed="rId4"/>
          <a:srcRect b="10399"/>
          <a:stretch/>
        </p:blipFill>
        <p:spPr>
          <a:xfrm>
            <a:off x="757398" y="2270935"/>
            <a:ext cx="6380896" cy="3216529"/>
          </a:xfrm>
          <a:prstGeom prst="rect">
            <a:avLst/>
          </a:prstGeom>
        </p:spPr>
      </p:pic>
    </p:spTree>
    <p:extLst>
      <p:ext uri="{BB962C8B-B14F-4D97-AF65-F5344CB8AC3E}">
        <p14:creationId xmlns:p14="http://schemas.microsoft.com/office/powerpoint/2010/main" val="18993962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3" name="Titel 2"/>
          <p:cNvSpPr>
            <a:spLocks noGrp="1"/>
          </p:cNvSpPr>
          <p:nvPr>
            <p:ph type="title"/>
          </p:nvPr>
        </p:nvSpPr>
        <p:spPr/>
        <p:txBody>
          <a:bodyPr/>
          <a:lstStyle/>
          <a:p>
            <a:r>
              <a:rPr lang="de-DE" dirty="0" smtClean="0"/>
              <a:t>…wird in manchen Teilen</a:t>
            </a:r>
            <a:br>
              <a:rPr lang="de-DE" dirty="0" smtClean="0"/>
            </a:br>
            <a:r>
              <a:rPr lang="de-DE" dirty="0" smtClean="0"/>
              <a:t>der Welt schon umgesetzt</a:t>
            </a:r>
            <a:endParaRPr lang="en-US" dirty="0"/>
          </a:p>
        </p:txBody>
      </p:sp>
      <p:sp>
        <p:nvSpPr>
          <p:cNvPr id="14" name="Rechteck 13"/>
          <p:cNvSpPr/>
          <p:nvPr/>
        </p:nvSpPr>
        <p:spPr bwMode="auto">
          <a:xfrm>
            <a:off x="755576" y="2511422"/>
            <a:ext cx="7632848" cy="330981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13" name="Rechteck 12"/>
          <p:cNvSpPr/>
          <p:nvPr/>
        </p:nvSpPr>
        <p:spPr bwMode="auto">
          <a:xfrm>
            <a:off x="683568" y="2551788"/>
            <a:ext cx="7272808" cy="3083219"/>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pic>
        <p:nvPicPr>
          <p:cNvPr id="5" name="Grafik 4"/>
          <p:cNvPicPr>
            <a:picLocks noChangeAspect="1"/>
          </p:cNvPicPr>
          <p:nvPr/>
        </p:nvPicPr>
        <p:blipFill rotWithShape="1">
          <a:blip r:embed="rId2"/>
          <a:srcRect b="12846"/>
          <a:stretch/>
        </p:blipFill>
        <p:spPr>
          <a:xfrm>
            <a:off x="304800" y="1052736"/>
            <a:ext cx="8621589" cy="5253034"/>
          </a:xfrm>
          <a:prstGeom prst="rect">
            <a:avLst/>
          </a:prstGeom>
        </p:spPr>
      </p:pic>
      <p:pic>
        <p:nvPicPr>
          <p:cNvPr id="6" name="Grafik 5"/>
          <p:cNvPicPr>
            <a:picLocks noChangeAspect="1"/>
          </p:cNvPicPr>
          <p:nvPr/>
        </p:nvPicPr>
        <p:blipFill rotWithShape="1">
          <a:blip r:embed="rId3"/>
          <a:srcRect t="80036"/>
          <a:stretch/>
        </p:blipFill>
        <p:spPr>
          <a:xfrm>
            <a:off x="303934" y="5442167"/>
            <a:ext cx="8622455" cy="1203406"/>
          </a:xfrm>
          <a:prstGeom prst="rect">
            <a:avLst/>
          </a:prstGeom>
        </p:spPr>
      </p:pic>
      <p:pic>
        <p:nvPicPr>
          <p:cNvPr id="7" name="Grafik 6"/>
          <p:cNvPicPr>
            <a:picLocks noChangeAspect="1"/>
          </p:cNvPicPr>
          <p:nvPr/>
        </p:nvPicPr>
        <p:blipFill rotWithShape="1">
          <a:blip r:embed="rId4"/>
          <a:srcRect t="36855"/>
          <a:stretch/>
        </p:blipFill>
        <p:spPr>
          <a:xfrm>
            <a:off x="781870" y="2653711"/>
            <a:ext cx="7849354" cy="2788456"/>
          </a:xfrm>
          <a:prstGeom prst="rect">
            <a:avLst/>
          </a:prstGeom>
        </p:spPr>
      </p:pic>
    </p:spTree>
    <p:extLst>
      <p:ext uri="{BB962C8B-B14F-4D97-AF65-F5344CB8AC3E}">
        <p14:creationId xmlns:p14="http://schemas.microsoft.com/office/powerpoint/2010/main" val="25427444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3" name="Titel 2"/>
          <p:cNvSpPr>
            <a:spLocks noGrp="1"/>
          </p:cNvSpPr>
          <p:nvPr>
            <p:ph type="title"/>
          </p:nvPr>
        </p:nvSpPr>
        <p:spPr/>
        <p:txBody>
          <a:bodyPr/>
          <a:lstStyle/>
          <a:p>
            <a:endParaRPr lang="en-US" dirty="0"/>
          </a:p>
        </p:txBody>
      </p:sp>
      <p:sp>
        <p:nvSpPr>
          <p:cNvPr id="14" name="Rechteck 13"/>
          <p:cNvSpPr/>
          <p:nvPr/>
        </p:nvSpPr>
        <p:spPr bwMode="auto">
          <a:xfrm>
            <a:off x="755576" y="2511422"/>
            <a:ext cx="7632848" cy="330981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13" name="Rechteck 12"/>
          <p:cNvSpPr/>
          <p:nvPr/>
        </p:nvSpPr>
        <p:spPr bwMode="auto">
          <a:xfrm>
            <a:off x="683568" y="2551788"/>
            <a:ext cx="7272808" cy="3083219"/>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15" name="Rechteck 14"/>
          <p:cNvSpPr/>
          <p:nvPr/>
        </p:nvSpPr>
        <p:spPr bwMode="auto">
          <a:xfrm>
            <a:off x="1835696" y="2172686"/>
            <a:ext cx="6552728" cy="3314778"/>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pic>
        <p:nvPicPr>
          <p:cNvPr id="2" name="Grafik 1"/>
          <p:cNvPicPr>
            <a:picLocks noChangeAspect="1"/>
          </p:cNvPicPr>
          <p:nvPr/>
        </p:nvPicPr>
        <p:blipFill>
          <a:blip r:embed="rId2"/>
          <a:stretch>
            <a:fillRect/>
          </a:stretch>
        </p:blipFill>
        <p:spPr>
          <a:xfrm>
            <a:off x="591545" y="-11553"/>
            <a:ext cx="8552455" cy="6869553"/>
          </a:xfrm>
          <a:prstGeom prst="rect">
            <a:avLst/>
          </a:prstGeom>
        </p:spPr>
      </p:pic>
    </p:spTree>
    <p:extLst>
      <p:ext uri="{BB962C8B-B14F-4D97-AF65-F5344CB8AC3E}">
        <p14:creationId xmlns:p14="http://schemas.microsoft.com/office/powerpoint/2010/main" val="19261578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Penetration-</a:t>
            </a:r>
            <a:r>
              <a:rPr lang="de-DE" dirty="0" err="1" smtClean="0"/>
              <a:t>Testing</a:t>
            </a:r>
            <a:r>
              <a:rPr lang="de-DE" dirty="0" smtClean="0"/>
              <a:t>: </a:t>
            </a:r>
            <a:br>
              <a:rPr lang="de-DE" dirty="0" smtClean="0"/>
            </a:br>
            <a:r>
              <a:rPr lang="de-DE" dirty="0" smtClean="0"/>
              <a:t>Ausnutzen bekannter Schwachstellen</a:t>
            </a:r>
            <a:endParaRPr lang="de-DE" dirty="0"/>
          </a:p>
        </p:txBody>
      </p:sp>
      <p:sp>
        <p:nvSpPr>
          <p:cNvPr id="3" name="Inhaltsplatzhalter 2"/>
          <p:cNvSpPr>
            <a:spLocks noGrp="1"/>
          </p:cNvSpPr>
          <p:nvPr>
            <p:ph idx="1"/>
          </p:nvPr>
        </p:nvSpPr>
        <p:spPr>
          <a:xfrm>
            <a:off x="383529" y="1239328"/>
            <a:ext cx="7880230" cy="5219279"/>
          </a:xfrm>
        </p:spPr>
        <p:txBody>
          <a:bodyPr/>
          <a:lstStyle/>
          <a:p>
            <a:pPr>
              <a:buFont typeface="Arial" panose="020B0604020202020204" pitchFamily="34" charset="0"/>
              <a:buChar char="•"/>
            </a:pPr>
            <a:r>
              <a:rPr lang="de-DE" sz="1800" dirty="0" smtClean="0"/>
              <a:t>bisher:</a:t>
            </a:r>
          </a:p>
          <a:p>
            <a:pPr lvl="1">
              <a:buFont typeface="Arial" panose="020B0604020202020204" pitchFamily="34" charset="0"/>
              <a:buChar char="•"/>
            </a:pPr>
            <a:r>
              <a:rPr lang="de-DE" sz="1800" dirty="0" smtClean="0"/>
              <a:t>Analyse hinsichtlich bekannter </a:t>
            </a:r>
            <a:r>
              <a:rPr lang="de-DE" sz="1800" i="1" dirty="0" smtClean="0"/>
              <a:t>konzeptioneller</a:t>
            </a:r>
            <a:r>
              <a:rPr lang="de-DE" sz="1800" dirty="0" smtClean="0"/>
              <a:t> Schwachstellen</a:t>
            </a:r>
          </a:p>
          <a:p>
            <a:pPr lvl="2">
              <a:buFont typeface="Arial" panose="020B0604020202020204" pitchFamily="34" charset="0"/>
              <a:buChar char="•"/>
            </a:pPr>
            <a:r>
              <a:rPr lang="de-DE" sz="1800" dirty="0" smtClean="0"/>
              <a:t>Fehlende Eingabe- / Ausgabe-Überprüfung</a:t>
            </a:r>
          </a:p>
          <a:p>
            <a:pPr lvl="2">
              <a:buFont typeface="Arial" panose="020B0604020202020204" pitchFamily="34" charset="0"/>
              <a:buChar char="•"/>
            </a:pPr>
            <a:r>
              <a:rPr lang="de-DE" sz="1800" dirty="0" err="1" smtClean="0"/>
              <a:t>Buffer</a:t>
            </a:r>
            <a:r>
              <a:rPr lang="de-DE" sz="1800" dirty="0" smtClean="0"/>
              <a:t>-Overflow</a:t>
            </a:r>
          </a:p>
          <a:p>
            <a:pPr lvl="2">
              <a:buFont typeface="Arial" panose="020B0604020202020204" pitchFamily="34" charset="0"/>
              <a:buChar char="•"/>
            </a:pPr>
            <a:r>
              <a:rPr lang="de-DE" sz="1800" dirty="0" smtClean="0"/>
              <a:t>…</a:t>
            </a:r>
          </a:p>
          <a:p>
            <a:pPr lvl="1">
              <a:buFont typeface="Arial" panose="020B0604020202020204" pitchFamily="34" charset="0"/>
              <a:buChar char="•"/>
            </a:pPr>
            <a:r>
              <a:rPr lang="de-DE" sz="1800" dirty="0" smtClean="0"/>
              <a:t>aber:</a:t>
            </a:r>
          </a:p>
          <a:p>
            <a:pPr lvl="2">
              <a:buFont typeface="Arial" panose="020B0604020202020204" pitchFamily="34" charset="0"/>
              <a:buChar char="•"/>
            </a:pPr>
            <a:r>
              <a:rPr lang="de-DE" sz="1800" dirty="0" smtClean="0"/>
              <a:t>konkrete Schwachstelle selbst gefunden</a:t>
            </a:r>
          </a:p>
          <a:p>
            <a:pPr lvl="2">
              <a:buFont typeface="Arial" panose="020B0604020202020204" pitchFamily="34" charset="0"/>
              <a:buChar char="•"/>
            </a:pPr>
            <a:r>
              <a:rPr lang="de-DE" sz="1800" dirty="0" err="1" smtClean="0"/>
              <a:t>Exploit</a:t>
            </a:r>
            <a:r>
              <a:rPr lang="de-DE" sz="1800" dirty="0" smtClean="0"/>
              <a:t> selbst entwickelt</a:t>
            </a:r>
          </a:p>
          <a:p>
            <a:pPr lvl="2">
              <a:buFont typeface="Arial" panose="020B0604020202020204" pitchFamily="34" charset="0"/>
              <a:buChar char="•"/>
            </a:pPr>
            <a:endParaRPr lang="de-DE" sz="1800" dirty="0"/>
          </a:p>
          <a:p>
            <a:pPr>
              <a:buFont typeface="Arial" panose="020B0604020202020204" pitchFamily="34" charset="0"/>
              <a:buChar char="•"/>
            </a:pPr>
            <a:r>
              <a:rPr lang="de-DE" sz="1800" dirty="0" smtClean="0"/>
              <a:t>jetzt:</a:t>
            </a:r>
          </a:p>
          <a:p>
            <a:pPr lvl="1">
              <a:buFont typeface="Arial" panose="020B0604020202020204" pitchFamily="34" charset="0"/>
              <a:buChar char="•"/>
            </a:pPr>
            <a:r>
              <a:rPr lang="de-DE" sz="1800" dirty="0" smtClean="0"/>
              <a:t>Analyse hinsichtlich bekannter </a:t>
            </a:r>
            <a:r>
              <a:rPr lang="de-DE" sz="1800" i="1" dirty="0" smtClean="0"/>
              <a:t>konkreter</a:t>
            </a:r>
            <a:r>
              <a:rPr lang="de-DE" sz="1800" dirty="0" smtClean="0"/>
              <a:t> Schwachstellen</a:t>
            </a:r>
          </a:p>
          <a:p>
            <a:pPr lvl="2">
              <a:buFont typeface="Arial" panose="020B0604020202020204" pitchFamily="34" charset="0"/>
              <a:buChar char="•"/>
            </a:pPr>
            <a:r>
              <a:rPr lang="de-DE" sz="1800" dirty="0" smtClean="0"/>
              <a:t>einschließlich der Anwendung bekannter </a:t>
            </a:r>
            <a:r>
              <a:rPr lang="de-DE" sz="1800" dirty="0" err="1" smtClean="0"/>
              <a:t>Exploits</a:t>
            </a:r>
            <a:endParaRPr lang="de-DE" sz="1800" dirty="0" smtClean="0"/>
          </a:p>
          <a:p>
            <a:pPr lvl="1">
              <a:buFont typeface="Arial" panose="020B0604020202020204" pitchFamily="34" charset="0"/>
              <a:buChar char="•"/>
            </a:pPr>
            <a:r>
              <a:rPr lang="de-DE" sz="1800" dirty="0" smtClean="0"/>
              <a:t>Annahme:</a:t>
            </a:r>
          </a:p>
          <a:p>
            <a:pPr lvl="2">
              <a:buFont typeface="Arial" panose="020B0604020202020204" pitchFamily="34" charset="0"/>
              <a:buChar char="•"/>
            </a:pPr>
            <a:r>
              <a:rPr lang="de-DE" sz="1800" dirty="0" smtClean="0"/>
              <a:t>Testgegenstand verwendet „Standardkomponenten“</a:t>
            </a:r>
            <a:endParaRPr lang="de-DE" sz="1800" dirty="0"/>
          </a:p>
        </p:txBody>
      </p:sp>
    </p:spTree>
    <p:extLst>
      <p:ext uri="{BB962C8B-B14F-4D97-AF65-F5344CB8AC3E}">
        <p14:creationId xmlns:p14="http://schemas.microsoft.com/office/powerpoint/2010/main" val="318763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343400" y="70077"/>
            <a:ext cx="4724400" cy="715962"/>
          </a:xfrm>
        </p:spPr>
        <p:txBody>
          <a:bodyPr/>
          <a:lstStyle/>
          <a:p>
            <a:r>
              <a:rPr lang="en-US" dirty="0" smtClean="0"/>
              <a:t>Mapping from 2010 to 2013 Top 10</a:t>
            </a:r>
          </a:p>
        </p:txBody>
      </p:sp>
      <p:graphicFrame>
        <p:nvGraphicFramePr>
          <p:cNvPr id="3" name="Table 2"/>
          <p:cNvGraphicFramePr>
            <a:graphicFrameLocks noGrp="1"/>
          </p:cNvGraphicFramePr>
          <p:nvPr>
            <p:extLst/>
          </p:nvPr>
        </p:nvGraphicFramePr>
        <p:xfrm>
          <a:off x="800100" y="1466850"/>
          <a:ext cx="7848600" cy="5349012"/>
        </p:xfrm>
        <a:graphic>
          <a:graphicData uri="http://schemas.openxmlformats.org/drawingml/2006/table">
            <a:tbl>
              <a:tblPr>
                <a:tableStyleId>{D113A9D2-9D6B-4929-AA2D-F23B5EE8CBE7}</a:tableStyleId>
              </a:tblPr>
              <a:tblGrid>
                <a:gridCol w="3924300">
                  <a:extLst>
                    <a:ext uri="{9D8B030D-6E8A-4147-A177-3AD203B41FA5}">
                      <a16:colId xmlns:a16="http://schemas.microsoft.com/office/drawing/2014/main" val="20000"/>
                    </a:ext>
                  </a:extLst>
                </a:gridCol>
                <a:gridCol w="3924300">
                  <a:extLst>
                    <a:ext uri="{9D8B030D-6E8A-4147-A177-3AD203B41FA5}">
                      <a16:colId xmlns:a16="http://schemas.microsoft.com/office/drawing/2014/main" val="20001"/>
                    </a:ext>
                  </a:extLst>
                </a:gridCol>
              </a:tblGrid>
              <a:tr h="495219">
                <a:tc>
                  <a:txBody>
                    <a:bodyPr/>
                    <a:lstStyle/>
                    <a:p>
                      <a:pPr algn="ctr"/>
                      <a:r>
                        <a:rPr lang="en-US" sz="2400" b="1" dirty="0" smtClean="0">
                          <a:latin typeface="+mj-lt"/>
                        </a:rPr>
                        <a:t>OWASP Top 10 – 2010</a:t>
                      </a:r>
                      <a:r>
                        <a:rPr lang="en-US" sz="2400" b="1" baseline="0" dirty="0" smtClean="0">
                          <a:latin typeface="+mj-lt"/>
                        </a:rPr>
                        <a:t> (old)</a:t>
                      </a:r>
                      <a:endParaRPr lang="en-US" sz="2400" b="1" dirty="0">
                        <a:latin typeface="+mj-lt"/>
                      </a:endParaRP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alpha val="0"/>
                      </a:schemeClr>
                    </a:solidFill>
                  </a:tcPr>
                </a:tc>
                <a:tc>
                  <a:txBody>
                    <a:bodyPr/>
                    <a:lstStyle/>
                    <a:p>
                      <a:pPr algn="ctr"/>
                      <a:r>
                        <a:rPr lang="en-US" sz="2400" b="1" dirty="0" smtClean="0">
                          <a:latin typeface="+mj-lt"/>
                        </a:rPr>
                        <a:t>OWASP Top 10 – 2013 </a:t>
                      </a:r>
                      <a:r>
                        <a:rPr lang="en-US" sz="2400" b="1" baseline="0" dirty="0" smtClean="0">
                          <a:latin typeface="+mj-lt"/>
                        </a:rPr>
                        <a:t>(New)</a:t>
                      </a:r>
                      <a:endParaRPr lang="en-US" sz="2400" b="1" dirty="0">
                        <a:latin typeface="+mj-lt"/>
                      </a:endParaRP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2">
                        <a:alpha val="0"/>
                      </a:schemeClr>
                    </a:solidFill>
                  </a:tcPr>
                </a:tc>
                <a:extLst>
                  <a:ext uri="{0D108BD9-81ED-4DB2-BD59-A6C34878D82A}">
                    <a16:rowId xmlns:a16="http://schemas.microsoft.com/office/drawing/2014/main" val="10000"/>
                  </a:ext>
                </a:extLst>
              </a:tr>
              <a:tr h="389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2010-A1 – Injection</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2013-A1 – Injection</a:t>
                      </a: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89950">
                <a:tc>
                  <a:txBody>
                    <a:bodyPr/>
                    <a:lstStyle/>
                    <a:p>
                      <a:r>
                        <a:rPr lang="en-US" sz="1200" b="1" dirty="0" smtClean="0">
                          <a:solidFill>
                            <a:schemeClr val="tx1"/>
                          </a:solidFill>
                        </a:rPr>
                        <a:t>2010-</a:t>
                      </a:r>
                      <a:r>
                        <a:rPr lang="en-US" sz="1200" b="1" kern="1200" dirty="0" smtClean="0">
                          <a:solidFill>
                            <a:schemeClr val="tx1"/>
                          </a:solidFill>
                          <a:latin typeface="+mj-lt"/>
                          <a:ea typeface="+mn-ea"/>
                          <a:cs typeface="+mn-cs"/>
                        </a:rPr>
                        <a:t>A2 – Cross Site Scripting (XSS)</a:t>
                      </a:r>
                      <a:endParaRPr lang="en-US" sz="1200" b="1" kern="1200" dirty="0">
                        <a:solidFill>
                          <a:schemeClr val="tx1"/>
                        </a:solidFill>
                        <a:latin typeface="+mj-lt"/>
                        <a:ea typeface="+mn-ea"/>
                        <a:cs typeface="+mn-cs"/>
                      </a:endParaRP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200" b="1" dirty="0" smtClean="0">
                          <a:solidFill>
                            <a:schemeClr val="tx1"/>
                          </a:solidFill>
                        </a:rPr>
                        <a:t>2013-</a:t>
                      </a:r>
                      <a:r>
                        <a:rPr lang="en-US" sz="1200" b="1" kern="1200" dirty="0" smtClean="0">
                          <a:solidFill>
                            <a:schemeClr val="tx1"/>
                          </a:solidFill>
                          <a:latin typeface="+mn-lt"/>
                          <a:ea typeface="+mn-ea"/>
                          <a:cs typeface="+mn-cs"/>
                        </a:rPr>
                        <a:t>A2 – Broken Authentication and Session Management</a:t>
                      </a: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963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2010-</a:t>
                      </a:r>
                      <a:r>
                        <a:rPr lang="en-US" sz="1200" b="1" kern="1200" dirty="0" smtClean="0">
                          <a:solidFill>
                            <a:schemeClr val="tx1"/>
                          </a:solidFill>
                          <a:latin typeface="+mn-lt"/>
                          <a:ea typeface="+mn-ea"/>
                          <a:cs typeface="+mn-cs"/>
                        </a:rPr>
                        <a:t>A3 – Broken Authentication and Session Management</a:t>
                      </a:r>
                      <a:endParaRPr lang="en-US" sz="1200" b="1" kern="1200" dirty="0">
                        <a:solidFill>
                          <a:schemeClr val="tx1"/>
                        </a:solidFill>
                        <a:latin typeface="+mn-lt"/>
                        <a:ea typeface="+mn-ea"/>
                        <a:cs typeface="+mn-cs"/>
                      </a:endParaRP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2013-</a:t>
                      </a:r>
                      <a:r>
                        <a:rPr lang="en-US" sz="1200" b="1" kern="1200" dirty="0" smtClean="0">
                          <a:solidFill>
                            <a:schemeClr val="tx1"/>
                          </a:solidFill>
                          <a:latin typeface="+mn-lt"/>
                          <a:ea typeface="+mn-ea"/>
                          <a:cs typeface="+mn-cs"/>
                        </a:rPr>
                        <a:t>A3 – Cross Site Scripting (XSS)</a:t>
                      </a:r>
                      <a:endParaRPr lang="en-US" sz="12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89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2010-</a:t>
                      </a:r>
                      <a:r>
                        <a:rPr lang="en-US" sz="1200" b="1" kern="1200" dirty="0" smtClean="0">
                          <a:solidFill>
                            <a:schemeClr val="tx1"/>
                          </a:solidFill>
                          <a:latin typeface="+mn-lt"/>
                          <a:ea typeface="+mn-ea"/>
                          <a:cs typeface="+mn-cs"/>
                        </a:rPr>
                        <a:t>A4 – Insecure Direct Object References</a:t>
                      </a:r>
                      <a:endParaRPr lang="en-US" sz="1200" b="1" kern="1200" dirty="0">
                        <a:solidFill>
                          <a:schemeClr val="tx1"/>
                        </a:solidFill>
                        <a:latin typeface="+mn-lt"/>
                        <a:ea typeface="+mn-ea"/>
                        <a:cs typeface="+mn-cs"/>
                      </a:endParaRP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2013-</a:t>
                      </a:r>
                      <a:r>
                        <a:rPr lang="en-US" sz="1200" b="1" kern="1200" dirty="0" smtClean="0">
                          <a:solidFill>
                            <a:schemeClr val="tx1"/>
                          </a:solidFill>
                          <a:latin typeface="+mn-lt"/>
                          <a:ea typeface="+mn-ea"/>
                          <a:cs typeface="+mn-cs"/>
                        </a:rPr>
                        <a:t>A4 – Insecure Direct Object References</a:t>
                      </a:r>
                      <a:endParaRPr lang="en-US" sz="12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89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2010-</a:t>
                      </a:r>
                      <a:r>
                        <a:rPr lang="en-US" sz="1200" b="1" kern="1200" dirty="0" smtClean="0">
                          <a:solidFill>
                            <a:schemeClr val="tx1"/>
                          </a:solidFill>
                          <a:latin typeface="+mn-lt"/>
                          <a:ea typeface="+mn-ea"/>
                          <a:cs typeface="+mn-cs"/>
                        </a:rPr>
                        <a:t>A5 – Cross Site Request Forgery (CSRF)</a:t>
                      </a:r>
                      <a:endParaRPr lang="en-US" sz="1200" b="1" kern="1200" dirty="0">
                        <a:solidFill>
                          <a:schemeClr val="tx1"/>
                        </a:solidFill>
                        <a:latin typeface="+mn-lt"/>
                        <a:ea typeface="+mn-ea"/>
                        <a:cs typeface="+mn-cs"/>
                      </a:endParaRP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2013-</a:t>
                      </a:r>
                      <a:r>
                        <a:rPr lang="en-US" sz="1200" b="1" kern="1200" dirty="0" smtClean="0">
                          <a:solidFill>
                            <a:schemeClr val="tx1"/>
                          </a:solidFill>
                          <a:latin typeface="+mn-lt"/>
                          <a:ea typeface="+mn-ea"/>
                          <a:cs typeface="+mn-cs"/>
                        </a:rPr>
                        <a:t>A5 – Security Misconfiguration</a:t>
                      </a:r>
                      <a:endParaRPr lang="en-US" sz="12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901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2010-</a:t>
                      </a:r>
                      <a:r>
                        <a:rPr lang="en-US" sz="1200" b="1" kern="1200" dirty="0" smtClean="0">
                          <a:solidFill>
                            <a:schemeClr val="tx1"/>
                          </a:solidFill>
                          <a:latin typeface="+mn-lt"/>
                          <a:ea typeface="+mn-ea"/>
                          <a:cs typeface="+mn-cs"/>
                        </a:rPr>
                        <a:t>A6 – Security Misconfiguration</a:t>
                      </a:r>
                      <a:endParaRPr lang="en-US" sz="1200" b="1" kern="1200" dirty="0">
                        <a:solidFill>
                          <a:schemeClr val="tx1"/>
                        </a:solidFill>
                        <a:latin typeface="+mn-lt"/>
                        <a:ea typeface="+mn-ea"/>
                        <a:cs typeface="+mn-cs"/>
                      </a:endParaRP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2013-</a:t>
                      </a:r>
                      <a:r>
                        <a:rPr lang="en-US" sz="1200" b="1" kern="1200" dirty="0" smtClean="0">
                          <a:solidFill>
                            <a:schemeClr val="tx1"/>
                          </a:solidFill>
                          <a:latin typeface="+mn-lt"/>
                          <a:ea typeface="+mn-ea"/>
                          <a:cs typeface="+mn-cs"/>
                        </a:rPr>
                        <a:t>A6 – Sensitive Data Exposure</a:t>
                      </a:r>
                      <a:endParaRPr lang="en-US" sz="12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6"/>
                  </a:ext>
                </a:extLst>
              </a:tr>
              <a:tr h="389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2010-</a:t>
                      </a:r>
                      <a:r>
                        <a:rPr lang="en-US" sz="1200" b="1" kern="1200" dirty="0" smtClean="0">
                          <a:solidFill>
                            <a:schemeClr val="tx1"/>
                          </a:solidFill>
                          <a:latin typeface="+mn-lt"/>
                          <a:ea typeface="+mn-ea"/>
                          <a:cs typeface="+mn-cs"/>
                        </a:rPr>
                        <a:t>A7 – Insecure Cryptographic Storage</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2013-</a:t>
                      </a:r>
                      <a:r>
                        <a:rPr lang="en-GB" sz="1200" b="1" kern="1200" dirty="0" smtClean="0">
                          <a:solidFill>
                            <a:schemeClr val="tx1"/>
                          </a:solidFill>
                          <a:latin typeface="+mn-lt"/>
                          <a:ea typeface="+mn-ea"/>
                          <a:cs typeface="+mn-cs"/>
                        </a:rPr>
                        <a:t>A7 – Missing Function Level Access Control</a:t>
                      </a:r>
                      <a:endParaRPr lang="en-US" sz="1200" b="1" kern="1200" dirty="0" smtClean="0">
                        <a:solidFill>
                          <a:schemeClr val="tx1"/>
                        </a:solidFill>
                        <a:latin typeface="+mn-lt"/>
                        <a:ea typeface="+mn-ea"/>
                        <a:cs typeface="+mn-cs"/>
                      </a:endParaRP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7"/>
                  </a:ext>
                </a:extLst>
              </a:tr>
              <a:tr h="389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2010-</a:t>
                      </a:r>
                      <a:r>
                        <a:rPr lang="en-US" sz="1200" b="1" kern="1200" dirty="0" smtClean="0">
                          <a:solidFill>
                            <a:schemeClr val="tx1"/>
                          </a:solidFill>
                          <a:latin typeface="+mn-lt"/>
                          <a:ea typeface="+mn-ea"/>
                          <a:cs typeface="+mn-cs"/>
                        </a:rPr>
                        <a:t>A8 – Failure to Restrict URL Access</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2013-</a:t>
                      </a:r>
                      <a:r>
                        <a:rPr lang="en-US" sz="1200" b="1" kern="1200" dirty="0" smtClean="0">
                          <a:solidFill>
                            <a:schemeClr val="tx1"/>
                          </a:solidFill>
                          <a:latin typeface="+mn-lt"/>
                          <a:ea typeface="+mn-ea"/>
                          <a:cs typeface="+mn-cs"/>
                        </a:rPr>
                        <a:t>A8 –  Cross-Site Request Forgery (CSRF)</a:t>
                      </a: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389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2010-</a:t>
                      </a:r>
                      <a:r>
                        <a:rPr lang="en-US" sz="1200" b="1" kern="1200" dirty="0" smtClean="0">
                          <a:solidFill>
                            <a:schemeClr val="tx1"/>
                          </a:solidFill>
                          <a:latin typeface="+mn-lt"/>
                          <a:ea typeface="+mn-ea"/>
                          <a:cs typeface="+mn-cs"/>
                        </a:rPr>
                        <a:t>A9 – Insufficient Transport Layer Protection</a:t>
                      </a:r>
                      <a:endParaRPr lang="en-US" sz="1200" b="1" kern="1200" dirty="0">
                        <a:solidFill>
                          <a:schemeClr val="tx1"/>
                        </a:solidFill>
                        <a:latin typeface="+mn-lt"/>
                        <a:ea typeface="+mn-ea"/>
                        <a:cs typeface="+mn-cs"/>
                      </a:endParaRP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2013-</a:t>
                      </a:r>
                      <a:r>
                        <a:rPr lang="en-US" sz="1200" b="1" kern="1200" dirty="0" smtClean="0">
                          <a:solidFill>
                            <a:schemeClr val="tx1"/>
                          </a:solidFill>
                          <a:latin typeface="+mn-lt"/>
                          <a:ea typeface="+mn-ea"/>
                          <a:cs typeface="+mn-cs"/>
                        </a:rPr>
                        <a:t>A9 – Using Known Vulnerable Components (NEW)</a:t>
                      </a:r>
                      <a:endParaRPr lang="en-US" sz="12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10009"/>
                  </a:ext>
                </a:extLst>
              </a:tr>
              <a:tr h="3899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2010-</a:t>
                      </a:r>
                      <a:r>
                        <a:rPr lang="en-US" sz="1200" b="1" kern="1200" dirty="0" smtClean="0">
                          <a:solidFill>
                            <a:schemeClr val="tx1"/>
                          </a:solidFill>
                          <a:latin typeface="+mn-lt"/>
                          <a:ea typeface="+mn-ea"/>
                          <a:cs typeface="+mn-cs"/>
                        </a:rPr>
                        <a:t>A10 – </a:t>
                      </a:r>
                      <a:r>
                        <a:rPr lang="en-US" sz="1200" b="1" kern="1200" dirty="0" err="1" smtClean="0">
                          <a:solidFill>
                            <a:schemeClr val="tx1"/>
                          </a:solidFill>
                          <a:latin typeface="+mn-lt"/>
                          <a:ea typeface="+mn-ea"/>
                          <a:cs typeface="+mn-cs"/>
                        </a:rPr>
                        <a:t>Unvalidated</a:t>
                      </a:r>
                      <a:r>
                        <a:rPr lang="en-US" sz="1200" b="1" kern="1200" dirty="0" smtClean="0">
                          <a:solidFill>
                            <a:schemeClr val="tx1"/>
                          </a:solidFill>
                          <a:latin typeface="+mn-lt"/>
                          <a:ea typeface="+mn-ea"/>
                          <a:cs typeface="+mn-cs"/>
                        </a:rPr>
                        <a:t> Redirects and Forwards (NEW)</a:t>
                      </a: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tx1"/>
                          </a:solidFill>
                        </a:rPr>
                        <a:t>2013-</a:t>
                      </a:r>
                      <a:r>
                        <a:rPr lang="en-US" sz="1200" b="1" kern="1200" dirty="0" smtClean="0">
                          <a:solidFill>
                            <a:schemeClr val="tx1"/>
                          </a:solidFill>
                          <a:latin typeface="+mn-lt"/>
                          <a:ea typeface="+mn-ea"/>
                          <a:cs typeface="+mn-cs"/>
                        </a:rPr>
                        <a:t>A10 – </a:t>
                      </a:r>
                      <a:r>
                        <a:rPr lang="en-US" sz="1200" b="1" kern="1200" dirty="0" err="1" smtClean="0">
                          <a:solidFill>
                            <a:schemeClr val="tx1"/>
                          </a:solidFill>
                          <a:latin typeface="+mn-lt"/>
                          <a:ea typeface="+mn-ea"/>
                          <a:cs typeface="+mn-cs"/>
                        </a:rPr>
                        <a:t>Unvalidated</a:t>
                      </a:r>
                      <a:r>
                        <a:rPr lang="en-US" sz="1200" b="1" kern="1200" dirty="0" smtClean="0">
                          <a:solidFill>
                            <a:schemeClr val="tx1"/>
                          </a:solidFill>
                          <a:latin typeface="+mn-lt"/>
                          <a:ea typeface="+mn-ea"/>
                          <a:cs typeface="+mn-cs"/>
                        </a:rPr>
                        <a:t> Redirects and Forwards</a:t>
                      </a: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3624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mn-lt"/>
                          <a:ea typeface="+mn-ea"/>
                          <a:cs typeface="+mn-cs"/>
                        </a:rPr>
                        <a:t>3</a:t>
                      </a:r>
                      <a:r>
                        <a:rPr lang="en-US" sz="1200" b="1" kern="1200" baseline="0" dirty="0" smtClean="0">
                          <a:solidFill>
                            <a:schemeClr val="tx1"/>
                          </a:solidFill>
                          <a:latin typeface="+mn-lt"/>
                          <a:ea typeface="+mn-ea"/>
                          <a:cs typeface="+mn-cs"/>
                        </a:rPr>
                        <a:t> Primary Changes:</a:t>
                      </a:r>
                      <a:endParaRPr lang="en-US" sz="1200" b="1" kern="1200" dirty="0">
                        <a:solidFill>
                          <a:schemeClr val="tx1"/>
                        </a:solidFill>
                        <a:latin typeface="+mn-lt"/>
                        <a:ea typeface="+mn-ea"/>
                        <a:cs typeface="+mn-cs"/>
                      </a:endParaRP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kern="1200" dirty="0" smtClean="0">
                          <a:solidFill>
                            <a:schemeClr val="tx1"/>
                          </a:solidFill>
                          <a:latin typeface="+mn-lt"/>
                          <a:ea typeface="+mn-ea"/>
                          <a:cs typeface="+mn-cs"/>
                        </a:rPr>
                        <a:t>Merged: </a:t>
                      </a:r>
                      <a:r>
                        <a:rPr lang="en-US" sz="1200" b="1" dirty="0" smtClean="0">
                          <a:solidFill>
                            <a:schemeClr val="tx1"/>
                          </a:solidFill>
                        </a:rPr>
                        <a:t>2010-</a:t>
                      </a:r>
                      <a:r>
                        <a:rPr lang="en-US" sz="1200" b="1" kern="1200" dirty="0" smtClean="0">
                          <a:solidFill>
                            <a:schemeClr val="tx1"/>
                          </a:solidFill>
                          <a:latin typeface="+mn-lt"/>
                          <a:ea typeface="+mn-ea"/>
                          <a:cs typeface="+mn-cs"/>
                        </a:rPr>
                        <a:t>A7 and </a:t>
                      </a:r>
                      <a:r>
                        <a:rPr lang="en-US" sz="1200" b="1" dirty="0" smtClean="0">
                          <a:solidFill>
                            <a:schemeClr val="tx1"/>
                          </a:solidFill>
                        </a:rPr>
                        <a:t>2010-</a:t>
                      </a:r>
                      <a:r>
                        <a:rPr lang="en-US" sz="1200" b="1" kern="1200" dirty="0" smtClean="0">
                          <a:solidFill>
                            <a:schemeClr val="tx1"/>
                          </a:solidFill>
                          <a:latin typeface="+mn-lt"/>
                          <a:ea typeface="+mn-ea"/>
                          <a:cs typeface="+mn-cs"/>
                        </a:rPr>
                        <a:t>A9 -&gt; </a:t>
                      </a:r>
                      <a:r>
                        <a:rPr lang="en-US" sz="1200" b="1" dirty="0" smtClean="0">
                          <a:solidFill>
                            <a:schemeClr val="tx1"/>
                          </a:solidFill>
                        </a:rPr>
                        <a:t>2013-</a:t>
                      </a:r>
                      <a:r>
                        <a:rPr lang="en-US" sz="1200" b="1" kern="1200" dirty="0" smtClean="0">
                          <a:solidFill>
                            <a:schemeClr val="tx1"/>
                          </a:solidFill>
                          <a:latin typeface="+mn-lt"/>
                          <a:ea typeface="+mn-ea"/>
                          <a:cs typeface="+mn-cs"/>
                        </a:rPr>
                        <a:t>A6</a:t>
                      </a: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1"/>
                  </a:ext>
                </a:extLst>
              </a:tr>
              <a:tr h="417871">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kern="1200" dirty="0" smtClean="0">
                          <a:solidFill>
                            <a:schemeClr val="tx1"/>
                          </a:solidFill>
                          <a:latin typeface="+mn-lt"/>
                          <a:ea typeface="+mn-ea"/>
                          <a:cs typeface="+mn-cs"/>
                        </a:rPr>
                        <a:t>Added New </a:t>
                      </a:r>
                      <a:r>
                        <a:rPr lang="en-US" sz="1200" b="1" dirty="0" smtClean="0">
                          <a:solidFill>
                            <a:schemeClr val="tx1"/>
                          </a:solidFill>
                        </a:rPr>
                        <a:t>2013-A9</a:t>
                      </a:r>
                      <a:r>
                        <a:rPr lang="en-US" sz="1200" b="1" baseline="0" dirty="0" smtClean="0">
                          <a:solidFill>
                            <a:schemeClr val="tx1"/>
                          </a:solidFill>
                        </a:rPr>
                        <a:t>: </a:t>
                      </a:r>
                      <a:r>
                        <a:rPr lang="en-US" sz="1200" b="1" kern="1200" dirty="0" smtClean="0">
                          <a:solidFill>
                            <a:schemeClr val="tx1"/>
                          </a:solidFill>
                          <a:latin typeface="+mn-lt"/>
                          <a:ea typeface="+mn-ea"/>
                          <a:cs typeface="+mn-cs"/>
                        </a:rPr>
                        <a:t>Using Known Vulnerable</a:t>
                      </a:r>
                      <a:r>
                        <a:rPr lang="en-US" sz="1200" b="1" kern="1200" baseline="0" dirty="0" smtClean="0">
                          <a:solidFill>
                            <a:schemeClr val="tx1"/>
                          </a:solidFill>
                          <a:latin typeface="+mn-lt"/>
                          <a:ea typeface="+mn-ea"/>
                          <a:cs typeface="+mn-cs"/>
                        </a:rPr>
                        <a:t> Components</a:t>
                      </a:r>
                      <a:endParaRPr lang="en-US" sz="1200" b="1" kern="1200" dirty="0">
                        <a:solidFill>
                          <a:schemeClr val="tx1"/>
                        </a:solidFill>
                        <a:latin typeface="+mn-lt"/>
                        <a:ea typeface="+mn-ea"/>
                        <a:cs typeface="+mn-cs"/>
                      </a:endParaRPr>
                    </a:p>
                  </a:txBody>
                  <a:tcPr anchor="ctr">
                    <a:lnL w="19050" cap="flat" cmpd="sng" algn="ctr">
                      <a:solidFill>
                        <a:schemeClr val="tx2"/>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dirty="0" smtClean="0">
                          <a:solidFill>
                            <a:schemeClr val="tx1"/>
                          </a:solidFill>
                        </a:rPr>
                        <a:t>2010-</a:t>
                      </a:r>
                      <a:r>
                        <a:rPr lang="en-US" sz="1200" b="1" kern="1200" dirty="0" smtClean="0">
                          <a:solidFill>
                            <a:schemeClr val="tx1"/>
                          </a:solidFill>
                          <a:latin typeface="+mn-lt"/>
                          <a:ea typeface="+mn-ea"/>
                          <a:cs typeface="+mn-cs"/>
                        </a:rPr>
                        <a:t>A8</a:t>
                      </a:r>
                      <a:r>
                        <a:rPr lang="en-US" sz="1200" b="1" kern="1200" baseline="0" dirty="0" smtClean="0">
                          <a:solidFill>
                            <a:schemeClr val="tx1"/>
                          </a:solidFill>
                          <a:latin typeface="+mn-lt"/>
                          <a:ea typeface="+mn-ea"/>
                          <a:cs typeface="+mn-cs"/>
                        </a:rPr>
                        <a:t> broadened to </a:t>
                      </a:r>
                      <a:r>
                        <a:rPr lang="en-US" sz="1200" b="1" dirty="0" smtClean="0">
                          <a:solidFill>
                            <a:schemeClr val="tx1"/>
                          </a:solidFill>
                        </a:rPr>
                        <a:t>2013-</a:t>
                      </a:r>
                      <a:r>
                        <a:rPr lang="en-US" sz="1200" b="1" kern="1200" baseline="0" dirty="0" smtClean="0">
                          <a:solidFill>
                            <a:schemeClr val="tx1"/>
                          </a:solidFill>
                          <a:latin typeface="+mn-lt"/>
                          <a:ea typeface="+mn-ea"/>
                          <a:cs typeface="+mn-cs"/>
                        </a:rPr>
                        <a:t>A7</a:t>
                      </a:r>
                      <a:endParaRPr lang="en-US" sz="1200" b="1" kern="1200" dirty="0" smtClean="0">
                        <a:solidFill>
                          <a:schemeClr val="tx1"/>
                        </a:solidFill>
                        <a:latin typeface="+mn-lt"/>
                        <a:ea typeface="+mn-ea"/>
                        <a:cs typeface="+mn-cs"/>
                      </a:endParaRPr>
                    </a:p>
                  </a:txBody>
                  <a:tcPr anchor="ctr">
                    <a:lnL w="1270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2700" cap="flat" cmpd="sng" algn="ctr">
                      <a:solidFill>
                        <a:srgbClr val="4F5981"/>
                      </a:solidFill>
                      <a:prstDash val="solid"/>
                      <a:round/>
                      <a:headEnd type="none" w="med" len="med"/>
                      <a:tailEnd type="none" w="med" len="med"/>
                    </a:lnT>
                    <a:lnB w="12700" cap="flat" cmpd="sng" algn="ctr">
                      <a:solidFill>
                        <a:srgbClr val="4F598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12"/>
                  </a:ext>
                </a:extLst>
              </a:tr>
            </a:tbl>
          </a:graphicData>
        </a:graphic>
      </p:graphicFrame>
      <p:sp>
        <p:nvSpPr>
          <p:cNvPr id="13" name="Rounded Rectangle 19"/>
          <p:cNvSpPr/>
          <p:nvPr/>
        </p:nvSpPr>
        <p:spPr>
          <a:xfrm>
            <a:off x="4724400" y="5214551"/>
            <a:ext cx="3724619" cy="3789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3022258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6" name="Rectangle 2"/>
          <p:cNvSpPr>
            <a:spLocks noGrp="1" noChangeArrowheads="1"/>
          </p:cNvSpPr>
          <p:nvPr>
            <p:ph type="title"/>
          </p:nvPr>
        </p:nvSpPr>
        <p:spPr>
          <a:xfrm>
            <a:off x="2231721" y="146005"/>
            <a:ext cx="6781800" cy="685800"/>
          </a:xfrm>
        </p:spPr>
        <p:txBody>
          <a:bodyPr/>
          <a:lstStyle/>
          <a:p>
            <a:pPr algn="r" eaLnBrk="1" hangingPunct="1"/>
            <a:r>
              <a:rPr lang="en-US" dirty="0" smtClean="0"/>
              <a:t>Top 10</a:t>
            </a:r>
            <a:br>
              <a:rPr lang="en-US" dirty="0" smtClean="0"/>
            </a:br>
            <a:r>
              <a:rPr lang="en-US" dirty="0" smtClean="0"/>
              <a:t>2017</a:t>
            </a:r>
          </a:p>
        </p:txBody>
      </p:sp>
      <p:pic>
        <p:nvPicPr>
          <p:cNvPr id="3" name="Grafik 2"/>
          <p:cNvPicPr>
            <a:picLocks noChangeAspect="1"/>
          </p:cNvPicPr>
          <p:nvPr/>
        </p:nvPicPr>
        <p:blipFill>
          <a:blip r:embed="rId4"/>
          <a:stretch>
            <a:fillRect/>
          </a:stretch>
        </p:blipFill>
        <p:spPr>
          <a:xfrm>
            <a:off x="131934" y="2057057"/>
            <a:ext cx="8881587" cy="4252426"/>
          </a:xfrm>
          <a:prstGeom prst="rect">
            <a:avLst/>
          </a:prstGeom>
        </p:spPr>
      </p:pic>
      <p:sp>
        <p:nvSpPr>
          <p:cNvPr id="4" name="Rounded Rectangle 19"/>
          <p:cNvSpPr/>
          <p:nvPr/>
        </p:nvSpPr>
        <p:spPr>
          <a:xfrm>
            <a:off x="4572727" y="5568637"/>
            <a:ext cx="3724619" cy="37894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21530136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Literatur</a:t>
            </a:r>
            <a:endParaRPr lang="de-DE" dirty="0"/>
          </a:p>
        </p:txBody>
      </p:sp>
      <p:sp>
        <p:nvSpPr>
          <p:cNvPr id="3" name="Inhaltsplatzhalter 2"/>
          <p:cNvSpPr>
            <a:spLocks noGrp="1"/>
          </p:cNvSpPr>
          <p:nvPr>
            <p:ph idx="1"/>
          </p:nvPr>
        </p:nvSpPr>
        <p:spPr>
          <a:xfrm>
            <a:off x="577969" y="1544128"/>
            <a:ext cx="8384877" cy="4416725"/>
          </a:xfrm>
        </p:spPr>
        <p:txBody>
          <a:bodyPr/>
          <a:lstStyle/>
          <a:p>
            <a:r>
              <a:rPr lang="en-GB" sz="1800" dirty="0"/>
              <a:t>Gerard Johansen: </a:t>
            </a:r>
            <a:r>
              <a:rPr lang="en-GB" sz="1800" dirty="0" smtClean="0"/>
              <a:t>„</a:t>
            </a:r>
            <a:r>
              <a:rPr lang="en-US" sz="1800" dirty="0"/>
              <a:t>Kali Linux </a:t>
            </a:r>
            <a:r>
              <a:rPr lang="en-US" sz="1800" dirty="0" smtClean="0"/>
              <a:t>2: </a:t>
            </a:r>
            <a:r>
              <a:rPr lang="en-US" sz="1800" dirty="0"/>
              <a:t>Assuring Security by Penetration </a:t>
            </a:r>
            <a:r>
              <a:rPr lang="en-US" sz="1800" dirty="0" smtClean="0"/>
              <a:t>Testing”, 3rd Edition, 2016</a:t>
            </a:r>
          </a:p>
          <a:p>
            <a:endParaRPr lang="en-US" sz="1800" dirty="0"/>
          </a:p>
          <a:p>
            <a:r>
              <a:rPr lang="en-US" sz="1800" dirty="0" err="1" smtClean="0"/>
              <a:t>Ric</a:t>
            </a:r>
            <a:r>
              <a:rPr lang="en-US" sz="1800" dirty="0" smtClean="0"/>
              <a:t> Messier: “</a:t>
            </a:r>
            <a:r>
              <a:rPr lang="en-US" sz="1800" dirty="0"/>
              <a:t>Penetration Testing With the </a:t>
            </a:r>
            <a:r>
              <a:rPr lang="en-US" sz="1800" dirty="0" err="1"/>
              <a:t>Metasploit</a:t>
            </a:r>
            <a:r>
              <a:rPr lang="en-US" sz="1800" dirty="0"/>
              <a:t> </a:t>
            </a:r>
            <a:r>
              <a:rPr lang="en-US" sz="1800" dirty="0" smtClean="0"/>
              <a:t>Framework”, 2016</a:t>
            </a:r>
            <a:endParaRPr lang="en-GB" sz="1800" dirty="0" smtClean="0"/>
          </a:p>
          <a:p>
            <a:endParaRPr lang="en-GB" sz="1800" dirty="0" smtClean="0"/>
          </a:p>
        </p:txBody>
      </p:sp>
    </p:spTree>
    <p:extLst>
      <p:ext uri="{BB962C8B-B14F-4D97-AF65-F5344CB8AC3E}">
        <p14:creationId xmlns:p14="http://schemas.microsoft.com/office/powerpoint/2010/main" val="13334289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Inhaltsplatzhalter 3"/>
          <p:cNvSpPr>
            <a:spLocks noGrp="1"/>
          </p:cNvSpPr>
          <p:nvPr>
            <p:ph idx="1"/>
          </p:nvPr>
        </p:nvSpPr>
        <p:spPr/>
        <p:txBody>
          <a:bodyPr anchor="ctr"/>
          <a:lstStyle/>
          <a:p>
            <a:pPr algn="ctr"/>
            <a:r>
              <a:rPr lang="de-DE" sz="4000" dirty="0" smtClean="0"/>
              <a:t>Zunächst etwas allgemeine Hintergrundinformationen…</a:t>
            </a:r>
            <a:endParaRPr lang="de-DE" sz="4000" dirty="0"/>
          </a:p>
        </p:txBody>
      </p:sp>
    </p:spTree>
    <p:extLst>
      <p:ext uri="{BB962C8B-B14F-4D97-AF65-F5344CB8AC3E}">
        <p14:creationId xmlns:p14="http://schemas.microsoft.com/office/powerpoint/2010/main" val="2207098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Computer Emergency Response Team</a:t>
            </a:r>
            <a:br>
              <a:rPr lang="en-GB" dirty="0" smtClean="0"/>
            </a:br>
            <a:r>
              <a:rPr lang="en-GB" dirty="0" smtClean="0"/>
              <a:t>(CERT)</a:t>
            </a:r>
            <a:endParaRPr lang="en-GB" dirty="0"/>
          </a:p>
        </p:txBody>
      </p:sp>
      <p:sp>
        <p:nvSpPr>
          <p:cNvPr id="3" name="Inhaltsplatzhalter 2"/>
          <p:cNvSpPr>
            <a:spLocks noGrp="1"/>
          </p:cNvSpPr>
          <p:nvPr>
            <p:ph idx="1"/>
          </p:nvPr>
        </p:nvSpPr>
        <p:spPr>
          <a:xfrm>
            <a:off x="577970" y="1262365"/>
            <a:ext cx="7880230" cy="5542472"/>
          </a:xfrm>
        </p:spPr>
        <p:txBody>
          <a:bodyPr/>
          <a:lstStyle/>
          <a:p>
            <a:r>
              <a:rPr lang="de-DE" sz="2000" dirty="0" smtClean="0"/>
              <a:t>andere Bezeichnung:</a:t>
            </a:r>
          </a:p>
          <a:p>
            <a:pPr>
              <a:buFont typeface="Arial" panose="020B0604020202020204" pitchFamily="34" charset="0"/>
              <a:buChar char="•"/>
            </a:pPr>
            <a:r>
              <a:rPr lang="en-US" sz="2000" dirty="0" smtClean="0"/>
              <a:t>Computer Security Incident Response Team </a:t>
            </a:r>
            <a:r>
              <a:rPr lang="en-US" sz="2000" dirty="0"/>
              <a:t>(CSIRT</a:t>
            </a:r>
            <a:r>
              <a:rPr lang="en-US" sz="2000" dirty="0" smtClean="0"/>
              <a:t>)</a:t>
            </a:r>
          </a:p>
          <a:p>
            <a:pPr>
              <a:buFont typeface="Arial" panose="020B0604020202020204" pitchFamily="34" charset="0"/>
              <a:buChar char="•"/>
            </a:pPr>
            <a:endParaRPr lang="de-DE" sz="2000" dirty="0" smtClean="0"/>
          </a:p>
          <a:p>
            <a:r>
              <a:rPr lang="de-DE" sz="2000" dirty="0" smtClean="0"/>
              <a:t>Aufgaben:</a:t>
            </a:r>
          </a:p>
          <a:p>
            <a:pPr>
              <a:buFont typeface="Arial" panose="020B0604020202020204" pitchFamily="34" charset="0"/>
              <a:buChar char="•"/>
            </a:pPr>
            <a:r>
              <a:rPr lang="de-DE" sz="2000" dirty="0" smtClean="0"/>
              <a:t>Reaktion auf bekanntgewordene Sicherheitsvorfälle bzw. Bedrohungen</a:t>
            </a:r>
          </a:p>
          <a:p>
            <a:pPr>
              <a:buFont typeface="Arial" panose="020B0604020202020204" pitchFamily="34" charset="0"/>
              <a:buChar char="•"/>
            </a:pPr>
            <a:endParaRPr lang="de-DE" sz="2000" dirty="0" smtClean="0"/>
          </a:p>
          <a:p>
            <a:pPr>
              <a:buFont typeface="Arial" panose="020B0604020202020204" pitchFamily="34" charset="0"/>
              <a:buChar char="•"/>
            </a:pPr>
            <a:r>
              <a:rPr lang="de-DE" sz="2000" dirty="0" smtClean="0"/>
              <a:t>Etablierung vorbeugender Maßnahmen</a:t>
            </a:r>
          </a:p>
          <a:p>
            <a:pPr>
              <a:buFont typeface="Arial" panose="020B0604020202020204" pitchFamily="34" charset="0"/>
              <a:buChar char="•"/>
            </a:pPr>
            <a:endParaRPr lang="de-DE" sz="2000" dirty="0" smtClean="0"/>
          </a:p>
          <a:p>
            <a:pPr>
              <a:buFont typeface="Arial" panose="020B0604020202020204" pitchFamily="34" charset="0"/>
              <a:buChar char="•"/>
            </a:pPr>
            <a:r>
              <a:rPr lang="de-DE" sz="2000" dirty="0" smtClean="0"/>
              <a:t>Erstellung von Notfallplänen</a:t>
            </a:r>
          </a:p>
          <a:p>
            <a:pPr>
              <a:buFont typeface="Arial" panose="020B0604020202020204" pitchFamily="34" charset="0"/>
              <a:buChar char="•"/>
            </a:pPr>
            <a:endParaRPr lang="de-DE" sz="2000" dirty="0" smtClean="0"/>
          </a:p>
          <a:p>
            <a:pPr>
              <a:buFont typeface="Arial" panose="020B0604020202020204" pitchFamily="34" charset="0"/>
              <a:buChar char="•"/>
            </a:pPr>
            <a:r>
              <a:rPr lang="de-DE" sz="2000" dirty="0" smtClean="0"/>
              <a:t>Veröffentlichung von Warnungen</a:t>
            </a:r>
          </a:p>
          <a:p>
            <a:pPr>
              <a:buFont typeface="Arial" panose="020B0604020202020204" pitchFamily="34" charset="0"/>
              <a:buChar char="•"/>
            </a:pPr>
            <a:endParaRPr lang="de-DE" sz="2000" dirty="0"/>
          </a:p>
          <a:p>
            <a:pPr marL="0" indent="0"/>
            <a:r>
              <a:rPr lang="de-DE" sz="2000" dirty="0" smtClean="0"/>
              <a:t>Teil von (größeren) öffentlichen / privatrechtlichen Organisationen, Unternehmen etc.</a:t>
            </a:r>
          </a:p>
          <a:p>
            <a:pPr marL="0" indent="0"/>
            <a:endParaRPr lang="de-DE" sz="2000" dirty="0"/>
          </a:p>
        </p:txBody>
      </p:sp>
    </p:spTree>
    <p:extLst>
      <p:ext uri="{BB962C8B-B14F-4D97-AF65-F5344CB8AC3E}">
        <p14:creationId xmlns:p14="http://schemas.microsoft.com/office/powerpoint/2010/main" val="12114987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p:cNvGrpSpPr/>
          <p:nvPr/>
        </p:nvGrpSpPr>
        <p:grpSpPr>
          <a:xfrm>
            <a:off x="425738" y="0"/>
            <a:ext cx="8091044" cy="6858000"/>
            <a:chOff x="-4343400" y="-5381625"/>
            <a:chExt cx="17830800" cy="15113454"/>
          </a:xfrm>
        </p:grpSpPr>
        <p:pic>
          <p:nvPicPr>
            <p:cNvPr id="4" name="Grafik 3"/>
            <p:cNvPicPr>
              <a:picLocks noChangeAspect="1"/>
            </p:cNvPicPr>
            <p:nvPr/>
          </p:nvPicPr>
          <p:blipFill rotWithShape="1">
            <a:blip r:embed="rId2"/>
            <a:srcRect t="2" b="14231"/>
            <a:stretch/>
          </p:blipFill>
          <p:spPr>
            <a:xfrm>
              <a:off x="-4343400" y="-5381625"/>
              <a:ext cx="17830800" cy="15113454"/>
            </a:xfrm>
            <a:prstGeom prst="rect">
              <a:avLst/>
            </a:prstGeom>
          </p:spPr>
        </p:pic>
        <p:pic>
          <p:nvPicPr>
            <p:cNvPr id="6" name="Grafik 5"/>
            <p:cNvPicPr>
              <a:picLocks noChangeAspect="1"/>
            </p:cNvPicPr>
            <p:nvPr/>
          </p:nvPicPr>
          <p:blipFill rotWithShape="1">
            <a:blip r:embed="rId3"/>
            <a:srcRect t="23722" r="6777" b="17714"/>
            <a:stretch/>
          </p:blipFill>
          <p:spPr>
            <a:xfrm>
              <a:off x="-4343400" y="-849086"/>
              <a:ext cx="16622486" cy="10319657"/>
            </a:xfrm>
            <a:prstGeom prst="rect">
              <a:avLst/>
            </a:prstGeom>
          </p:spPr>
        </p:pic>
      </p:grpSp>
    </p:spTree>
    <p:extLst>
      <p:ext uri="{BB962C8B-B14F-4D97-AF65-F5344CB8AC3E}">
        <p14:creationId xmlns:p14="http://schemas.microsoft.com/office/powerpoint/2010/main" val="715679906"/>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Computer Emergency Response Team</a:t>
            </a:r>
            <a:br>
              <a:rPr lang="en-GB" dirty="0" smtClean="0"/>
            </a:br>
            <a:r>
              <a:rPr lang="en-GB" dirty="0" smtClean="0"/>
              <a:t>(CERT)</a:t>
            </a:r>
            <a:endParaRPr lang="en-GB" dirty="0"/>
          </a:p>
        </p:txBody>
      </p:sp>
      <p:sp>
        <p:nvSpPr>
          <p:cNvPr id="3" name="Inhaltsplatzhalter 2"/>
          <p:cNvSpPr>
            <a:spLocks noGrp="1"/>
          </p:cNvSpPr>
          <p:nvPr>
            <p:ph idx="1"/>
          </p:nvPr>
        </p:nvSpPr>
        <p:spPr>
          <a:xfrm>
            <a:off x="189888" y="1182625"/>
            <a:ext cx="7880230" cy="5542472"/>
          </a:xfrm>
        </p:spPr>
        <p:txBody>
          <a:bodyPr/>
          <a:lstStyle/>
          <a:p>
            <a:pPr marL="0" indent="0"/>
            <a:r>
              <a:rPr lang="de-DE" sz="1800" dirty="0" smtClean="0"/>
              <a:t>Deutschland:</a:t>
            </a:r>
          </a:p>
          <a:p>
            <a:pPr marL="285750" indent="-285750">
              <a:buFont typeface="Arial" panose="020B0604020202020204" pitchFamily="34" charset="0"/>
              <a:buChar char="•"/>
            </a:pPr>
            <a:r>
              <a:rPr lang="de-DE" sz="1800" dirty="0" smtClean="0"/>
              <a:t>CERT des Deutschen Forschungsnetzes (DFN-CERT)</a:t>
            </a:r>
          </a:p>
          <a:p>
            <a:pPr marL="285750" indent="-285750">
              <a:buFont typeface="Arial" panose="020B0604020202020204" pitchFamily="34" charset="0"/>
              <a:buChar char="•"/>
            </a:pPr>
            <a:r>
              <a:rPr lang="de-DE" sz="1800" dirty="0" smtClean="0"/>
              <a:t>CERT-Bund</a:t>
            </a:r>
          </a:p>
          <a:p>
            <a:pPr marL="685800" lvl="1">
              <a:buFont typeface="Arial" panose="020B0604020202020204" pitchFamily="34" charset="0"/>
              <a:buChar char="•"/>
            </a:pPr>
            <a:r>
              <a:rPr lang="de-DE" sz="1800" dirty="0" smtClean="0"/>
              <a:t>vom BSI für Bundesbehörden</a:t>
            </a:r>
          </a:p>
          <a:p>
            <a:pPr marL="285750">
              <a:buFont typeface="Arial" panose="020B0604020202020204" pitchFamily="34" charset="0"/>
              <a:buChar char="•"/>
            </a:pPr>
            <a:r>
              <a:rPr lang="de-DE" sz="1800" dirty="0" smtClean="0"/>
              <a:t>Bürger-CERT</a:t>
            </a:r>
          </a:p>
          <a:p>
            <a:pPr marL="685800" lvl="1">
              <a:buFont typeface="Arial" panose="020B0604020202020204" pitchFamily="34" charset="0"/>
              <a:buChar char="•"/>
            </a:pPr>
            <a:r>
              <a:rPr lang="de-DE" sz="1800" dirty="0"/>
              <a:t>https://www.buerger-cert.de</a:t>
            </a:r>
            <a:r>
              <a:rPr lang="de-DE" sz="1800" dirty="0" smtClean="0"/>
              <a:t>/</a:t>
            </a:r>
          </a:p>
          <a:p>
            <a:pPr marL="685800" lvl="1">
              <a:buFont typeface="Arial" panose="020B0604020202020204" pitchFamily="34" charset="0"/>
              <a:buChar char="•"/>
            </a:pPr>
            <a:r>
              <a:rPr lang="de-DE" sz="1800" dirty="0" smtClean="0"/>
              <a:t>vom BSI für Privatpersonen / kleinere Firmen</a:t>
            </a:r>
          </a:p>
          <a:p>
            <a:pPr marL="285750" indent="-285750">
              <a:buFont typeface="Arial" panose="020B0604020202020204" pitchFamily="34" charset="0"/>
              <a:buChar char="•"/>
            </a:pPr>
            <a:r>
              <a:rPr lang="de-DE" sz="1800" dirty="0" smtClean="0"/>
              <a:t>Deutscher CERT-Verbund (cert-verbund.de)</a:t>
            </a:r>
          </a:p>
          <a:p>
            <a:pPr marL="685800" lvl="1">
              <a:buFont typeface="Arial" panose="020B0604020202020204" pitchFamily="34" charset="0"/>
              <a:buChar char="•"/>
            </a:pPr>
            <a:r>
              <a:rPr lang="de-DE" sz="1800" dirty="0" smtClean="0"/>
              <a:t>mehr als 40 Mitglieder</a:t>
            </a:r>
          </a:p>
          <a:p>
            <a:pPr marL="685800" lvl="1">
              <a:buFont typeface="Arial" panose="020B0604020202020204" pitchFamily="34" charset="0"/>
              <a:buChar char="•"/>
            </a:pPr>
            <a:endParaRPr lang="de-DE" sz="1800" dirty="0"/>
          </a:p>
          <a:p>
            <a:pPr marL="0" indent="0"/>
            <a:r>
              <a:rPr lang="de-DE" sz="1800" dirty="0" smtClean="0"/>
              <a:t>Europa:</a:t>
            </a:r>
          </a:p>
          <a:p>
            <a:pPr marL="285750">
              <a:buFont typeface="Arial" panose="020B0604020202020204" pitchFamily="34" charset="0"/>
              <a:buChar char="•"/>
            </a:pPr>
            <a:r>
              <a:rPr lang="de-DE" sz="1800" dirty="0" smtClean="0"/>
              <a:t>TF-CSIRT</a:t>
            </a:r>
          </a:p>
          <a:p>
            <a:pPr marL="685800" lvl="1">
              <a:buFont typeface="Arial" panose="020B0604020202020204" pitchFamily="34" charset="0"/>
              <a:buChar char="•"/>
            </a:pPr>
            <a:r>
              <a:rPr lang="de-DE" sz="1800" dirty="0" smtClean="0"/>
              <a:t>Teil des Dachverbands der europäischen Forschungsnetze</a:t>
            </a:r>
          </a:p>
          <a:p>
            <a:pPr marL="685800" lvl="1">
              <a:buFont typeface="Arial" panose="020B0604020202020204" pitchFamily="34" charset="0"/>
              <a:buChar char="•"/>
            </a:pPr>
            <a:endParaRPr lang="de-DE" sz="1800" dirty="0"/>
          </a:p>
          <a:p>
            <a:pPr marL="0" indent="0"/>
            <a:r>
              <a:rPr lang="de-DE" sz="1800" dirty="0" smtClean="0"/>
              <a:t>International:</a:t>
            </a:r>
          </a:p>
          <a:p>
            <a:pPr marL="285750" indent="-285750">
              <a:buFont typeface="Arial" panose="020B0604020202020204" pitchFamily="34" charset="0"/>
              <a:buChar char="•"/>
            </a:pPr>
            <a:r>
              <a:rPr lang="de-DE" sz="1800" dirty="0" smtClean="0"/>
              <a:t>US-CERT</a:t>
            </a:r>
          </a:p>
          <a:p>
            <a:pPr marL="285750" indent="-285750">
              <a:buFont typeface="Arial" panose="020B0604020202020204" pitchFamily="34" charset="0"/>
              <a:buChar char="•"/>
            </a:pPr>
            <a:r>
              <a:rPr lang="en-US" sz="1800" dirty="0"/>
              <a:t>Forum of Incident Response and Security </a:t>
            </a:r>
            <a:r>
              <a:rPr lang="en-US" sz="1800" dirty="0" smtClean="0"/>
              <a:t>Teams (first.org)</a:t>
            </a:r>
            <a:endParaRPr lang="de-DE" sz="1800" dirty="0" smtClean="0"/>
          </a:p>
          <a:p>
            <a:pPr marL="0" indent="0"/>
            <a:endParaRPr lang="de-DE" sz="1800" dirty="0" smtClean="0"/>
          </a:p>
          <a:p>
            <a:pPr marL="0" indent="0"/>
            <a:r>
              <a:rPr lang="de-DE" sz="1800" dirty="0"/>
              <a:t>	</a:t>
            </a:r>
          </a:p>
        </p:txBody>
      </p:sp>
    </p:spTree>
    <p:extLst>
      <p:ext uri="{BB962C8B-B14F-4D97-AF65-F5344CB8AC3E}">
        <p14:creationId xmlns:p14="http://schemas.microsoft.com/office/powerpoint/2010/main" val="389270588"/>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1" end="1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4" end="1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5" end="1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Common Vulnerabilities and Exposures (CVE) </a:t>
            </a:r>
            <a:endParaRPr lang="de-DE" dirty="0"/>
          </a:p>
        </p:txBody>
      </p:sp>
      <p:sp>
        <p:nvSpPr>
          <p:cNvPr id="3" name="Inhaltsplatzhalter 2"/>
          <p:cNvSpPr>
            <a:spLocks noGrp="1"/>
          </p:cNvSpPr>
          <p:nvPr>
            <p:ph idx="1"/>
          </p:nvPr>
        </p:nvSpPr>
        <p:spPr>
          <a:xfrm>
            <a:off x="191386" y="1222744"/>
            <a:ext cx="8266814" cy="5481084"/>
          </a:xfrm>
        </p:spPr>
        <p:txBody>
          <a:bodyPr/>
          <a:lstStyle/>
          <a:p>
            <a:pPr>
              <a:buFont typeface="Arial" panose="020B0604020202020204" pitchFamily="34" charset="0"/>
              <a:buChar char="•"/>
            </a:pPr>
            <a:r>
              <a:rPr lang="de-DE" sz="1800" dirty="0" smtClean="0"/>
              <a:t>einheitliche Namenskonvention für bekannte Sicherheitslücken</a:t>
            </a:r>
          </a:p>
          <a:p>
            <a:pPr>
              <a:buFont typeface="Arial" panose="020B0604020202020204" pitchFamily="34" charset="0"/>
              <a:buChar char="•"/>
            </a:pPr>
            <a:r>
              <a:rPr lang="de-DE" sz="1800" dirty="0" smtClean="0"/>
              <a:t>Herausgegeben von MITRE</a:t>
            </a:r>
          </a:p>
          <a:p>
            <a:pPr lvl="1">
              <a:buFont typeface="Arial" panose="020B0604020202020204" pitchFamily="34" charset="0"/>
              <a:buChar char="•"/>
            </a:pPr>
            <a:r>
              <a:rPr lang="de-DE" sz="1800" dirty="0" smtClean="0"/>
              <a:t>US not-</a:t>
            </a:r>
            <a:r>
              <a:rPr lang="de-DE" sz="1800" dirty="0" err="1" smtClean="0"/>
              <a:t>for</a:t>
            </a:r>
            <a:r>
              <a:rPr lang="de-DE" sz="1800" dirty="0" smtClean="0"/>
              <a:t>-profit Organisation, die nationale Forschungszentren betreibt</a:t>
            </a:r>
          </a:p>
          <a:p>
            <a:pPr marL="457200" lvl="1" indent="0">
              <a:buNone/>
            </a:pPr>
            <a:endParaRPr lang="de-DE" sz="1800" dirty="0"/>
          </a:p>
          <a:p>
            <a:pPr>
              <a:buFont typeface="Arial" panose="020B0604020202020204" pitchFamily="34" charset="0"/>
              <a:buChar char="•"/>
            </a:pPr>
            <a:r>
              <a:rPr lang="de-DE" sz="1800" dirty="0"/>
              <a:t>http://cve.mitre.org</a:t>
            </a:r>
            <a:r>
              <a:rPr lang="de-DE" sz="1800" dirty="0" smtClean="0"/>
              <a:t>/</a:t>
            </a:r>
          </a:p>
          <a:p>
            <a:pPr lvl="1">
              <a:buFont typeface="Arial" panose="020B0604020202020204" pitchFamily="34" charset="0"/>
              <a:buChar char="•"/>
            </a:pPr>
            <a:r>
              <a:rPr lang="de-DE" sz="1800" dirty="0" smtClean="0"/>
              <a:t>Datenbank mit registrierten CVEs </a:t>
            </a:r>
          </a:p>
          <a:p>
            <a:pPr lvl="1">
              <a:buFont typeface="Arial" panose="020B0604020202020204" pitchFamily="34" charset="0"/>
              <a:buChar char="•"/>
            </a:pPr>
            <a:endParaRPr lang="de-DE" sz="1800" dirty="0"/>
          </a:p>
          <a:p>
            <a:pPr>
              <a:buFont typeface="Arial" panose="020B0604020202020204" pitchFamily="34" charset="0"/>
              <a:buChar char="•"/>
            </a:pPr>
            <a:r>
              <a:rPr lang="de-DE" sz="1800" dirty="0" smtClean="0"/>
              <a:t>Beispiel:</a:t>
            </a:r>
          </a:p>
          <a:p>
            <a:pPr lvl="1">
              <a:buFont typeface="Arial" panose="020B0604020202020204" pitchFamily="34" charset="0"/>
              <a:buChar char="•"/>
            </a:pPr>
            <a:r>
              <a:rPr lang="de-DE" sz="1800" dirty="0" smtClean="0">
                <a:solidFill>
                  <a:schemeClr val="accent2">
                    <a:lumMod val="75000"/>
                  </a:schemeClr>
                </a:solidFill>
              </a:rPr>
              <a:t>CVE-2014-0160</a:t>
            </a:r>
          </a:p>
          <a:p>
            <a:pPr lvl="1">
              <a:buFont typeface="Arial" panose="020B0604020202020204" pitchFamily="34" charset="0"/>
              <a:buChar char="•"/>
            </a:pPr>
            <a:r>
              <a:rPr lang="de-DE" sz="1800" dirty="0" smtClean="0">
                <a:solidFill>
                  <a:schemeClr val="accent2">
                    <a:lumMod val="75000"/>
                  </a:schemeClr>
                </a:solidFill>
              </a:rPr>
              <a:t>Beschreibung „</a:t>
            </a:r>
            <a:r>
              <a:rPr lang="en-US" sz="1800" i="1" dirty="0">
                <a:solidFill>
                  <a:schemeClr val="accent2">
                    <a:lumMod val="75000"/>
                  </a:schemeClr>
                </a:solidFill>
              </a:rPr>
              <a:t>The (1) TLS and (2) DTLS implementations in OpenSSL 1.0.1 before 1.0.1g do not properly handle Heartbeat Extension packets, which allows remote attackers to obtain sensitive information from process memory via crafted packets that trigger a buffer over-read, as demonstrated by reading private keys, related to d1_both.c and t1_lib.c, aka the Heartbleed bug</a:t>
            </a:r>
            <a:r>
              <a:rPr lang="en-US" sz="1800" i="1" dirty="0" smtClean="0">
                <a:solidFill>
                  <a:schemeClr val="accent2">
                    <a:lumMod val="75000"/>
                  </a:schemeClr>
                </a:solidFill>
              </a:rPr>
              <a:t>.</a:t>
            </a:r>
            <a:r>
              <a:rPr lang="de-DE" sz="1800" dirty="0" smtClean="0">
                <a:solidFill>
                  <a:schemeClr val="accent2">
                    <a:lumMod val="75000"/>
                  </a:schemeClr>
                </a:solidFill>
              </a:rPr>
              <a:t>“</a:t>
            </a:r>
          </a:p>
          <a:p>
            <a:endParaRPr lang="de-DE" sz="1800" dirty="0"/>
          </a:p>
        </p:txBody>
      </p:sp>
    </p:spTree>
    <p:extLst>
      <p:ext uri="{BB962C8B-B14F-4D97-AF65-F5344CB8AC3E}">
        <p14:creationId xmlns:p14="http://schemas.microsoft.com/office/powerpoint/2010/main" val="368551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Common Vulnerabilities and Exposures (CVE) </a:t>
            </a:r>
            <a:endParaRPr lang="de-DE" dirty="0"/>
          </a:p>
        </p:txBody>
      </p:sp>
      <p:pic>
        <p:nvPicPr>
          <p:cNvPr id="5" name="Grafik 4"/>
          <p:cNvPicPr>
            <a:picLocks noChangeAspect="1"/>
          </p:cNvPicPr>
          <p:nvPr/>
        </p:nvPicPr>
        <p:blipFill>
          <a:blip r:embed="rId2"/>
          <a:stretch>
            <a:fillRect/>
          </a:stretch>
        </p:blipFill>
        <p:spPr>
          <a:xfrm>
            <a:off x="1068571" y="1166465"/>
            <a:ext cx="6095004" cy="5606142"/>
          </a:xfrm>
          <a:prstGeom prst="rect">
            <a:avLst/>
          </a:prstGeom>
        </p:spPr>
      </p:pic>
      <p:sp>
        <p:nvSpPr>
          <p:cNvPr id="3" name="Rechteck 2"/>
          <p:cNvSpPr/>
          <p:nvPr/>
        </p:nvSpPr>
        <p:spPr bwMode="auto">
          <a:xfrm>
            <a:off x="2674088" y="5544879"/>
            <a:ext cx="1026042" cy="175437"/>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6" name="Rechteck 5"/>
          <p:cNvSpPr/>
          <p:nvPr/>
        </p:nvSpPr>
        <p:spPr bwMode="auto">
          <a:xfrm>
            <a:off x="4981353" y="6143847"/>
            <a:ext cx="669851" cy="175437"/>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Tree>
    <p:extLst>
      <p:ext uri="{BB962C8B-B14F-4D97-AF65-F5344CB8AC3E}">
        <p14:creationId xmlns:p14="http://schemas.microsoft.com/office/powerpoint/2010/main" val="4068368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7044070" y="5465135"/>
            <a:ext cx="2099930" cy="1392865"/>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2" name="Titel 1"/>
          <p:cNvSpPr>
            <a:spLocks noGrp="1"/>
          </p:cNvSpPr>
          <p:nvPr>
            <p:ph type="title"/>
          </p:nvPr>
        </p:nvSpPr>
        <p:spPr/>
        <p:txBody>
          <a:bodyPr/>
          <a:lstStyle/>
          <a:p>
            <a:r>
              <a:rPr lang="en-US" dirty="0"/>
              <a:t>Common Vulnerabilities and Exposures (CVE) </a:t>
            </a:r>
            <a:endParaRPr lang="de-DE" dirty="0"/>
          </a:p>
        </p:txBody>
      </p:sp>
      <p:pic>
        <p:nvPicPr>
          <p:cNvPr id="3" name="Grafik 2"/>
          <p:cNvPicPr>
            <a:picLocks noChangeAspect="1"/>
          </p:cNvPicPr>
          <p:nvPr/>
        </p:nvPicPr>
        <p:blipFill>
          <a:blip r:embed="rId2"/>
          <a:stretch>
            <a:fillRect/>
          </a:stretch>
        </p:blipFill>
        <p:spPr>
          <a:xfrm>
            <a:off x="438150" y="1164375"/>
            <a:ext cx="8392190" cy="5533193"/>
          </a:xfrm>
          <a:prstGeom prst="rect">
            <a:avLst/>
          </a:prstGeom>
        </p:spPr>
      </p:pic>
      <p:sp>
        <p:nvSpPr>
          <p:cNvPr id="5" name="Rechteck 4"/>
          <p:cNvSpPr/>
          <p:nvPr/>
        </p:nvSpPr>
        <p:spPr bwMode="auto">
          <a:xfrm>
            <a:off x="5401339" y="5560828"/>
            <a:ext cx="2961167" cy="239232"/>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6" name="Rechteck 5"/>
          <p:cNvSpPr/>
          <p:nvPr/>
        </p:nvSpPr>
        <p:spPr bwMode="auto">
          <a:xfrm>
            <a:off x="3214576" y="4543704"/>
            <a:ext cx="4414284" cy="239232"/>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Tree>
    <p:extLst>
      <p:ext uri="{BB962C8B-B14F-4D97-AF65-F5344CB8AC3E}">
        <p14:creationId xmlns:p14="http://schemas.microsoft.com/office/powerpoint/2010/main" val="396501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National </a:t>
            </a:r>
            <a:r>
              <a:rPr lang="de-DE" dirty="0" err="1" smtClean="0"/>
              <a:t>Vulnerability</a:t>
            </a:r>
            <a:r>
              <a:rPr lang="de-DE" dirty="0" smtClean="0"/>
              <a:t> Database</a:t>
            </a:r>
            <a:br>
              <a:rPr lang="de-DE" dirty="0" smtClean="0"/>
            </a:br>
            <a:r>
              <a:rPr lang="de-DE" dirty="0" smtClean="0"/>
              <a:t>(NVD)</a:t>
            </a:r>
            <a:endParaRPr lang="de-DE" dirty="0"/>
          </a:p>
        </p:txBody>
      </p:sp>
      <p:sp>
        <p:nvSpPr>
          <p:cNvPr id="3" name="Inhaltsplatzhalter 2"/>
          <p:cNvSpPr>
            <a:spLocks noGrp="1"/>
          </p:cNvSpPr>
          <p:nvPr>
            <p:ph idx="1"/>
          </p:nvPr>
        </p:nvSpPr>
        <p:spPr>
          <a:xfrm>
            <a:off x="173322" y="1294852"/>
            <a:ext cx="9186140" cy="4727476"/>
          </a:xfrm>
        </p:spPr>
        <p:txBody>
          <a:bodyPr/>
          <a:lstStyle/>
          <a:p>
            <a:pPr>
              <a:buFont typeface="Arial" panose="020B0604020202020204" pitchFamily="34" charset="0"/>
              <a:buChar char="•"/>
            </a:pPr>
            <a:r>
              <a:rPr lang="de-DE" sz="1800" dirty="0" smtClean="0"/>
              <a:t>US Datenbank mit Sicherheitsschwachstellen</a:t>
            </a:r>
          </a:p>
          <a:p>
            <a:pPr>
              <a:buFont typeface="Arial" panose="020B0604020202020204" pitchFamily="34" charset="0"/>
              <a:buChar char="•"/>
            </a:pPr>
            <a:r>
              <a:rPr lang="de-DE" sz="1800" dirty="0" smtClean="0"/>
              <a:t>betrieben vom NIST</a:t>
            </a:r>
          </a:p>
          <a:p>
            <a:pPr lvl="1">
              <a:buFont typeface="Arial" panose="020B0604020202020204" pitchFamily="34" charset="0"/>
              <a:buChar char="•"/>
            </a:pPr>
            <a:r>
              <a:rPr lang="de-DE" sz="1800" dirty="0"/>
              <a:t>https://nvd.nist.gov</a:t>
            </a:r>
            <a:r>
              <a:rPr lang="de-DE" sz="1800" dirty="0" smtClean="0"/>
              <a:t>/</a:t>
            </a:r>
          </a:p>
          <a:p>
            <a:pPr lvl="1">
              <a:buFont typeface="Arial" panose="020B0604020202020204" pitchFamily="34" charset="0"/>
              <a:buChar char="•"/>
            </a:pPr>
            <a:endParaRPr lang="de-DE" sz="1800" dirty="0" smtClean="0"/>
          </a:p>
          <a:p>
            <a:pPr>
              <a:buFont typeface="Arial" panose="020B0604020202020204" pitchFamily="34" charset="0"/>
              <a:buChar char="•"/>
            </a:pPr>
            <a:r>
              <a:rPr lang="de-DE" sz="1800" dirty="0" smtClean="0"/>
              <a:t>neben CVE </a:t>
            </a:r>
            <a:r>
              <a:rPr lang="de-DE" sz="1800" dirty="0" err="1" smtClean="0"/>
              <a:t>Vulnerabilities</a:t>
            </a:r>
            <a:r>
              <a:rPr lang="de-DE" sz="1800" dirty="0" smtClean="0"/>
              <a:t> außerdem:</a:t>
            </a:r>
          </a:p>
          <a:p>
            <a:pPr lvl="1">
              <a:buFont typeface="Arial" panose="020B0604020202020204" pitchFamily="34" charset="0"/>
              <a:buChar char="•"/>
            </a:pPr>
            <a:r>
              <a:rPr lang="de-DE" sz="1800" dirty="0" smtClean="0"/>
              <a:t>Checklisten</a:t>
            </a:r>
          </a:p>
          <a:p>
            <a:pPr lvl="1">
              <a:buFont typeface="Arial" panose="020B0604020202020204" pitchFamily="34" charset="0"/>
              <a:buChar char="•"/>
            </a:pPr>
            <a:r>
              <a:rPr lang="de-DE" sz="1800" dirty="0" smtClean="0"/>
              <a:t>US-CERT Warnungen</a:t>
            </a:r>
          </a:p>
          <a:p>
            <a:pPr lvl="1">
              <a:buFont typeface="Arial" panose="020B0604020202020204" pitchFamily="34" charset="0"/>
              <a:buChar char="•"/>
            </a:pPr>
            <a:endParaRPr lang="de-DE" sz="1800" dirty="0" smtClean="0"/>
          </a:p>
          <a:p>
            <a:pPr lvl="1">
              <a:buFont typeface="Arial" panose="020B0604020202020204" pitchFamily="34" charset="0"/>
              <a:buChar char="•"/>
            </a:pPr>
            <a:r>
              <a:rPr lang="de-DE" sz="1800" dirty="0"/>
              <a:t>Common </a:t>
            </a:r>
            <a:r>
              <a:rPr lang="de-DE" sz="1800" dirty="0" err="1"/>
              <a:t>Platform</a:t>
            </a:r>
            <a:r>
              <a:rPr lang="de-DE" sz="1800" dirty="0"/>
              <a:t> </a:t>
            </a:r>
            <a:r>
              <a:rPr lang="de-DE" sz="1800" dirty="0" err="1"/>
              <a:t>Enumeration</a:t>
            </a:r>
            <a:r>
              <a:rPr lang="de-DE" sz="1800" dirty="0"/>
              <a:t> (CPE) </a:t>
            </a:r>
            <a:r>
              <a:rPr lang="de-DE" sz="1800" dirty="0" smtClean="0"/>
              <a:t>Datenbank</a:t>
            </a:r>
          </a:p>
          <a:p>
            <a:pPr lvl="2">
              <a:buFont typeface="Arial" panose="020B0604020202020204" pitchFamily="34" charset="0"/>
              <a:buChar char="•"/>
            </a:pPr>
            <a:r>
              <a:rPr lang="de-DE" sz="1800" dirty="0" smtClean="0"/>
              <a:t>einheitliches Namensschema für IT-Komponenten</a:t>
            </a:r>
          </a:p>
          <a:p>
            <a:pPr lvl="2">
              <a:buFont typeface="Arial" panose="020B0604020202020204" pitchFamily="34" charset="0"/>
              <a:buChar char="•"/>
            </a:pPr>
            <a:r>
              <a:rPr lang="de-DE" sz="1800" dirty="0">
                <a:solidFill>
                  <a:schemeClr val="accent2">
                    <a:lumMod val="75000"/>
                  </a:schemeClr>
                </a:solidFill>
              </a:rPr>
              <a:t>Beispiel: </a:t>
            </a:r>
            <a:endParaRPr lang="de-DE" sz="1800" dirty="0" smtClean="0">
              <a:solidFill>
                <a:schemeClr val="accent2">
                  <a:lumMod val="75000"/>
                </a:schemeClr>
              </a:solidFill>
            </a:endParaRPr>
          </a:p>
          <a:p>
            <a:pPr marL="1371600" lvl="3" indent="-204788">
              <a:buNone/>
            </a:pPr>
            <a:r>
              <a:rPr lang="de-DE" sz="2000" dirty="0" smtClean="0">
                <a:solidFill>
                  <a:schemeClr val="accent2">
                    <a:lumMod val="75000"/>
                  </a:schemeClr>
                </a:solidFill>
                <a:latin typeface="Courier New" panose="02070309020205020404" pitchFamily="49" charset="0"/>
                <a:cs typeface="Courier New" panose="02070309020205020404" pitchFamily="49" charset="0"/>
              </a:rPr>
              <a:t>cpe:2.3:a:adobe:acrobat:11.0.5</a:t>
            </a:r>
            <a:r>
              <a:rPr lang="de-DE" sz="2000" dirty="0">
                <a:solidFill>
                  <a:schemeClr val="accent2">
                    <a:lumMod val="75000"/>
                  </a:schemeClr>
                </a:solidFill>
                <a:latin typeface="Courier New" panose="02070309020205020404" pitchFamily="49" charset="0"/>
                <a:cs typeface="Courier New" panose="02070309020205020404" pitchFamily="49" charset="0"/>
              </a:rPr>
              <a:t>:-:*:*:*:</a:t>
            </a:r>
            <a:r>
              <a:rPr lang="de-DE" sz="2000" dirty="0" err="1">
                <a:solidFill>
                  <a:schemeClr val="accent2">
                    <a:lumMod val="75000"/>
                  </a:schemeClr>
                </a:solidFill>
                <a:latin typeface="Courier New" panose="02070309020205020404" pitchFamily="49" charset="0"/>
                <a:cs typeface="Courier New" panose="02070309020205020404" pitchFamily="49" charset="0"/>
              </a:rPr>
              <a:t>windows</a:t>
            </a:r>
            <a:r>
              <a:rPr lang="de-DE" sz="2000" dirty="0" smtClean="0">
                <a:solidFill>
                  <a:schemeClr val="accent2">
                    <a:lumMod val="75000"/>
                  </a:schemeClr>
                </a:solidFill>
                <a:latin typeface="Courier New" panose="02070309020205020404" pitchFamily="49" charset="0"/>
                <a:cs typeface="Courier New" panose="02070309020205020404" pitchFamily="49" charset="0"/>
              </a:rPr>
              <a:t>:*:*</a:t>
            </a:r>
          </a:p>
          <a:p>
            <a:pPr lvl="2">
              <a:buFont typeface="Arial" panose="020B0604020202020204" pitchFamily="34" charset="0"/>
              <a:buChar char="•"/>
            </a:pPr>
            <a:r>
              <a:rPr lang="de-DE" sz="1800" dirty="0" smtClean="0"/>
              <a:t>inklusive Verlinkung von </a:t>
            </a:r>
            <a:r>
              <a:rPr lang="de-DE" sz="1800" dirty="0" err="1" smtClean="0"/>
              <a:t>Vulnerabilities</a:t>
            </a:r>
            <a:endParaRPr lang="de-DE" sz="1800" dirty="0"/>
          </a:p>
        </p:txBody>
      </p:sp>
    </p:spTree>
    <p:extLst>
      <p:ext uri="{BB962C8B-B14F-4D97-AF65-F5344CB8AC3E}">
        <p14:creationId xmlns:p14="http://schemas.microsoft.com/office/powerpoint/2010/main" val="10168752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Common Vulnerability Scoring System (CVSS)</a:t>
            </a:r>
            <a:endParaRPr lang="de-DE" dirty="0"/>
          </a:p>
        </p:txBody>
      </p:sp>
      <p:sp>
        <p:nvSpPr>
          <p:cNvPr id="3" name="Inhaltsplatzhalter 2"/>
          <p:cNvSpPr>
            <a:spLocks noGrp="1"/>
          </p:cNvSpPr>
          <p:nvPr>
            <p:ph idx="1"/>
          </p:nvPr>
        </p:nvSpPr>
        <p:spPr>
          <a:xfrm>
            <a:off x="227094" y="1278314"/>
            <a:ext cx="8879691" cy="5579686"/>
          </a:xfrm>
        </p:spPr>
        <p:txBody>
          <a:bodyPr/>
          <a:lstStyle/>
          <a:p>
            <a:pPr>
              <a:buFont typeface="Arial" panose="020B0604020202020204" pitchFamily="34" charset="0"/>
              <a:buChar char="•"/>
            </a:pPr>
            <a:r>
              <a:rPr lang="de-DE" sz="1800" dirty="0" smtClean="0"/>
              <a:t>Bewertung des Schweregrads einer Schwachstelle / Bedrohung</a:t>
            </a:r>
          </a:p>
          <a:p>
            <a:pPr>
              <a:buFont typeface="Arial" panose="020B0604020202020204" pitchFamily="34" charset="0"/>
              <a:buChar char="•"/>
            </a:pPr>
            <a:r>
              <a:rPr lang="de-DE" sz="1800" dirty="0" smtClean="0"/>
              <a:t>unterhalten vom CERT-Dachverband (FIRST.org)</a:t>
            </a:r>
          </a:p>
          <a:p>
            <a:pPr>
              <a:buFont typeface="Arial" panose="020B0604020202020204" pitchFamily="34" charset="0"/>
              <a:buChar char="•"/>
            </a:pPr>
            <a:r>
              <a:rPr lang="de-DE" sz="1800" dirty="0" smtClean="0"/>
              <a:t>aktuelle Version: V3 vom 10. Juni 2015</a:t>
            </a:r>
          </a:p>
          <a:p>
            <a:pPr lvl="1">
              <a:buFont typeface="Arial" panose="020B0604020202020204" pitchFamily="34" charset="0"/>
              <a:buChar char="•"/>
            </a:pPr>
            <a:r>
              <a:rPr lang="de-DE" sz="1800" dirty="0"/>
              <a:t>https://</a:t>
            </a:r>
            <a:r>
              <a:rPr lang="de-DE" sz="1800" dirty="0" smtClean="0"/>
              <a:t>www.first.org/cvss</a:t>
            </a:r>
          </a:p>
          <a:p>
            <a:pPr>
              <a:buFont typeface="Arial" panose="020B0604020202020204" pitchFamily="34" charset="0"/>
              <a:buChar char="•"/>
            </a:pPr>
            <a:r>
              <a:rPr lang="de-DE" sz="1800" dirty="0" smtClean="0"/>
              <a:t>Bewertung setzt sich aus drei Komponenten zusammen</a:t>
            </a:r>
          </a:p>
          <a:p>
            <a:pPr lvl="1">
              <a:buFont typeface="Arial" panose="020B0604020202020204" pitchFamily="34" charset="0"/>
              <a:buChar char="•"/>
            </a:pPr>
            <a:r>
              <a:rPr lang="de-DE" sz="1800" dirty="0" smtClean="0">
                <a:solidFill>
                  <a:srgbClr val="00B050"/>
                </a:solidFill>
              </a:rPr>
              <a:t>Base Score</a:t>
            </a:r>
          </a:p>
          <a:p>
            <a:pPr lvl="2">
              <a:buFont typeface="Arial" panose="020B0604020202020204" pitchFamily="34" charset="0"/>
              <a:buChar char="•"/>
            </a:pPr>
            <a:r>
              <a:rPr lang="de-DE" sz="1800" dirty="0" smtClean="0"/>
              <a:t>intrinsisch, unabhängig von Zeit und Umgebung</a:t>
            </a:r>
          </a:p>
          <a:p>
            <a:pPr lvl="2">
              <a:buFont typeface="Arial" panose="020B0604020202020204" pitchFamily="34" charset="0"/>
              <a:buChar char="•"/>
            </a:pPr>
            <a:r>
              <a:rPr lang="de-DE" sz="1800" dirty="0" err="1" smtClean="0"/>
              <a:t>beeinflußt</a:t>
            </a:r>
            <a:r>
              <a:rPr lang="de-DE" sz="1800" dirty="0" smtClean="0"/>
              <a:t> von zwei Faktoren:</a:t>
            </a:r>
          </a:p>
          <a:p>
            <a:pPr lvl="3">
              <a:buFont typeface="Arial" panose="020B0604020202020204" pitchFamily="34" charset="0"/>
              <a:buChar char="•"/>
            </a:pPr>
            <a:r>
              <a:rPr lang="de-DE" sz="1800" dirty="0" err="1" smtClean="0"/>
              <a:t>Exploitability</a:t>
            </a:r>
            <a:endParaRPr lang="de-DE" sz="1800" dirty="0" smtClean="0"/>
          </a:p>
          <a:p>
            <a:pPr lvl="3">
              <a:buFont typeface="Arial" panose="020B0604020202020204" pitchFamily="34" charset="0"/>
              <a:buChar char="•"/>
            </a:pPr>
            <a:r>
              <a:rPr lang="de-DE" sz="1800" dirty="0" smtClean="0"/>
              <a:t>Impact</a:t>
            </a:r>
          </a:p>
          <a:p>
            <a:pPr lvl="1">
              <a:buFont typeface="Arial" panose="020B0604020202020204" pitchFamily="34" charset="0"/>
              <a:buChar char="•"/>
            </a:pPr>
            <a:r>
              <a:rPr lang="de-DE" sz="1800" dirty="0" smtClean="0">
                <a:solidFill>
                  <a:srgbClr val="00B050"/>
                </a:solidFill>
              </a:rPr>
              <a:t>Temporal Score</a:t>
            </a:r>
          </a:p>
          <a:p>
            <a:pPr lvl="2">
              <a:buFont typeface="Arial" panose="020B0604020202020204" pitchFamily="34" charset="0"/>
              <a:buChar char="•"/>
            </a:pPr>
            <a:r>
              <a:rPr lang="de-DE" sz="1800" dirty="0" smtClean="0"/>
              <a:t>Veränderungen über die Zeit</a:t>
            </a:r>
          </a:p>
          <a:p>
            <a:pPr lvl="3">
              <a:buFont typeface="Arial" panose="020B0604020202020204" pitchFamily="34" charset="0"/>
              <a:buChar char="•"/>
            </a:pPr>
            <a:r>
              <a:rPr lang="de-DE" sz="1800" dirty="0" smtClean="0"/>
              <a:t>Verfügbarkeit von </a:t>
            </a:r>
            <a:r>
              <a:rPr lang="de-DE" sz="1800" dirty="0" err="1" smtClean="0"/>
              <a:t>Exploit</a:t>
            </a:r>
            <a:r>
              <a:rPr lang="de-DE" sz="1800" dirty="0" smtClean="0"/>
              <a:t>-Kits bzw. Patches</a:t>
            </a:r>
          </a:p>
          <a:p>
            <a:pPr lvl="1">
              <a:buFont typeface="Arial" panose="020B0604020202020204" pitchFamily="34" charset="0"/>
              <a:buChar char="•"/>
            </a:pPr>
            <a:r>
              <a:rPr lang="de-DE" sz="1800" dirty="0" smtClean="0">
                <a:solidFill>
                  <a:srgbClr val="00B050"/>
                </a:solidFill>
              </a:rPr>
              <a:t>Environmental Score</a:t>
            </a:r>
          </a:p>
          <a:p>
            <a:pPr lvl="2">
              <a:buFont typeface="Arial" panose="020B0604020202020204" pitchFamily="34" charset="0"/>
              <a:buChar char="•"/>
            </a:pPr>
            <a:r>
              <a:rPr lang="de-DE" sz="1800" dirty="0" err="1" smtClean="0"/>
              <a:t>Einfluß</a:t>
            </a:r>
            <a:r>
              <a:rPr lang="de-DE" sz="1800" dirty="0" smtClean="0"/>
              <a:t> bzgl. eines konkreten Systems</a:t>
            </a:r>
          </a:p>
          <a:p>
            <a:pPr lvl="3">
              <a:buFont typeface="Arial" panose="020B0604020202020204" pitchFamily="34" charset="0"/>
              <a:buChar char="•"/>
            </a:pPr>
            <a:r>
              <a:rPr lang="de-DE" sz="1800" dirty="0" smtClean="0"/>
              <a:t>Vorhandensein zusätzlicher Sicherheitsmaßnahmen</a:t>
            </a:r>
            <a:endParaRPr lang="de-DE" sz="1800" dirty="0"/>
          </a:p>
        </p:txBody>
      </p:sp>
    </p:spTree>
    <p:extLst>
      <p:ext uri="{BB962C8B-B14F-4D97-AF65-F5344CB8AC3E}">
        <p14:creationId xmlns:p14="http://schemas.microsoft.com/office/powerpoint/2010/main" val="8558104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4" end="1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Common Vulnerability Scoring System (CVSS)</a:t>
            </a:r>
            <a:endParaRPr lang="de-DE" dirty="0"/>
          </a:p>
        </p:txBody>
      </p:sp>
      <p:pic>
        <p:nvPicPr>
          <p:cNvPr id="5" name="Grafik 4"/>
          <p:cNvPicPr>
            <a:picLocks noChangeAspect="1"/>
          </p:cNvPicPr>
          <p:nvPr/>
        </p:nvPicPr>
        <p:blipFill>
          <a:blip r:embed="rId2"/>
          <a:stretch>
            <a:fillRect/>
          </a:stretch>
        </p:blipFill>
        <p:spPr>
          <a:xfrm>
            <a:off x="357095" y="2079439"/>
            <a:ext cx="8605752" cy="3401644"/>
          </a:xfrm>
          <a:prstGeom prst="rect">
            <a:avLst/>
          </a:prstGeom>
        </p:spPr>
      </p:pic>
      <p:sp>
        <p:nvSpPr>
          <p:cNvPr id="4" name="Inhaltsplatzhalter 2"/>
          <p:cNvSpPr>
            <a:spLocks noGrp="1"/>
          </p:cNvSpPr>
          <p:nvPr>
            <p:ph idx="1"/>
          </p:nvPr>
        </p:nvSpPr>
        <p:spPr>
          <a:xfrm>
            <a:off x="173322" y="6022427"/>
            <a:ext cx="9186140" cy="693583"/>
          </a:xfrm>
        </p:spPr>
        <p:txBody>
          <a:bodyPr/>
          <a:lstStyle/>
          <a:p>
            <a:pPr>
              <a:buFont typeface="Arial" panose="020B0604020202020204" pitchFamily="34" charset="0"/>
              <a:buChar char="•"/>
            </a:pPr>
            <a:r>
              <a:rPr lang="de-DE" sz="1800" dirty="0"/>
              <a:t>online Rechner: </a:t>
            </a:r>
            <a:r>
              <a:rPr lang="de-DE" sz="1800" u="sng" dirty="0">
                <a:solidFill>
                  <a:schemeClr val="accent2"/>
                </a:solidFill>
              </a:rPr>
              <a:t>https://www.first.org/cvss/calculator/3.0</a:t>
            </a:r>
          </a:p>
        </p:txBody>
      </p:sp>
    </p:spTree>
    <p:extLst>
      <p:ext uri="{BB962C8B-B14F-4D97-AF65-F5344CB8AC3E}">
        <p14:creationId xmlns:p14="http://schemas.microsoft.com/office/powerpoint/2010/main" val="7572272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p:cNvGrpSpPr/>
          <p:nvPr/>
        </p:nvGrpSpPr>
        <p:grpSpPr>
          <a:xfrm>
            <a:off x="1104514" y="0"/>
            <a:ext cx="6467798" cy="6795890"/>
            <a:chOff x="1153718" y="239187"/>
            <a:chExt cx="6215223" cy="6530503"/>
          </a:xfrm>
        </p:grpSpPr>
        <p:pic>
          <p:nvPicPr>
            <p:cNvPr id="3" name="Grafik 2"/>
            <p:cNvPicPr>
              <a:picLocks noChangeAspect="1"/>
            </p:cNvPicPr>
            <p:nvPr/>
          </p:nvPicPr>
          <p:blipFill rotWithShape="1">
            <a:blip r:embed="rId2"/>
            <a:srcRect b="51951"/>
            <a:stretch/>
          </p:blipFill>
          <p:spPr>
            <a:xfrm>
              <a:off x="1153720" y="239187"/>
              <a:ext cx="6215221" cy="6530503"/>
            </a:xfrm>
            <a:prstGeom prst="rect">
              <a:avLst/>
            </a:prstGeom>
          </p:spPr>
        </p:pic>
        <p:pic>
          <p:nvPicPr>
            <p:cNvPr id="7" name="Grafik 6"/>
            <p:cNvPicPr>
              <a:picLocks noChangeAspect="1"/>
            </p:cNvPicPr>
            <p:nvPr/>
          </p:nvPicPr>
          <p:blipFill rotWithShape="1">
            <a:blip r:embed="rId2"/>
            <a:srcRect t="39301" b="51951"/>
            <a:stretch/>
          </p:blipFill>
          <p:spPr>
            <a:xfrm>
              <a:off x="1153719" y="4578130"/>
              <a:ext cx="6215221" cy="1188802"/>
            </a:xfrm>
            <a:prstGeom prst="rect">
              <a:avLst/>
            </a:prstGeom>
          </p:spPr>
        </p:pic>
        <p:pic>
          <p:nvPicPr>
            <p:cNvPr id="8" name="Grafik 7"/>
            <p:cNvPicPr>
              <a:picLocks noChangeAspect="1"/>
            </p:cNvPicPr>
            <p:nvPr/>
          </p:nvPicPr>
          <p:blipFill rotWithShape="1">
            <a:blip r:embed="rId2"/>
            <a:srcRect t="61553" b="30776"/>
            <a:stretch/>
          </p:blipFill>
          <p:spPr>
            <a:xfrm>
              <a:off x="1153718" y="5672012"/>
              <a:ext cx="6215221" cy="1042416"/>
            </a:xfrm>
            <a:prstGeom prst="rect">
              <a:avLst/>
            </a:prstGeom>
          </p:spPr>
        </p:pic>
      </p:grpSp>
      <p:sp>
        <p:nvSpPr>
          <p:cNvPr id="2" name="Rechteck 1"/>
          <p:cNvSpPr/>
          <p:nvPr/>
        </p:nvSpPr>
        <p:spPr bwMode="auto">
          <a:xfrm>
            <a:off x="1236016" y="5734656"/>
            <a:ext cx="6097471" cy="196381"/>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5" name="Rechteck 4"/>
          <p:cNvSpPr/>
          <p:nvPr/>
        </p:nvSpPr>
        <p:spPr bwMode="auto">
          <a:xfrm>
            <a:off x="1236016" y="6096579"/>
            <a:ext cx="1644344" cy="246993"/>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10" name="Rechteck 9"/>
          <p:cNvSpPr/>
          <p:nvPr/>
        </p:nvSpPr>
        <p:spPr bwMode="auto">
          <a:xfrm>
            <a:off x="1236013" y="5931038"/>
            <a:ext cx="1854849" cy="165542"/>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Tree>
    <p:extLst>
      <p:ext uri="{BB962C8B-B14F-4D97-AF65-F5344CB8AC3E}">
        <p14:creationId xmlns:p14="http://schemas.microsoft.com/office/powerpoint/2010/main" val="134705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Open Vulnerability and Assessment </a:t>
            </a:r>
            <a:r>
              <a:rPr lang="en-US" dirty="0" smtClean="0"/>
              <a:t>Language – OVAL</a:t>
            </a:r>
            <a:endParaRPr lang="de-DE" dirty="0"/>
          </a:p>
        </p:txBody>
      </p:sp>
      <p:sp>
        <p:nvSpPr>
          <p:cNvPr id="3" name="Inhaltsplatzhalter 2"/>
          <p:cNvSpPr>
            <a:spLocks noGrp="1"/>
          </p:cNvSpPr>
          <p:nvPr>
            <p:ph idx="1"/>
          </p:nvPr>
        </p:nvSpPr>
        <p:spPr>
          <a:xfrm>
            <a:off x="338737" y="1389956"/>
            <a:ext cx="8103514" cy="4968314"/>
          </a:xfrm>
        </p:spPr>
        <p:txBody>
          <a:bodyPr/>
          <a:lstStyle/>
          <a:p>
            <a:pPr>
              <a:buFont typeface="Arial" panose="020B0604020202020204" pitchFamily="34" charset="0"/>
              <a:buChar char="•"/>
            </a:pPr>
            <a:r>
              <a:rPr lang="de-DE" sz="1800" dirty="0"/>
              <a:t>https://oval.cisecurity.org</a:t>
            </a:r>
            <a:r>
              <a:rPr lang="de-DE" sz="1800" dirty="0" smtClean="0"/>
              <a:t>/</a:t>
            </a:r>
          </a:p>
          <a:p>
            <a:pPr>
              <a:buFont typeface="Arial" panose="020B0604020202020204" pitchFamily="34" charset="0"/>
              <a:buChar char="•"/>
            </a:pPr>
            <a:r>
              <a:rPr lang="de-DE" sz="1800" dirty="0"/>
              <a:t>http://ovalproject.github.io</a:t>
            </a:r>
            <a:r>
              <a:rPr lang="de-DE" sz="1800" dirty="0" smtClean="0"/>
              <a:t>/</a:t>
            </a:r>
          </a:p>
          <a:p>
            <a:pPr>
              <a:buFont typeface="Arial" panose="020B0604020202020204" pitchFamily="34" charset="0"/>
              <a:buChar char="•"/>
            </a:pPr>
            <a:endParaRPr lang="de-DE" sz="1800" dirty="0"/>
          </a:p>
          <a:p>
            <a:pPr>
              <a:buFont typeface="Arial" panose="020B0604020202020204" pitchFamily="34" charset="0"/>
              <a:buChar char="•"/>
            </a:pPr>
            <a:r>
              <a:rPr lang="de-DE" sz="1800" dirty="0" smtClean="0"/>
              <a:t>Beschreibungssprache für:</a:t>
            </a:r>
          </a:p>
          <a:p>
            <a:pPr lvl="1">
              <a:buFont typeface="Arial" panose="020B0604020202020204" pitchFamily="34" charset="0"/>
              <a:buChar char="•"/>
            </a:pPr>
            <a:r>
              <a:rPr lang="de-DE" sz="1800" dirty="0" smtClean="0"/>
              <a:t>Zustand von zu testenden IT-Komponenten (Versionen, Konfigurationen etc.)</a:t>
            </a:r>
          </a:p>
          <a:p>
            <a:pPr lvl="1">
              <a:buFont typeface="Arial" panose="020B0604020202020204" pitchFamily="34" charset="0"/>
              <a:buChar char="•"/>
            </a:pPr>
            <a:r>
              <a:rPr lang="de-DE" sz="1800" dirty="0" smtClean="0"/>
              <a:t>Beschreibung des zu testenden Sicherheitszustandes (Bedrohungen, </a:t>
            </a:r>
            <a:r>
              <a:rPr lang="de-DE" sz="1800" dirty="0" err="1" smtClean="0"/>
              <a:t>Patchlevel</a:t>
            </a:r>
            <a:r>
              <a:rPr lang="de-DE" sz="1800" dirty="0" smtClean="0"/>
              <a:t> etc.)</a:t>
            </a:r>
          </a:p>
          <a:p>
            <a:pPr lvl="1">
              <a:buFont typeface="Arial" panose="020B0604020202020204" pitchFamily="34" charset="0"/>
              <a:buChar char="•"/>
            </a:pPr>
            <a:r>
              <a:rPr lang="de-DE" sz="1800" dirty="0" smtClean="0"/>
              <a:t>Ergebnis des Test</a:t>
            </a:r>
          </a:p>
          <a:p>
            <a:pPr lvl="1">
              <a:buFont typeface="Arial" panose="020B0604020202020204" pitchFamily="34" charset="0"/>
              <a:buChar char="•"/>
            </a:pPr>
            <a:endParaRPr lang="de-DE" sz="1800" dirty="0"/>
          </a:p>
          <a:p>
            <a:pPr>
              <a:buFont typeface="Arial" panose="020B0604020202020204" pitchFamily="34" charset="0"/>
              <a:buChar char="•"/>
            </a:pPr>
            <a:r>
              <a:rPr lang="de-DE" sz="1800" dirty="0" smtClean="0"/>
              <a:t>XML-basiert</a:t>
            </a:r>
          </a:p>
          <a:p>
            <a:pPr>
              <a:buFont typeface="Arial" panose="020B0604020202020204" pitchFamily="34" charset="0"/>
              <a:buChar char="•"/>
            </a:pPr>
            <a:endParaRPr lang="de-DE" sz="1800" dirty="0" smtClean="0"/>
          </a:p>
          <a:p>
            <a:pPr>
              <a:buFont typeface="Arial" panose="020B0604020202020204" pitchFamily="34" charset="0"/>
              <a:buChar char="•"/>
            </a:pPr>
            <a:r>
              <a:rPr lang="de-DE" sz="1800" dirty="0" smtClean="0"/>
              <a:t>Repository mit OVAL-Definitionen frei verfügbar</a:t>
            </a:r>
          </a:p>
          <a:p>
            <a:pPr lvl="1">
              <a:buFont typeface="Arial" panose="020B0604020202020204" pitchFamily="34" charset="0"/>
              <a:buChar char="•"/>
            </a:pPr>
            <a:r>
              <a:rPr lang="de-DE" sz="1800" dirty="0" smtClean="0"/>
              <a:t>gepflegt als Community-Ansatz</a:t>
            </a:r>
          </a:p>
          <a:p>
            <a:pPr>
              <a:buFont typeface="Arial" panose="020B0604020202020204" pitchFamily="34" charset="0"/>
              <a:buChar char="•"/>
            </a:pPr>
            <a:endParaRPr lang="de-DE" sz="1800" dirty="0" smtClean="0"/>
          </a:p>
          <a:p>
            <a:pPr lvl="1">
              <a:buFont typeface="Arial" panose="020B0604020202020204" pitchFamily="34" charset="0"/>
              <a:buChar char="•"/>
            </a:pPr>
            <a:endParaRPr lang="de-DE" sz="1800" dirty="0"/>
          </a:p>
        </p:txBody>
      </p:sp>
    </p:spTree>
    <p:extLst>
      <p:ext uri="{BB962C8B-B14F-4D97-AF65-F5344CB8AC3E}">
        <p14:creationId xmlns:p14="http://schemas.microsoft.com/office/powerpoint/2010/main" val="9320559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Open Vulnerability and Assessment </a:t>
            </a:r>
            <a:r>
              <a:rPr lang="en-US" dirty="0" smtClean="0"/>
              <a:t>Language – OVAL</a:t>
            </a:r>
            <a:endParaRPr lang="de-DE" dirty="0"/>
          </a:p>
        </p:txBody>
      </p:sp>
      <p:pic>
        <p:nvPicPr>
          <p:cNvPr id="1026" name="Picture 2" descr="Comparing and Interpreting Endpoint Inform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61" y="1198179"/>
            <a:ext cx="9088406" cy="412873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3530009" y="6310423"/>
            <a:ext cx="3685624" cy="246221"/>
          </a:xfrm>
          <a:prstGeom prst="rect">
            <a:avLst/>
          </a:prstGeom>
          <a:noFill/>
        </p:spPr>
        <p:txBody>
          <a:bodyPr wrap="none" rtlCol="0">
            <a:spAutoFit/>
          </a:bodyPr>
          <a:lstStyle/>
          <a:p>
            <a:r>
              <a:rPr lang="de-DE" b="0" dirty="0">
                <a:solidFill>
                  <a:schemeClr val="tx1"/>
                </a:solidFill>
                <a:latin typeface="+mj-lt"/>
              </a:rPr>
              <a:t>[http://ovalproject.github.io/getting-started/tutorial/]</a:t>
            </a:r>
          </a:p>
        </p:txBody>
      </p:sp>
      <p:sp>
        <p:nvSpPr>
          <p:cNvPr id="8" name="Textfeld 7"/>
          <p:cNvSpPr txBox="1"/>
          <p:nvPr/>
        </p:nvSpPr>
        <p:spPr>
          <a:xfrm>
            <a:off x="2027198" y="5626594"/>
            <a:ext cx="5392630" cy="276999"/>
          </a:xfrm>
          <a:prstGeom prst="rect">
            <a:avLst/>
          </a:prstGeom>
          <a:noFill/>
        </p:spPr>
        <p:txBody>
          <a:bodyPr wrap="none" rtlCol="0">
            <a:spAutoFit/>
          </a:bodyPr>
          <a:lstStyle/>
          <a:p>
            <a:r>
              <a:rPr lang="de-DE" sz="1200" b="0" dirty="0" smtClean="0">
                <a:solidFill>
                  <a:schemeClr val="tx1"/>
                </a:solidFill>
                <a:latin typeface="+mj-lt"/>
              </a:rPr>
              <a:t>OVAL definiert Testfälle bezüglich zu untersuchender Eigenschaften</a:t>
            </a:r>
            <a:endParaRPr lang="de-DE" sz="1200" b="0" dirty="0">
              <a:solidFill>
                <a:schemeClr val="tx1"/>
              </a:solidFill>
              <a:latin typeface="+mj-lt"/>
            </a:endParaRPr>
          </a:p>
        </p:txBody>
      </p:sp>
    </p:spTree>
    <p:extLst>
      <p:ext uri="{BB962C8B-B14F-4D97-AF65-F5344CB8AC3E}">
        <p14:creationId xmlns:p14="http://schemas.microsoft.com/office/powerpoint/2010/main" val="13605472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Open Vulnerability and Assessment </a:t>
            </a:r>
            <a:r>
              <a:rPr lang="en-US" dirty="0" smtClean="0"/>
              <a:t>Language – OVAL</a:t>
            </a:r>
            <a:endParaRPr lang="de-DE" dirty="0"/>
          </a:p>
        </p:txBody>
      </p:sp>
      <p:sp>
        <p:nvSpPr>
          <p:cNvPr id="6" name="Textfeld 5"/>
          <p:cNvSpPr txBox="1"/>
          <p:nvPr/>
        </p:nvSpPr>
        <p:spPr>
          <a:xfrm>
            <a:off x="3294692" y="6480544"/>
            <a:ext cx="3685624" cy="246221"/>
          </a:xfrm>
          <a:prstGeom prst="rect">
            <a:avLst/>
          </a:prstGeom>
          <a:noFill/>
        </p:spPr>
        <p:txBody>
          <a:bodyPr wrap="none" rtlCol="0">
            <a:spAutoFit/>
          </a:bodyPr>
          <a:lstStyle/>
          <a:p>
            <a:r>
              <a:rPr lang="de-DE" b="0" dirty="0">
                <a:solidFill>
                  <a:schemeClr val="tx1"/>
                </a:solidFill>
                <a:latin typeface="+mj-lt"/>
              </a:rPr>
              <a:t>[http://ovalproject.github.io/getting-started/tutorial/]</a:t>
            </a:r>
          </a:p>
        </p:txBody>
      </p:sp>
      <p:sp>
        <p:nvSpPr>
          <p:cNvPr id="8" name="Textfeld 7"/>
          <p:cNvSpPr txBox="1"/>
          <p:nvPr/>
        </p:nvSpPr>
        <p:spPr>
          <a:xfrm>
            <a:off x="3154132" y="6110651"/>
            <a:ext cx="2534989" cy="276999"/>
          </a:xfrm>
          <a:prstGeom prst="rect">
            <a:avLst/>
          </a:prstGeom>
          <a:noFill/>
        </p:spPr>
        <p:txBody>
          <a:bodyPr wrap="none" rtlCol="0">
            <a:spAutoFit/>
          </a:bodyPr>
          <a:lstStyle/>
          <a:p>
            <a:r>
              <a:rPr lang="de-DE" sz="1200" b="0" dirty="0" smtClean="0">
                <a:solidFill>
                  <a:schemeClr val="tx1"/>
                </a:solidFill>
                <a:latin typeface="+mj-lt"/>
              </a:rPr>
              <a:t>Struktur einer OVAL Definition</a:t>
            </a:r>
            <a:endParaRPr lang="de-DE" sz="1200" b="0" dirty="0">
              <a:solidFill>
                <a:schemeClr val="tx1"/>
              </a:solidFill>
              <a:latin typeface="+mj-lt"/>
            </a:endParaRPr>
          </a:p>
        </p:txBody>
      </p:sp>
      <p:pic>
        <p:nvPicPr>
          <p:cNvPr id="2050" name="Picture 2" descr="OVAL Definition Components and Stru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446" y="1298381"/>
            <a:ext cx="6425684" cy="423177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332449" y="2865949"/>
            <a:ext cx="2173993" cy="276999"/>
          </a:xfrm>
          <a:prstGeom prst="rect">
            <a:avLst/>
          </a:prstGeom>
          <a:noFill/>
        </p:spPr>
        <p:txBody>
          <a:bodyPr wrap="none" rtlCol="0">
            <a:spAutoFit/>
          </a:bodyPr>
          <a:lstStyle/>
          <a:p>
            <a:r>
              <a:rPr lang="de-DE" sz="1200" b="0" dirty="0" smtClean="0">
                <a:solidFill>
                  <a:schemeClr val="accent2"/>
                </a:solidFill>
                <a:latin typeface="+mj-lt"/>
              </a:rPr>
              <a:t>allgemeine Informationen</a:t>
            </a:r>
            <a:endParaRPr lang="de-DE" sz="1200" b="0" dirty="0">
              <a:solidFill>
                <a:schemeClr val="accent2"/>
              </a:solidFill>
              <a:latin typeface="+mj-lt"/>
            </a:endParaRPr>
          </a:p>
        </p:txBody>
      </p:sp>
      <p:sp>
        <p:nvSpPr>
          <p:cNvPr id="9" name="Textfeld 8"/>
          <p:cNvSpPr txBox="1"/>
          <p:nvPr/>
        </p:nvSpPr>
        <p:spPr>
          <a:xfrm>
            <a:off x="3434688" y="5478417"/>
            <a:ext cx="2844048" cy="646331"/>
          </a:xfrm>
          <a:prstGeom prst="rect">
            <a:avLst/>
          </a:prstGeom>
          <a:noFill/>
        </p:spPr>
        <p:txBody>
          <a:bodyPr wrap="none" rtlCol="0">
            <a:spAutoFit/>
          </a:bodyPr>
          <a:lstStyle/>
          <a:p>
            <a:r>
              <a:rPr lang="de-DE" sz="1200" b="0" dirty="0" smtClean="0">
                <a:solidFill>
                  <a:schemeClr val="accent2"/>
                </a:solidFill>
                <a:latin typeface="+mj-lt"/>
              </a:rPr>
              <a:t>Beschreibt, welche Informationen </a:t>
            </a:r>
            <a:br>
              <a:rPr lang="de-DE" sz="1200" b="0" dirty="0" smtClean="0">
                <a:solidFill>
                  <a:schemeClr val="accent2"/>
                </a:solidFill>
                <a:latin typeface="+mj-lt"/>
              </a:rPr>
            </a:br>
            <a:r>
              <a:rPr lang="de-DE" sz="1200" b="0" dirty="0" smtClean="0">
                <a:solidFill>
                  <a:schemeClr val="accent2"/>
                </a:solidFill>
                <a:latin typeface="+mj-lt"/>
              </a:rPr>
              <a:t>einer IT-Komponente gesammelt </a:t>
            </a:r>
            <a:br>
              <a:rPr lang="de-DE" sz="1200" b="0" dirty="0" smtClean="0">
                <a:solidFill>
                  <a:schemeClr val="accent2"/>
                </a:solidFill>
                <a:latin typeface="+mj-lt"/>
              </a:rPr>
            </a:br>
            <a:r>
              <a:rPr lang="de-DE" sz="1200" b="0" dirty="0" smtClean="0">
                <a:solidFill>
                  <a:schemeClr val="accent2"/>
                </a:solidFill>
                <a:latin typeface="+mj-lt"/>
              </a:rPr>
              <a:t>werden sollen </a:t>
            </a:r>
            <a:endParaRPr lang="de-DE" sz="1200" b="0" dirty="0">
              <a:solidFill>
                <a:schemeClr val="accent2"/>
              </a:solidFill>
              <a:latin typeface="+mj-lt"/>
            </a:endParaRPr>
          </a:p>
        </p:txBody>
      </p:sp>
      <p:sp>
        <p:nvSpPr>
          <p:cNvPr id="10" name="Textfeld 9"/>
          <p:cNvSpPr txBox="1"/>
          <p:nvPr/>
        </p:nvSpPr>
        <p:spPr>
          <a:xfrm>
            <a:off x="6423106" y="5520399"/>
            <a:ext cx="2145267" cy="461665"/>
          </a:xfrm>
          <a:prstGeom prst="rect">
            <a:avLst/>
          </a:prstGeom>
          <a:noFill/>
        </p:spPr>
        <p:txBody>
          <a:bodyPr wrap="none" rtlCol="0">
            <a:spAutoFit/>
          </a:bodyPr>
          <a:lstStyle/>
          <a:p>
            <a:r>
              <a:rPr lang="de-DE" sz="1200" b="0" dirty="0" smtClean="0">
                <a:solidFill>
                  <a:schemeClr val="accent2"/>
                </a:solidFill>
                <a:latin typeface="+mj-lt"/>
              </a:rPr>
              <a:t>Erwartete Informationen </a:t>
            </a:r>
            <a:br>
              <a:rPr lang="de-DE" sz="1200" b="0" dirty="0" smtClean="0">
                <a:solidFill>
                  <a:schemeClr val="accent2"/>
                </a:solidFill>
                <a:latin typeface="+mj-lt"/>
              </a:rPr>
            </a:br>
            <a:r>
              <a:rPr lang="de-DE" sz="1200" b="0" dirty="0" smtClean="0">
                <a:solidFill>
                  <a:schemeClr val="accent2"/>
                </a:solidFill>
                <a:latin typeface="+mj-lt"/>
              </a:rPr>
              <a:t>bezüglich </a:t>
            </a:r>
            <a:r>
              <a:rPr lang="de-DE" sz="1200" b="0" i="1" dirty="0" err="1" smtClean="0">
                <a:solidFill>
                  <a:schemeClr val="accent2"/>
                </a:solidFill>
                <a:latin typeface="+mj-lt"/>
              </a:rPr>
              <a:t>Object</a:t>
            </a:r>
            <a:endParaRPr lang="de-DE" sz="1200" b="0" i="1" dirty="0">
              <a:solidFill>
                <a:schemeClr val="accent2"/>
              </a:solidFill>
              <a:latin typeface="+mj-lt"/>
            </a:endParaRPr>
          </a:p>
        </p:txBody>
      </p:sp>
      <p:sp>
        <p:nvSpPr>
          <p:cNvPr id="11" name="Textfeld 10"/>
          <p:cNvSpPr txBox="1"/>
          <p:nvPr/>
        </p:nvSpPr>
        <p:spPr>
          <a:xfrm>
            <a:off x="6900394" y="3951689"/>
            <a:ext cx="2333267" cy="461665"/>
          </a:xfrm>
          <a:prstGeom prst="rect">
            <a:avLst/>
          </a:prstGeom>
          <a:noFill/>
        </p:spPr>
        <p:txBody>
          <a:bodyPr wrap="none" rtlCol="0">
            <a:spAutoFit/>
          </a:bodyPr>
          <a:lstStyle/>
          <a:p>
            <a:r>
              <a:rPr lang="de-DE" sz="1200" b="0" dirty="0" smtClean="0">
                <a:solidFill>
                  <a:schemeClr val="accent2"/>
                </a:solidFill>
                <a:latin typeface="+mj-lt"/>
              </a:rPr>
              <a:t>Test von </a:t>
            </a:r>
            <a:r>
              <a:rPr lang="de-DE" sz="1200" b="0" i="1" dirty="0" err="1" smtClean="0">
                <a:solidFill>
                  <a:schemeClr val="accent2"/>
                </a:solidFill>
                <a:latin typeface="+mj-lt"/>
              </a:rPr>
              <a:t>Object</a:t>
            </a:r>
            <a:r>
              <a:rPr lang="de-DE" sz="1200" b="0" dirty="0" smtClean="0">
                <a:solidFill>
                  <a:schemeClr val="accent2"/>
                </a:solidFill>
                <a:latin typeface="+mj-lt"/>
              </a:rPr>
              <a:t> bzgl. </a:t>
            </a:r>
            <a:r>
              <a:rPr lang="de-DE" sz="1200" b="0" i="1" dirty="0" smtClean="0">
                <a:solidFill>
                  <a:schemeClr val="accent2"/>
                </a:solidFill>
                <a:latin typeface="+mj-lt"/>
              </a:rPr>
              <a:t>State </a:t>
            </a:r>
          </a:p>
          <a:p>
            <a:r>
              <a:rPr lang="de-DE" sz="1200" b="0" i="1" dirty="0" smtClean="0">
                <a:solidFill>
                  <a:schemeClr val="accent2"/>
                </a:solidFill>
                <a:latin typeface="+mj-lt"/>
                <a:sym typeface="Wingdings" panose="05000000000000000000" pitchFamily="2" charset="2"/>
              </a:rPr>
              <a:t> </a:t>
            </a:r>
            <a:r>
              <a:rPr lang="de-DE" sz="1200" b="0" dirty="0" smtClean="0">
                <a:solidFill>
                  <a:schemeClr val="accent2"/>
                </a:solidFill>
                <a:latin typeface="+mj-lt"/>
              </a:rPr>
              <a:t>resultiert in </a:t>
            </a:r>
            <a:r>
              <a:rPr lang="de-DE" sz="1200" b="0" i="1" dirty="0" smtClean="0">
                <a:solidFill>
                  <a:schemeClr val="accent2"/>
                </a:solidFill>
                <a:latin typeface="+mj-lt"/>
              </a:rPr>
              <a:t>Zustand</a:t>
            </a:r>
            <a:endParaRPr lang="de-DE" sz="1200" b="0" i="1" dirty="0">
              <a:solidFill>
                <a:schemeClr val="accent2"/>
              </a:solidFill>
              <a:latin typeface="+mj-lt"/>
            </a:endParaRPr>
          </a:p>
        </p:txBody>
      </p:sp>
      <p:sp>
        <p:nvSpPr>
          <p:cNvPr id="12" name="Textfeld 11"/>
          <p:cNvSpPr txBox="1"/>
          <p:nvPr/>
        </p:nvSpPr>
        <p:spPr>
          <a:xfrm>
            <a:off x="6722503" y="2404284"/>
            <a:ext cx="2421497" cy="461665"/>
          </a:xfrm>
          <a:prstGeom prst="rect">
            <a:avLst/>
          </a:prstGeom>
          <a:noFill/>
        </p:spPr>
        <p:txBody>
          <a:bodyPr wrap="none" rtlCol="0">
            <a:spAutoFit/>
          </a:bodyPr>
          <a:lstStyle/>
          <a:p>
            <a:r>
              <a:rPr lang="de-DE" sz="1200" b="0" dirty="0" smtClean="0">
                <a:solidFill>
                  <a:schemeClr val="accent2"/>
                </a:solidFill>
                <a:latin typeface="+mj-lt"/>
              </a:rPr>
              <a:t>führt mehrere </a:t>
            </a:r>
            <a:r>
              <a:rPr lang="de-DE" sz="1200" b="0" i="1" dirty="0" smtClean="0">
                <a:solidFill>
                  <a:schemeClr val="accent2"/>
                </a:solidFill>
                <a:latin typeface="+mj-lt"/>
              </a:rPr>
              <a:t>Test-Zustände</a:t>
            </a:r>
            <a:r>
              <a:rPr lang="de-DE" sz="1200" b="0" dirty="0" smtClean="0">
                <a:solidFill>
                  <a:schemeClr val="accent2"/>
                </a:solidFill>
                <a:latin typeface="+mj-lt"/>
              </a:rPr>
              <a:t/>
            </a:r>
            <a:br>
              <a:rPr lang="de-DE" sz="1200" b="0" dirty="0" smtClean="0">
                <a:solidFill>
                  <a:schemeClr val="accent2"/>
                </a:solidFill>
                <a:latin typeface="+mj-lt"/>
              </a:rPr>
            </a:br>
            <a:r>
              <a:rPr lang="de-DE" sz="1200" b="0" dirty="0" smtClean="0">
                <a:solidFill>
                  <a:schemeClr val="accent2"/>
                </a:solidFill>
                <a:latin typeface="+mj-lt"/>
              </a:rPr>
              <a:t>logisch zusammen</a:t>
            </a:r>
            <a:endParaRPr lang="de-DE" sz="1200" b="0" i="1" dirty="0">
              <a:solidFill>
                <a:schemeClr val="accent2"/>
              </a:solidFill>
              <a:latin typeface="+mj-lt"/>
            </a:endParaRPr>
          </a:p>
        </p:txBody>
      </p:sp>
      <p:sp>
        <p:nvSpPr>
          <p:cNvPr id="13" name="Textfeld 12"/>
          <p:cNvSpPr txBox="1"/>
          <p:nvPr/>
        </p:nvSpPr>
        <p:spPr>
          <a:xfrm>
            <a:off x="39301" y="3954838"/>
            <a:ext cx="3706399" cy="1384995"/>
          </a:xfrm>
          <a:prstGeom prst="rect">
            <a:avLst/>
          </a:prstGeom>
          <a:noFill/>
        </p:spPr>
        <p:txBody>
          <a:bodyPr wrap="none" rtlCol="0">
            <a:spAutoFit/>
          </a:bodyPr>
          <a:lstStyle/>
          <a:p>
            <a:r>
              <a:rPr lang="de-DE" sz="1200" b="0" dirty="0" smtClean="0">
                <a:solidFill>
                  <a:schemeClr val="accent2"/>
                </a:solidFill>
                <a:latin typeface="+mj-lt"/>
              </a:rPr>
              <a:t>eine Definition gehört zu einer </a:t>
            </a:r>
            <a:br>
              <a:rPr lang="de-DE" sz="1200" b="0" dirty="0" smtClean="0">
                <a:solidFill>
                  <a:schemeClr val="accent2"/>
                </a:solidFill>
                <a:latin typeface="+mj-lt"/>
              </a:rPr>
            </a:br>
            <a:r>
              <a:rPr lang="de-DE" sz="1200" b="0" dirty="0" smtClean="0">
                <a:solidFill>
                  <a:schemeClr val="accent2"/>
                </a:solidFill>
                <a:latin typeface="+mj-lt"/>
              </a:rPr>
              <a:t>der folgenden Klassen:</a:t>
            </a:r>
          </a:p>
          <a:p>
            <a:pPr marL="171450" indent="-171450" defTabSz="898525">
              <a:buFont typeface="Arial" panose="020B0604020202020204" pitchFamily="34" charset="0"/>
              <a:buChar char="•"/>
              <a:tabLst>
                <a:tab pos="1163638" algn="l"/>
              </a:tabLst>
            </a:pPr>
            <a:r>
              <a:rPr lang="de-DE" sz="1200" b="0" dirty="0" smtClean="0">
                <a:solidFill>
                  <a:schemeClr val="accent2"/>
                </a:solidFill>
                <a:latin typeface="+mj-lt"/>
              </a:rPr>
              <a:t>Compliance 	– Übereinstimmung ?</a:t>
            </a:r>
          </a:p>
          <a:p>
            <a:pPr marL="171450" indent="-171450">
              <a:buFont typeface="Arial" panose="020B0604020202020204" pitchFamily="34" charset="0"/>
              <a:buChar char="•"/>
              <a:tabLst>
                <a:tab pos="1163638" algn="l"/>
              </a:tabLst>
            </a:pPr>
            <a:r>
              <a:rPr lang="de-DE" sz="1200" b="0" dirty="0" err="1" smtClean="0">
                <a:solidFill>
                  <a:schemeClr val="accent2"/>
                </a:solidFill>
                <a:latin typeface="+mj-lt"/>
              </a:rPr>
              <a:t>Inventory</a:t>
            </a:r>
            <a:r>
              <a:rPr lang="de-DE" sz="1200" b="0" dirty="0" smtClean="0">
                <a:solidFill>
                  <a:schemeClr val="accent2"/>
                </a:solidFill>
                <a:latin typeface="+mj-lt"/>
              </a:rPr>
              <a:t> 	– Software installiert?</a:t>
            </a:r>
          </a:p>
          <a:p>
            <a:pPr marL="171450" indent="-171450">
              <a:buFont typeface="Arial" panose="020B0604020202020204" pitchFamily="34" charset="0"/>
              <a:buChar char="•"/>
              <a:tabLst>
                <a:tab pos="1163638" algn="l"/>
              </a:tabLst>
            </a:pPr>
            <a:r>
              <a:rPr lang="de-DE" sz="1200" b="0" dirty="0" smtClean="0">
                <a:solidFill>
                  <a:schemeClr val="accent2"/>
                </a:solidFill>
                <a:latin typeface="+mj-lt"/>
              </a:rPr>
              <a:t>Patch 	– Patch notwendig?</a:t>
            </a:r>
          </a:p>
          <a:p>
            <a:pPr marL="171450" indent="-171450">
              <a:buFont typeface="Arial" panose="020B0604020202020204" pitchFamily="34" charset="0"/>
              <a:buChar char="•"/>
              <a:tabLst>
                <a:tab pos="1163638" algn="l"/>
              </a:tabLst>
            </a:pPr>
            <a:r>
              <a:rPr lang="de-DE" sz="1200" b="0" dirty="0" err="1" smtClean="0">
                <a:solidFill>
                  <a:schemeClr val="accent2"/>
                </a:solidFill>
                <a:latin typeface="+mj-lt"/>
              </a:rPr>
              <a:t>Vulnerability</a:t>
            </a:r>
            <a:r>
              <a:rPr lang="de-DE" sz="1200" b="0" dirty="0">
                <a:solidFill>
                  <a:schemeClr val="accent2"/>
                </a:solidFill>
                <a:latin typeface="+mj-lt"/>
              </a:rPr>
              <a:t>	</a:t>
            </a:r>
            <a:r>
              <a:rPr lang="de-DE" sz="1200" b="0" dirty="0" smtClean="0">
                <a:solidFill>
                  <a:schemeClr val="accent2"/>
                </a:solidFill>
                <a:latin typeface="+mj-lt"/>
              </a:rPr>
              <a:t>– Schwachstelle vorhanden? </a:t>
            </a:r>
          </a:p>
          <a:p>
            <a:pPr marL="171450" indent="-171450">
              <a:buFont typeface="Arial" panose="020B0604020202020204" pitchFamily="34" charset="0"/>
              <a:buChar char="•"/>
            </a:pPr>
            <a:r>
              <a:rPr lang="de-DE" sz="1200" b="0" dirty="0" err="1" smtClean="0">
                <a:solidFill>
                  <a:schemeClr val="accent2"/>
                </a:solidFill>
                <a:latin typeface="+mj-lt"/>
              </a:rPr>
              <a:t>Misc</a:t>
            </a:r>
            <a:endParaRPr lang="de-DE" sz="1200" b="0" dirty="0">
              <a:solidFill>
                <a:schemeClr val="accent2"/>
              </a:solidFill>
              <a:latin typeface="+mj-lt"/>
            </a:endParaRPr>
          </a:p>
        </p:txBody>
      </p:sp>
    </p:spTree>
    <p:extLst>
      <p:ext uri="{BB962C8B-B14F-4D97-AF65-F5344CB8AC3E}">
        <p14:creationId xmlns:p14="http://schemas.microsoft.com/office/powerpoint/2010/main" val="170755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 Security Content Automation Protocol (SCAP)</a:t>
            </a:r>
          </a:p>
        </p:txBody>
      </p:sp>
      <p:sp>
        <p:nvSpPr>
          <p:cNvPr id="3" name="Inhaltsplatzhalter 2"/>
          <p:cNvSpPr>
            <a:spLocks noGrp="1"/>
          </p:cNvSpPr>
          <p:nvPr>
            <p:ph idx="1"/>
          </p:nvPr>
        </p:nvSpPr>
        <p:spPr>
          <a:xfrm>
            <a:off x="237727" y="1230468"/>
            <a:ext cx="8629826" cy="5521206"/>
          </a:xfrm>
        </p:spPr>
        <p:txBody>
          <a:bodyPr/>
          <a:lstStyle/>
          <a:p>
            <a:pPr>
              <a:buFont typeface="Arial" panose="020B0604020202020204" pitchFamily="34" charset="0"/>
              <a:buChar char="•"/>
            </a:pPr>
            <a:r>
              <a:rPr lang="de-DE" sz="1800" dirty="0"/>
              <a:t>https://scap.nist.gov</a:t>
            </a:r>
            <a:r>
              <a:rPr lang="de-DE" sz="1800" dirty="0" smtClean="0"/>
              <a:t>/</a:t>
            </a:r>
          </a:p>
          <a:p>
            <a:pPr>
              <a:buFont typeface="Arial" panose="020B0604020202020204" pitchFamily="34" charset="0"/>
              <a:buChar char="•"/>
            </a:pPr>
            <a:r>
              <a:rPr lang="de-DE" sz="1800" dirty="0" smtClean="0"/>
              <a:t>Ziel: automatisierte(s) Schwachstellen-Analyse / Schwachstellen-Management</a:t>
            </a:r>
          </a:p>
          <a:p>
            <a:pPr>
              <a:buFont typeface="Arial" panose="020B0604020202020204" pitchFamily="34" charset="0"/>
              <a:buChar char="•"/>
            </a:pPr>
            <a:r>
              <a:rPr lang="de-DE" sz="1800" dirty="0" smtClean="0"/>
              <a:t>Zusammenfassung konkreter Versionen existierender Standards</a:t>
            </a:r>
          </a:p>
          <a:p>
            <a:pPr lvl="1">
              <a:buFont typeface="Arial" panose="020B0604020202020204" pitchFamily="34" charset="0"/>
              <a:buChar char="•"/>
            </a:pPr>
            <a:r>
              <a:rPr lang="de-DE" sz="1800" dirty="0"/>
              <a:t>XCCDF: The Extensible </a:t>
            </a:r>
            <a:r>
              <a:rPr lang="de-DE" sz="1800" dirty="0" err="1"/>
              <a:t>Configuration</a:t>
            </a:r>
            <a:r>
              <a:rPr lang="de-DE" sz="1800" dirty="0"/>
              <a:t> Checklist Description </a:t>
            </a:r>
            <a:r>
              <a:rPr lang="de-DE" sz="1800" dirty="0" smtClean="0"/>
              <a:t>Format</a:t>
            </a:r>
          </a:p>
          <a:p>
            <a:pPr lvl="1">
              <a:buFont typeface="Arial" panose="020B0604020202020204" pitchFamily="34" charset="0"/>
              <a:buChar char="•"/>
            </a:pPr>
            <a:r>
              <a:rPr lang="en-US" sz="1800" dirty="0" smtClean="0">
                <a:solidFill>
                  <a:schemeClr val="accent2"/>
                </a:solidFill>
              </a:rPr>
              <a:t>OVAL: </a:t>
            </a:r>
            <a:r>
              <a:rPr lang="en-US" sz="1800" dirty="0">
                <a:solidFill>
                  <a:schemeClr val="accent2"/>
                </a:solidFill>
              </a:rPr>
              <a:t>Open Vulnerability and Assessment </a:t>
            </a:r>
            <a:r>
              <a:rPr lang="en-US" sz="1800" dirty="0" smtClean="0">
                <a:solidFill>
                  <a:schemeClr val="accent2"/>
                </a:solidFill>
              </a:rPr>
              <a:t>Language</a:t>
            </a:r>
          </a:p>
          <a:p>
            <a:pPr lvl="1">
              <a:buFont typeface="Arial" panose="020B0604020202020204" pitchFamily="34" charset="0"/>
              <a:buChar char="•"/>
            </a:pPr>
            <a:r>
              <a:rPr lang="en-US" sz="1800" dirty="0"/>
              <a:t>OCIL: Open Checklist Interactive </a:t>
            </a:r>
            <a:r>
              <a:rPr lang="en-US" sz="1800" dirty="0" smtClean="0"/>
              <a:t>Language</a:t>
            </a:r>
          </a:p>
          <a:p>
            <a:pPr lvl="1">
              <a:buFont typeface="Arial" panose="020B0604020202020204" pitchFamily="34" charset="0"/>
              <a:buChar char="•"/>
            </a:pPr>
            <a:r>
              <a:rPr lang="de-DE" sz="1800" dirty="0"/>
              <a:t>Asset </a:t>
            </a:r>
            <a:r>
              <a:rPr lang="de-DE" sz="1800" dirty="0" err="1" smtClean="0"/>
              <a:t>Identification</a:t>
            </a:r>
            <a:endParaRPr lang="de-DE" sz="1800" dirty="0" smtClean="0"/>
          </a:p>
          <a:p>
            <a:pPr lvl="1">
              <a:buFont typeface="Arial" panose="020B0604020202020204" pitchFamily="34" charset="0"/>
              <a:buChar char="•"/>
            </a:pPr>
            <a:r>
              <a:rPr lang="de-DE" sz="1800" dirty="0"/>
              <a:t>ARF: Asset Reporting </a:t>
            </a:r>
            <a:r>
              <a:rPr lang="de-DE" sz="1800" dirty="0" smtClean="0"/>
              <a:t>Format</a:t>
            </a:r>
          </a:p>
          <a:p>
            <a:pPr lvl="1">
              <a:buFont typeface="Arial" panose="020B0604020202020204" pitchFamily="34" charset="0"/>
              <a:buChar char="•"/>
            </a:pPr>
            <a:r>
              <a:rPr lang="de-DE" sz="1800" dirty="0" smtClean="0"/>
              <a:t>CCE: </a:t>
            </a:r>
            <a:r>
              <a:rPr lang="de-DE" sz="1800" dirty="0"/>
              <a:t>Common </a:t>
            </a:r>
            <a:r>
              <a:rPr lang="de-DE" sz="1800" dirty="0" err="1"/>
              <a:t>Configuration</a:t>
            </a:r>
            <a:r>
              <a:rPr lang="de-DE" sz="1800" dirty="0"/>
              <a:t> </a:t>
            </a:r>
            <a:r>
              <a:rPr lang="de-DE" sz="1800" dirty="0" err="1" smtClean="0"/>
              <a:t>Enumeration</a:t>
            </a:r>
            <a:endParaRPr lang="de-DE" sz="1800" dirty="0" smtClean="0"/>
          </a:p>
          <a:p>
            <a:pPr lvl="1">
              <a:buFont typeface="Arial" panose="020B0604020202020204" pitchFamily="34" charset="0"/>
              <a:buChar char="•"/>
            </a:pPr>
            <a:r>
              <a:rPr lang="de-DE" sz="1800" dirty="0" smtClean="0">
                <a:solidFill>
                  <a:schemeClr val="accent6"/>
                </a:solidFill>
              </a:rPr>
              <a:t>CPE: </a:t>
            </a:r>
            <a:r>
              <a:rPr lang="de-DE" sz="1800" dirty="0">
                <a:solidFill>
                  <a:schemeClr val="accent6"/>
                </a:solidFill>
              </a:rPr>
              <a:t>Common </a:t>
            </a:r>
            <a:r>
              <a:rPr lang="de-DE" sz="1800" dirty="0" err="1">
                <a:solidFill>
                  <a:schemeClr val="accent6"/>
                </a:solidFill>
              </a:rPr>
              <a:t>Platform</a:t>
            </a:r>
            <a:r>
              <a:rPr lang="de-DE" sz="1800" dirty="0">
                <a:solidFill>
                  <a:schemeClr val="accent6"/>
                </a:solidFill>
              </a:rPr>
              <a:t> </a:t>
            </a:r>
            <a:r>
              <a:rPr lang="de-DE" sz="1800" dirty="0" err="1" smtClean="0">
                <a:solidFill>
                  <a:schemeClr val="accent6"/>
                </a:solidFill>
              </a:rPr>
              <a:t>Enumeration</a:t>
            </a:r>
            <a:endParaRPr lang="de-DE" sz="1800" dirty="0" smtClean="0">
              <a:solidFill>
                <a:schemeClr val="accent6"/>
              </a:solidFill>
            </a:endParaRPr>
          </a:p>
          <a:p>
            <a:pPr lvl="1">
              <a:buFont typeface="Arial" panose="020B0604020202020204" pitchFamily="34" charset="0"/>
              <a:buChar char="•"/>
            </a:pPr>
            <a:r>
              <a:rPr lang="de-DE" sz="1800" dirty="0"/>
              <a:t>Software </a:t>
            </a:r>
            <a:r>
              <a:rPr lang="de-DE" sz="1800" dirty="0" err="1"/>
              <a:t>Identification</a:t>
            </a:r>
            <a:r>
              <a:rPr lang="de-DE" sz="1800" dirty="0"/>
              <a:t> (SWID) </a:t>
            </a:r>
            <a:r>
              <a:rPr lang="de-DE" sz="1800" dirty="0" smtClean="0"/>
              <a:t>Tags</a:t>
            </a:r>
          </a:p>
          <a:p>
            <a:pPr lvl="1">
              <a:buFont typeface="Arial" panose="020B0604020202020204" pitchFamily="34" charset="0"/>
              <a:buChar char="•"/>
            </a:pPr>
            <a:r>
              <a:rPr lang="en-US" sz="1800" dirty="0" smtClean="0">
                <a:solidFill>
                  <a:schemeClr val="accent2"/>
                </a:solidFill>
              </a:rPr>
              <a:t>CVE: </a:t>
            </a:r>
            <a:r>
              <a:rPr lang="en-US" sz="1800" dirty="0">
                <a:solidFill>
                  <a:schemeClr val="accent2"/>
                </a:solidFill>
              </a:rPr>
              <a:t>Common Vulnerabilities and </a:t>
            </a:r>
            <a:r>
              <a:rPr lang="en-US" sz="1800" dirty="0" smtClean="0">
                <a:solidFill>
                  <a:schemeClr val="accent2"/>
                </a:solidFill>
              </a:rPr>
              <a:t>Exposures</a:t>
            </a:r>
          </a:p>
          <a:p>
            <a:pPr lvl="1">
              <a:buFont typeface="Arial" panose="020B0604020202020204" pitchFamily="34" charset="0"/>
              <a:buChar char="•"/>
            </a:pPr>
            <a:r>
              <a:rPr lang="en-US" sz="1800" dirty="0">
                <a:solidFill>
                  <a:schemeClr val="accent2"/>
                </a:solidFill>
              </a:rPr>
              <a:t>CVSS: Common Vulnerability Scoring </a:t>
            </a:r>
            <a:r>
              <a:rPr lang="en-US" sz="1800" dirty="0" smtClean="0">
                <a:solidFill>
                  <a:schemeClr val="accent2"/>
                </a:solidFill>
              </a:rPr>
              <a:t>System</a:t>
            </a:r>
          </a:p>
          <a:p>
            <a:pPr lvl="1">
              <a:buFont typeface="Arial" panose="020B0604020202020204" pitchFamily="34" charset="0"/>
              <a:buChar char="•"/>
            </a:pPr>
            <a:r>
              <a:rPr lang="en-US" sz="1800" dirty="0"/>
              <a:t>TMSAD: Trust Model for Security Automation Data</a:t>
            </a:r>
          </a:p>
          <a:p>
            <a:pPr lvl="1">
              <a:buFont typeface="Arial" panose="020B0604020202020204" pitchFamily="34" charset="0"/>
              <a:buChar char="•"/>
            </a:pPr>
            <a:endParaRPr lang="de-DE" sz="1800" dirty="0"/>
          </a:p>
        </p:txBody>
      </p:sp>
    </p:spTree>
    <p:extLst>
      <p:ext uri="{BB962C8B-B14F-4D97-AF65-F5344CB8AC3E}">
        <p14:creationId xmlns:p14="http://schemas.microsoft.com/office/powerpoint/2010/main" val="27591654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Veröffentlichen von Sicherheitslücken</a:t>
            </a:r>
            <a:endParaRPr lang="de-DE" dirty="0"/>
          </a:p>
        </p:txBody>
      </p:sp>
      <p:sp>
        <p:nvSpPr>
          <p:cNvPr id="3" name="Inhaltsplatzhalter 2"/>
          <p:cNvSpPr>
            <a:spLocks noGrp="1"/>
          </p:cNvSpPr>
          <p:nvPr>
            <p:ph idx="1"/>
          </p:nvPr>
        </p:nvSpPr>
        <p:spPr>
          <a:xfrm>
            <a:off x="253676" y="1251733"/>
            <a:ext cx="8539449" cy="5468044"/>
          </a:xfrm>
        </p:spPr>
        <p:txBody>
          <a:bodyPr/>
          <a:lstStyle/>
          <a:p>
            <a:pPr>
              <a:buFont typeface="Arial" panose="020B0604020202020204" pitchFamily="34" charset="0"/>
              <a:buChar char="•"/>
            </a:pPr>
            <a:r>
              <a:rPr lang="de-DE" sz="1600" dirty="0" smtClean="0"/>
              <a:t>Fragestellung: Wann und wie Sicherheitslücken veröffentlichen?</a:t>
            </a:r>
          </a:p>
          <a:p>
            <a:pPr>
              <a:buFont typeface="Arial" panose="020B0604020202020204" pitchFamily="34" charset="0"/>
              <a:buChar char="•"/>
            </a:pPr>
            <a:endParaRPr lang="de-DE" sz="1600" dirty="0"/>
          </a:p>
          <a:p>
            <a:pPr>
              <a:buFont typeface="Arial" panose="020B0604020202020204" pitchFamily="34" charset="0"/>
              <a:buChar char="•"/>
            </a:pPr>
            <a:r>
              <a:rPr lang="de-DE" sz="1600" dirty="0" smtClean="0"/>
              <a:t>Spannungsfeld:</a:t>
            </a:r>
          </a:p>
          <a:p>
            <a:pPr lvl="1">
              <a:buFont typeface="Arial" panose="020B0604020202020204" pitchFamily="34" charset="0"/>
              <a:buChar char="•"/>
            </a:pPr>
            <a:r>
              <a:rPr lang="de-DE" sz="1600" dirty="0" smtClean="0"/>
              <a:t>frühzeitiges Veröffentlichen:</a:t>
            </a:r>
          </a:p>
          <a:p>
            <a:pPr lvl="2">
              <a:buFont typeface="Arial" panose="020B0604020202020204" pitchFamily="34" charset="0"/>
              <a:buChar char="•"/>
            </a:pPr>
            <a:r>
              <a:rPr lang="de-DE" sz="1600" dirty="0" smtClean="0"/>
              <a:t>Warnung für Betroffene</a:t>
            </a:r>
          </a:p>
          <a:p>
            <a:pPr lvl="2">
              <a:buFont typeface="Arial" panose="020B0604020202020204" pitchFamily="34" charset="0"/>
              <a:buChar char="•"/>
            </a:pPr>
            <a:r>
              <a:rPr lang="de-DE" sz="1600" dirty="0" smtClean="0"/>
              <a:t>Hilfreich für Angreifer, wenn noch kein Patch vorhanden</a:t>
            </a:r>
          </a:p>
          <a:p>
            <a:pPr lvl="2">
              <a:buFont typeface="Arial" panose="020B0604020202020204" pitchFamily="34" charset="0"/>
              <a:buChar char="•"/>
            </a:pPr>
            <a:endParaRPr lang="de-DE" sz="1600" dirty="0"/>
          </a:p>
          <a:p>
            <a:pPr lvl="1">
              <a:buFont typeface="Arial" panose="020B0604020202020204" pitchFamily="34" charset="0"/>
              <a:buChar char="•"/>
            </a:pPr>
            <a:r>
              <a:rPr lang="de-DE" sz="1600" dirty="0" smtClean="0"/>
              <a:t>spätes Veröffentlichen:</a:t>
            </a:r>
          </a:p>
          <a:p>
            <a:pPr lvl="2">
              <a:buFont typeface="Arial" panose="020B0604020202020204" pitchFamily="34" charset="0"/>
              <a:buChar char="•"/>
            </a:pPr>
            <a:r>
              <a:rPr lang="de-DE" sz="1600" dirty="0" smtClean="0"/>
              <a:t>Risiko für Betroffene, wenn Schwachstelle Angreifern bereits bekannt</a:t>
            </a:r>
          </a:p>
          <a:p>
            <a:pPr lvl="2">
              <a:buFont typeface="Arial" panose="020B0604020202020204" pitchFamily="34" charset="0"/>
              <a:buChar char="•"/>
            </a:pPr>
            <a:r>
              <a:rPr lang="de-DE" sz="1600" dirty="0" smtClean="0"/>
              <a:t>Hersteller haben mehr Zeit für Patch-Entwicklung</a:t>
            </a:r>
          </a:p>
          <a:p>
            <a:pPr lvl="2">
              <a:buFont typeface="Arial" panose="020B0604020202020204" pitchFamily="34" charset="0"/>
              <a:buChar char="•"/>
            </a:pPr>
            <a:endParaRPr lang="de-DE" sz="1600" dirty="0"/>
          </a:p>
          <a:p>
            <a:pPr lvl="1">
              <a:buFont typeface="Arial" panose="020B0604020202020204" pitchFamily="34" charset="0"/>
              <a:buChar char="•"/>
            </a:pPr>
            <a:r>
              <a:rPr lang="de-DE" sz="1600" dirty="0" smtClean="0"/>
              <a:t>gar nicht Veröffentlichen:</a:t>
            </a:r>
          </a:p>
          <a:p>
            <a:pPr lvl="2">
              <a:buFont typeface="Arial" panose="020B0604020202020204" pitchFamily="34" charset="0"/>
              <a:buChar char="•"/>
            </a:pPr>
            <a:r>
              <a:rPr lang="de-DE" sz="1600" dirty="0" err="1" smtClean="0"/>
              <a:t>security</a:t>
            </a:r>
            <a:r>
              <a:rPr lang="de-DE" sz="1600" dirty="0" smtClean="0"/>
              <a:t> </a:t>
            </a:r>
            <a:r>
              <a:rPr lang="de-DE" sz="1600" dirty="0" err="1" smtClean="0"/>
              <a:t>by</a:t>
            </a:r>
            <a:r>
              <a:rPr lang="de-DE" sz="1600" dirty="0" smtClean="0"/>
              <a:t> </a:t>
            </a:r>
            <a:r>
              <a:rPr lang="de-DE" sz="1600" dirty="0" err="1" smtClean="0"/>
              <a:t>obscurity</a:t>
            </a:r>
            <a:endParaRPr lang="de-DE" sz="1600" dirty="0" smtClean="0"/>
          </a:p>
          <a:p>
            <a:pPr lvl="2">
              <a:buFont typeface="Arial" panose="020B0604020202020204" pitchFamily="34" charset="0"/>
              <a:buChar char="•"/>
            </a:pPr>
            <a:r>
              <a:rPr lang="de-DE" sz="1600" dirty="0" smtClean="0"/>
              <a:t>ggf. ökonomischer Anreiz </a:t>
            </a:r>
            <a:r>
              <a:rPr lang="de-DE" sz="1600" dirty="0" smtClean="0">
                <a:sym typeface="Wingdings" panose="05000000000000000000" pitchFamily="2" charset="2"/>
              </a:rPr>
              <a:t> </a:t>
            </a:r>
            <a:r>
              <a:rPr lang="de-DE" sz="1600" dirty="0" err="1" smtClean="0">
                <a:sym typeface="Wingdings" panose="05000000000000000000" pitchFamily="2" charset="2"/>
              </a:rPr>
              <a:t>Vulnerability</a:t>
            </a:r>
            <a:r>
              <a:rPr lang="de-DE" sz="1600" dirty="0" smtClean="0">
                <a:sym typeface="Wingdings" panose="05000000000000000000" pitchFamily="2" charset="2"/>
              </a:rPr>
              <a:t> Händler, z.B. </a:t>
            </a:r>
            <a:r>
              <a:rPr lang="de-DE" sz="1600" dirty="0" err="1" smtClean="0">
                <a:sym typeface="Wingdings" panose="05000000000000000000" pitchFamily="2" charset="2"/>
              </a:rPr>
              <a:t>Zerodium</a:t>
            </a:r>
            <a:endParaRPr lang="de-DE" sz="1600" dirty="0" smtClean="0">
              <a:sym typeface="Wingdings" panose="05000000000000000000" pitchFamily="2" charset="2"/>
            </a:endParaRPr>
          </a:p>
          <a:p>
            <a:pPr lvl="1">
              <a:buFont typeface="Arial" panose="020B0604020202020204" pitchFamily="34" charset="0"/>
              <a:buChar char="•"/>
            </a:pPr>
            <a:endParaRPr lang="de-DE" sz="1600" dirty="0">
              <a:sym typeface="Wingdings" panose="05000000000000000000" pitchFamily="2" charset="2"/>
            </a:endParaRPr>
          </a:p>
          <a:p>
            <a:pPr lvl="1">
              <a:buFont typeface="Arial" panose="020B0604020202020204" pitchFamily="34" charset="0"/>
              <a:buChar char="•"/>
            </a:pPr>
            <a:r>
              <a:rPr lang="de-DE" sz="1600" dirty="0" smtClean="0">
                <a:sym typeface="Wingdings" panose="05000000000000000000" pitchFamily="2" charset="2"/>
              </a:rPr>
              <a:t>Rechtliche Bindung</a:t>
            </a:r>
          </a:p>
          <a:p>
            <a:pPr lvl="2">
              <a:buFont typeface="Arial" panose="020B0604020202020204" pitchFamily="34" charset="0"/>
              <a:buChar char="•"/>
            </a:pPr>
            <a:r>
              <a:rPr lang="de-DE" sz="1600" dirty="0" smtClean="0">
                <a:sym typeface="Wingdings" panose="05000000000000000000" pitchFamily="2" charset="2"/>
              </a:rPr>
              <a:t>gerade als beauftragter </a:t>
            </a:r>
            <a:r>
              <a:rPr lang="de-DE" sz="1600" dirty="0" err="1" smtClean="0">
                <a:sym typeface="Wingdings" panose="05000000000000000000" pitchFamily="2" charset="2"/>
              </a:rPr>
              <a:t>Pentester</a:t>
            </a:r>
            <a:endParaRPr lang="de-DE" sz="1600" dirty="0" smtClean="0">
              <a:sym typeface="Wingdings" panose="05000000000000000000" pitchFamily="2" charset="2"/>
            </a:endParaRPr>
          </a:p>
          <a:p>
            <a:pPr lvl="2">
              <a:buFont typeface="Arial" panose="020B0604020202020204" pitchFamily="34" charset="0"/>
              <a:buChar char="•"/>
            </a:pPr>
            <a:r>
              <a:rPr lang="de-DE" sz="1600" dirty="0" smtClean="0">
                <a:sym typeface="Wingdings" panose="05000000000000000000" pitchFamily="2" charset="2"/>
              </a:rPr>
              <a:t>ggf. ethisches Problem</a:t>
            </a:r>
            <a:r>
              <a:rPr lang="de-DE" sz="1600" dirty="0" smtClean="0"/>
              <a:t/>
            </a:r>
            <a:br>
              <a:rPr lang="de-DE" sz="1600" dirty="0" smtClean="0"/>
            </a:br>
            <a:endParaRPr lang="de-DE" sz="1600" dirty="0"/>
          </a:p>
        </p:txBody>
      </p:sp>
    </p:spTree>
    <p:extLst>
      <p:ext uri="{BB962C8B-B14F-4D97-AF65-F5344CB8AC3E}">
        <p14:creationId xmlns:p14="http://schemas.microsoft.com/office/powerpoint/2010/main" val="20220277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7278413" y="5418083"/>
            <a:ext cx="1865587" cy="1439917"/>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2" name="Titel 1"/>
          <p:cNvSpPr>
            <a:spLocks noGrp="1"/>
          </p:cNvSpPr>
          <p:nvPr>
            <p:ph type="title"/>
          </p:nvPr>
        </p:nvSpPr>
        <p:spPr/>
        <p:txBody>
          <a:bodyPr/>
          <a:lstStyle/>
          <a:p>
            <a:r>
              <a:rPr lang="de-DE" dirty="0" err="1" smtClean="0"/>
              <a:t>Zerodium</a:t>
            </a:r>
            <a:r>
              <a:rPr lang="de-DE" dirty="0" smtClean="0"/>
              <a:t> Payout Ranges</a:t>
            </a:r>
            <a:endParaRPr lang="de-DE" dirty="0"/>
          </a:p>
        </p:txBody>
      </p:sp>
      <p:sp>
        <p:nvSpPr>
          <p:cNvPr id="5" name="Textfeld 4"/>
          <p:cNvSpPr txBox="1"/>
          <p:nvPr/>
        </p:nvSpPr>
        <p:spPr>
          <a:xfrm>
            <a:off x="6526125" y="731211"/>
            <a:ext cx="2669320" cy="246221"/>
          </a:xfrm>
          <a:prstGeom prst="rect">
            <a:avLst/>
          </a:prstGeom>
          <a:noFill/>
        </p:spPr>
        <p:txBody>
          <a:bodyPr wrap="none" rtlCol="0">
            <a:spAutoFit/>
          </a:bodyPr>
          <a:lstStyle/>
          <a:p>
            <a:r>
              <a:rPr lang="de-DE" b="0" dirty="0">
                <a:latin typeface="+mn-lt"/>
              </a:rPr>
              <a:t>[https://zerodium.com/program.html]</a:t>
            </a:r>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583" y="1106424"/>
            <a:ext cx="6888515" cy="5751575"/>
          </a:xfrm>
          <a:prstGeom prst="rect">
            <a:avLst/>
          </a:prstGeom>
        </p:spPr>
      </p:pic>
    </p:spTree>
    <p:extLst>
      <p:ext uri="{BB962C8B-B14F-4D97-AF65-F5344CB8AC3E}">
        <p14:creationId xmlns:p14="http://schemas.microsoft.com/office/powerpoint/2010/main" val="37959691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7278413" y="5418083"/>
            <a:ext cx="1865587" cy="1439917"/>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2" name="Titel 1"/>
          <p:cNvSpPr>
            <a:spLocks noGrp="1"/>
          </p:cNvSpPr>
          <p:nvPr>
            <p:ph type="title"/>
          </p:nvPr>
        </p:nvSpPr>
        <p:spPr/>
        <p:txBody>
          <a:bodyPr/>
          <a:lstStyle/>
          <a:p>
            <a:r>
              <a:rPr lang="de-DE" dirty="0" err="1" smtClean="0"/>
              <a:t>Zerodium</a:t>
            </a:r>
            <a:r>
              <a:rPr lang="de-DE" dirty="0" smtClean="0"/>
              <a:t> Payout Ranges</a:t>
            </a:r>
            <a:endParaRPr lang="de-DE" dirty="0"/>
          </a:p>
        </p:txBody>
      </p:sp>
      <p:sp>
        <p:nvSpPr>
          <p:cNvPr id="5" name="Textfeld 4"/>
          <p:cNvSpPr txBox="1"/>
          <p:nvPr/>
        </p:nvSpPr>
        <p:spPr>
          <a:xfrm>
            <a:off x="6526125" y="731211"/>
            <a:ext cx="2669320" cy="246221"/>
          </a:xfrm>
          <a:prstGeom prst="rect">
            <a:avLst/>
          </a:prstGeom>
          <a:noFill/>
        </p:spPr>
        <p:txBody>
          <a:bodyPr wrap="none" rtlCol="0">
            <a:spAutoFit/>
          </a:bodyPr>
          <a:lstStyle/>
          <a:p>
            <a:r>
              <a:rPr lang="de-DE" b="0" dirty="0">
                <a:latin typeface="+mn-lt"/>
              </a:rPr>
              <a:t>[https://zerodium.com/program.html]</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4223"/>
            <a:ext cx="9144000" cy="5803777"/>
          </a:xfrm>
          <a:prstGeom prst="rect">
            <a:avLst/>
          </a:prstGeom>
        </p:spPr>
      </p:pic>
    </p:spTree>
    <p:extLst>
      <p:ext uri="{BB962C8B-B14F-4D97-AF65-F5344CB8AC3E}">
        <p14:creationId xmlns:p14="http://schemas.microsoft.com/office/powerpoint/2010/main" val="27155370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Google‘s</a:t>
            </a:r>
            <a:r>
              <a:rPr lang="de-DE" dirty="0" smtClean="0"/>
              <a:t> </a:t>
            </a:r>
            <a:r>
              <a:rPr lang="de-DE" dirty="0" err="1" smtClean="0"/>
              <a:t>Responsible</a:t>
            </a:r>
            <a:r>
              <a:rPr lang="de-DE" dirty="0" smtClean="0"/>
              <a:t> </a:t>
            </a:r>
            <a:r>
              <a:rPr lang="de-DE" dirty="0" err="1" smtClean="0"/>
              <a:t>Disclosure</a:t>
            </a:r>
            <a:r>
              <a:rPr lang="de-DE" dirty="0" smtClean="0"/>
              <a:t> </a:t>
            </a:r>
            <a:r>
              <a:rPr lang="de-DE" dirty="0" err="1" smtClean="0"/>
              <a:t>Policy</a:t>
            </a:r>
            <a:r>
              <a:rPr lang="de-DE" dirty="0"/>
              <a:t/>
            </a:r>
            <a:br>
              <a:rPr lang="de-DE" dirty="0"/>
            </a:br>
            <a:r>
              <a:rPr lang="de-DE" sz="1100" dirty="0"/>
              <a:t>[https://security.googleblog.com/2010/07/rebooting-responsible-disclosure-focus.html]</a:t>
            </a:r>
          </a:p>
        </p:txBody>
      </p:sp>
      <p:sp>
        <p:nvSpPr>
          <p:cNvPr id="3" name="Inhaltsplatzhalter 2"/>
          <p:cNvSpPr>
            <a:spLocks noGrp="1"/>
          </p:cNvSpPr>
          <p:nvPr>
            <p:ph idx="1"/>
          </p:nvPr>
        </p:nvSpPr>
        <p:spPr/>
        <p:txBody>
          <a:bodyPr/>
          <a:lstStyle/>
          <a:p>
            <a:pPr>
              <a:buFont typeface="Arial" panose="020B0604020202020204" pitchFamily="34" charset="0"/>
              <a:buChar char="•"/>
            </a:pPr>
            <a:r>
              <a:rPr lang="en-US" sz="1800" dirty="0"/>
              <a:t>Placing a disclosure deadline on any serious vulnerability they report, consistent with complexity of the fix. (For example, a design error needs more time to address than a simple memory corruption bug).</a:t>
            </a:r>
          </a:p>
          <a:p>
            <a:pPr>
              <a:buFont typeface="Arial" panose="020B0604020202020204" pitchFamily="34" charset="0"/>
              <a:buChar char="•"/>
            </a:pPr>
            <a:endParaRPr lang="en-US" sz="1800" dirty="0" smtClean="0"/>
          </a:p>
          <a:p>
            <a:pPr>
              <a:buFont typeface="Arial" panose="020B0604020202020204" pitchFamily="34" charset="0"/>
              <a:buChar char="•"/>
            </a:pPr>
            <a:r>
              <a:rPr lang="en-US" sz="1800" dirty="0" smtClean="0"/>
              <a:t>Responding </a:t>
            </a:r>
            <a:r>
              <a:rPr lang="en-US" sz="1800" dirty="0"/>
              <a:t>to a missed disclosure deadline or refusal to address the problem by </a:t>
            </a:r>
            <a:r>
              <a:rPr lang="en-US" sz="1800" dirty="0" smtClean="0"/>
              <a:t>publishing </a:t>
            </a:r>
            <a:r>
              <a:rPr lang="en-US" sz="1800" dirty="0"/>
              <a:t>an analysis of the vulnerability, along with any suggested workarounds.</a:t>
            </a:r>
          </a:p>
          <a:p>
            <a:pPr>
              <a:buFont typeface="Arial" panose="020B0604020202020204" pitchFamily="34" charset="0"/>
              <a:buChar char="•"/>
            </a:pPr>
            <a:endParaRPr lang="en-US" sz="1800" dirty="0" smtClean="0"/>
          </a:p>
          <a:p>
            <a:pPr>
              <a:buFont typeface="Arial" panose="020B0604020202020204" pitchFamily="34" charset="0"/>
              <a:buChar char="•"/>
            </a:pPr>
            <a:r>
              <a:rPr lang="en-US" sz="1800" dirty="0" smtClean="0"/>
              <a:t>Setting </a:t>
            </a:r>
            <a:r>
              <a:rPr lang="en-US" sz="1800" dirty="0"/>
              <a:t>an aggressive disclosure deadline where there exists evidence that </a:t>
            </a:r>
            <a:r>
              <a:rPr lang="en-US" sz="1800" dirty="0" err="1"/>
              <a:t>blackhats</a:t>
            </a:r>
            <a:r>
              <a:rPr lang="en-US" sz="1800" dirty="0"/>
              <a:t> already have knowledge of a given bug</a:t>
            </a:r>
            <a:r>
              <a:rPr lang="en-US" sz="1800" dirty="0" smtClean="0"/>
              <a:t>.</a:t>
            </a:r>
          </a:p>
          <a:p>
            <a:pPr>
              <a:buFont typeface="Arial" panose="020B0604020202020204" pitchFamily="34" charset="0"/>
              <a:buChar char="•"/>
            </a:pPr>
            <a:endParaRPr lang="en-US" sz="1800" dirty="0"/>
          </a:p>
          <a:p>
            <a:pPr marL="0" indent="0"/>
            <a:r>
              <a:rPr lang="en-US" sz="1800" dirty="0" smtClean="0">
                <a:sym typeface="Wingdings" panose="05000000000000000000" pitchFamily="2" charset="2"/>
              </a:rPr>
              <a:t> default timeline: 60 </a:t>
            </a:r>
            <a:r>
              <a:rPr lang="en-US" sz="1800" dirty="0" err="1" smtClean="0">
                <a:sym typeface="Wingdings" panose="05000000000000000000" pitchFamily="2" charset="2"/>
              </a:rPr>
              <a:t>Tage</a:t>
            </a:r>
            <a:endParaRPr lang="de-DE" sz="1800" dirty="0"/>
          </a:p>
        </p:txBody>
      </p:sp>
    </p:spTree>
    <p:extLst>
      <p:ext uri="{BB962C8B-B14F-4D97-AF65-F5344CB8AC3E}">
        <p14:creationId xmlns:p14="http://schemas.microsoft.com/office/powerpoint/2010/main" val="54846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Microsoft‘s</a:t>
            </a:r>
            <a:r>
              <a:rPr lang="de-DE" dirty="0" smtClean="0"/>
              <a:t> </a:t>
            </a:r>
            <a:r>
              <a:rPr lang="de-DE" dirty="0" err="1" smtClean="0"/>
              <a:t>Coordinated</a:t>
            </a:r>
            <a:r>
              <a:rPr lang="de-DE" dirty="0" smtClean="0"/>
              <a:t> </a:t>
            </a:r>
            <a:r>
              <a:rPr lang="de-DE" dirty="0" err="1" smtClean="0"/>
              <a:t>Vulnerability</a:t>
            </a:r>
            <a:r>
              <a:rPr lang="de-DE" dirty="0" smtClean="0"/>
              <a:t> </a:t>
            </a:r>
            <a:r>
              <a:rPr lang="de-DE" dirty="0" err="1" smtClean="0"/>
              <a:t>Disclosure</a:t>
            </a:r>
            <a:endParaRPr lang="de-DE" dirty="0"/>
          </a:p>
        </p:txBody>
      </p:sp>
      <p:sp>
        <p:nvSpPr>
          <p:cNvPr id="3" name="Inhaltsplatzhalter 2"/>
          <p:cNvSpPr>
            <a:spLocks noGrp="1"/>
          </p:cNvSpPr>
          <p:nvPr>
            <p:ph idx="1"/>
          </p:nvPr>
        </p:nvSpPr>
        <p:spPr/>
        <p:txBody>
          <a:bodyPr/>
          <a:lstStyle/>
          <a:p>
            <a:pPr>
              <a:buFont typeface="Arial" panose="020B0604020202020204" pitchFamily="34" charset="0"/>
              <a:buChar char="•"/>
            </a:pPr>
            <a:r>
              <a:rPr lang="en-US" sz="2000" dirty="0" smtClean="0"/>
              <a:t>Finders </a:t>
            </a:r>
            <a:r>
              <a:rPr lang="en-US" sz="2000" dirty="0"/>
              <a:t>disclose newly discovered vulnerabilities </a:t>
            </a:r>
            <a:endParaRPr lang="en-US" sz="2000" dirty="0" smtClean="0"/>
          </a:p>
          <a:p>
            <a:pPr lvl="1">
              <a:buFont typeface="Arial" panose="020B0604020202020204" pitchFamily="34" charset="0"/>
              <a:buChar char="•"/>
            </a:pPr>
            <a:r>
              <a:rPr lang="en-US" sz="2000" dirty="0" smtClean="0"/>
              <a:t>to </a:t>
            </a:r>
            <a:r>
              <a:rPr lang="en-US" sz="2000" dirty="0"/>
              <a:t>the vendors of the affected </a:t>
            </a:r>
            <a:r>
              <a:rPr lang="en-US" sz="2000" dirty="0" smtClean="0"/>
              <a:t>product</a:t>
            </a:r>
          </a:p>
          <a:p>
            <a:pPr lvl="1">
              <a:buFont typeface="Arial" panose="020B0604020202020204" pitchFamily="34" charset="0"/>
              <a:buChar char="•"/>
            </a:pPr>
            <a:r>
              <a:rPr lang="en-US" sz="2000" dirty="0" smtClean="0"/>
              <a:t>to </a:t>
            </a:r>
            <a:r>
              <a:rPr lang="en-US" sz="2000" dirty="0"/>
              <a:t>a national CERT or other coordinator who will report to the vendor </a:t>
            </a:r>
            <a:r>
              <a:rPr lang="en-US" sz="2000" dirty="0" smtClean="0"/>
              <a:t>privately</a:t>
            </a:r>
          </a:p>
          <a:p>
            <a:pPr lvl="1">
              <a:buFont typeface="Arial" panose="020B0604020202020204" pitchFamily="34" charset="0"/>
              <a:buChar char="•"/>
            </a:pPr>
            <a:r>
              <a:rPr lang="en-US" sz="2000" dirty="0" smtClean="0"/>
              <a:t>to </a:t>
            </a:r>
            <a:r>
              <a:rPr lang="en-US" sz="2000" dirty="0"/>
              <a:t>a private service that will likewise report to the vendor privately. </a:t>
            </a:r>
            <a:endParaRPr lang="en-US" sz="2000" dirty="0" smtClean="0"/>
          </a:p>
          <a:p>
            <a:pPr>
              <a:buFont typeface="Arial" panose="020B0604020202020204" pitchFamily="34" charset="0"/>
              <a:buChar char="•"/>
            </a:pPr>
            <a:r>
              <a:rPr lang="en-US" sz="2000" dirty="0" smtClean="0"/>
              <a:t>The </a:t>
            </a:r>
            <a:r>
              <a:rPr lang="en-US" sz="2000" dirty="0"/>
              <a:t>finder allows the vendor </a:t>
            </a:r>
            <a:r>
              <a:rPr lang="en-US" sz="2000" dirty="0" smtClean="0"/>
              <a:t>to offer </a:t>
            </a:r>
            <a:r>
              <a:rPr lang="en-US" sz="2000" dirty="0"/>
              <a:t>fully tested </a:t>
            </a:r>
            <a:r>
              <a:rPr lang="en-US" sz="2000" dirty="0" smtClean="0"/>
              <a:t>updates</a:t>
            </a:r>
          </a:p>
          <a:p>
            <a:pPr>
              <a:buFont typeface="Arial" panose="020B0604020202020204" pitchFamily="34" charset="0"/>
              <a:buChar char="•"/>
            </a:pPr>
            <a:r>
              <a:rPr lang="en-US" sz="2000" dirty="0" smtClean="0"/>
              <a:t>The </a:t>
            </a:r>
            <a:r>
              <a:rPr lang="en-US" sz="2000" dirty="0"/>
              <a:t>vendor </a:t>
            </a:r>
            <a:r>
              <a:rPr lang="en-US" sz="2000" dirty="0" smtClean="0"/>
              <a:t>provides </a:t>
            </a:r>
            <a:r>
              <a:rPr lang="en-US" sz="2000" dirty="0"/>
              <a:t>the finder with updates on case progress</a:t>
            </a:r>
            <a:r>
              <a:rPr lang="en-US" sz="2000" dirty="0" smtClean="0"/>
              <a:t>.</a:t>
            </a:r>
          </a:p>
          <a:p>
            <a:pPr>
              <a:buFont typeface="Arial" panose="020B0604020202020204" pitchFamily="34" charset="0"/>
              <a:buChar char="•"/>
            </a:pPr>
            <a:r>
              <a:rPr lang="en-US" sz="2000" dirty="0" smtClean="0"/>
              <a:t>If </a:t>
            </a:r>
            <a:r>
              <a:rPr lang="en-US" sz="2000" dirty="0"/>
              <a:t>attacks are underway in the </a:t>
            </a:r>
            <a:r>
              <a:rPr lang="en-US" sz="2000" dirty="0" smtClean="0"/>
              <a:t>wild both </a:t>
            </a:r>
            <a:r>
              <a:rPr lang="en-US" sz="2000" dirty="0"/>
              <a:t>the finder and vendor work together as closely as possible to provide early public vulnerability disclosure to protect customers</a:t>
            </a:r>
            <a:r>
              <a:rPr lang="en-US" sz="2000" dirty="0" smtClean="0"/>
              <a:t>.</a:t>
            </a:r>
            <a:endParaRPr lang="de-DE" sz="2000" dirty="0"/>
          </a:p>
        </p:txBody>
      </p:sp>
    </p:spTree>
    <p:extLst>
      <p:ext uri="{BB962C8B-B14F-4D97-AF65-F5344CB8AC3E}">
        <p14:creationId xmlns:p14="http://schemas.microsoft.com/office/powerpoint/2010/main" val="3041449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Auf der Suche nach Schwachstellen:</a:t>
            </a:r>
            <a:br>
              <a:rPr lang="de-DE" dirty="0" smtClean="0"/>
            </a:br>
            <a:r>
              <a:rPr lang="de-DE" dirty="0" smtClean="0"/>
              <a:t>Bug </a:t>
            </a:r>
            <a:r>
              <a:rPr lang="de-DE" dirty="0" err="1" smtClean="0"/>
              <a:t>Bounty</a:t>
            </a:r>
            <a:r>
              <a:rPr lang="de-DE" dirty="0" smtClean="0"/>
              <a:t> Programme</a:t>
            </a:r>
            <a:endParaRPr lang="de-DE" dirty="0"/>
          </a:p>
        </p:txBody>
      </p:sp>
      <p:sp>
        <p:nvSpPr>
          <p:cNvPr id="3" name="Inhaltsplatzhalter 2"/>
          <p:cNvSpPr>
            <a:spLocks noGrp="1"/>
          </p:cNvSpPr>
          <p:nvPr>
            <p:ph idx="1"/>
          </p:nvPr>
        </p:nvSpPr>
        <p:spPr/>
        <p:txBody>
          <a:bodyPr/>
          <a:lstStyle/>
          <a:p>
            <a:pPr>
              <a:buFont typeface="Arial" panose="020B0604020202020204" pitchFamily="34" charset="0"/>
              <a:buChar char="•"/>
            </a:pPr>
            <a:r>
              <a:rPr lang="de-DE" sz="2400" dirty="0" smtClean="0"/>
              <a:t>Anreize schaffen für Veröffentlichen von Schwachstellen</a:t>
            </a:r>
          </a:p>
          <a:p>
            <a:pPr lvl="1">
              <a:buFont typeface="Arial" panose="020B0604020202020204" pitchFamily="34" charset="0"/>
              <a:buChar char="•"/>
            </a:pPr>
            <a:r>
              <a:rPr lang="de-DE" sz="2400" dirty="0" smtClean="0"/>
              <a:t>in der Regel: monetär</a:t>
            </a:r>
          </a:p>
          <a:p>
            <a:pPr lvl="1">
              <a:buFont typeface="Arial" panose="020B0604020202020204" pitchFamily="34" charset="0"/>
              <a:buChar char="•"/>
            </a:pPr>
            <a:r>
              <a:rPr lang="de-DE" sz="2400" dirty="0" smtClean="0"/>
              <a:t>zusätzlich: Ruhm, Ehre, Aufmerksamkeit</a:t>
            </a:r>
          </a:p>
          <a:p>
            <a:pPr lvl="1">
              <a:buFont typeface="Arial" panose="020B0604020202020204" pitchFamily="34" charset="0"/>
              <a:buChar char="•"/>
            </a:pPr>
            <a:endParaRPr lang="de-DE" sz="2400" dirty="0"/>
          </a:p>
          <a:p>
            <a:pPr>
              <a:buFont typeface="Arial" panose="020B0604020202020204" pitchFamily="34" charset="0"/>
              <a:buChar char="•"/>
            </a:pPr>
            <a:r>
              <a:rPr lang="de-DE" sz="2400" dirty="0" smtClean="0"/>
              <a:t>typischerweise von Firmen getrieben:</a:t>
            </a:r>
          </a:p>
          <a:p>
            <a:pPr lvl="1">
              <a:buFont typeface="Arial" panose="020B0604020202020204" pitchFamily="34" charset="0"/>
              <a:buChar char="•"/>
            </a:pPr>
            <a:r>
              <a:rPr lang="de-DE" sz="2400" dirty="0" smtClean="0"/>
              <a:t>Facebook, Google, Microsoft etc.</a:t>
            </a:r>
          </a:p>
          <a:p>
            <a:pPr>
              <a:buFont typeface="Arial" panose="020B0604020202020204" pitchFamily="34" charset="0"/>
              <a:buChar char="•"/>
            </a:pPr>
            <a:endParaRPr lang="de-DE" sz="2400" dirty="0"/>
          </a:p>
          <a:p>
            <a:pPr>
              <a:buFont typeface="Arial" panose="020B0604020202020204" pitchFamily="34" charset="0"/>
              <a:buChar char="•"/>
            </a:pPr>
            <a:r>
              <a:rPr lang="de-DE" sz="2400" dirty="0" smtClean="0"/>
              <a:t>teilweise auch von öffentlichen Einrichtungen / Institutionen</a:t>
            </a:r>
            <a:endParaRPr lang="de-DE" sz="2400" dirty="0"/>
          </a:p>
        </p:txBody>
      </p:sp>
    </p:spTree>
    <p:extLst>
      <p:ext uri="{BB962C8B-B14F-4D97-AF65-F5344CB8AC3E}">
        <p14:creationId xmlns:p14="http://schemas.microsoft.com/office/powerpoint/2010/main" val="2363254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604838" y="0"/>
            <a:ext cx="7801482" cy="6858000"/>
          </a:xfrm>
          <a:prstGeom prst="rect">
            <a:avLst/>
          </a:prstGeom>
        </p:spPr>
      </p:pic>
      <p:sp>
        <p:nvSpPr>
          <p:cNvPr id="2" name="Rechteck 1"/>
          <p:cNvSpPr/>
          <p:nvPr/>
        </p:nvSpPr>
        <p:spPr bwMode="auto">
          <a:xfrm>
            <a:off x="3573517" y="6069724"/>
            <a:ext cx="4587766" cy="246993"/>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5" name="Rechteck 4"/>
          <p:cNvSpPr/>
          <p:nvPr/>
        </p:nvSpPr>
        <p:spPr bwMode="auto">
          <a:xfrm>
            <a:off x="961696" y="6345620"/>
            <a:ext cx="2811518" cy="246993"/>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Tree>
    <p:extLst>
      <p:ext uri="{BB962C8B-B14F-4D97-AF65-F5344CB8AC3E}">
        <p14:creationId xmlns:p14="http://schemas.microsoft.com/office/powerpoint/2010/main" val="266540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Full</a:t>
            </a:r>
            <a:r>
              <a:rPr lang="de-DE" dirty="0" smtClean="0"/>
              <a:t> </a:t>
            </a:r>
            <a:r>
              <a:rPr lang="de-DE" dirty="0" err="1" smtClean="0"/>
              <a:t>Disclosure</a:t>
            </a:r>
            <a:endParaRPr lang="de-DE" dirty="0"/>
          </a:p>
        </p:txBody>
      </p:sp>
      <p:sp>
        <p:nvSpPr>
          <p:cNvPr id="3" name="Inhaltsplatzhalter 2"/>
          <p:cNvSpPr>
            <a:spLocks noGrp="1"/>
          </p:cNvSpPr>
          <p:nvPr>
            <p:ph idx="1"/>
          </p:nvPr>
        </p:nvSpPr>
        <p:spPr>
          <a:xfrm>
            <a:off x="265813" y="1302488"/>
            <a:ext cx="8623005" cy="5279065"/>
          </a:xfrm>
        </p:spPr>
        <p:txBody>
          <a:bodyPr/>
          <a:lstStyle/>
          <a:p>
            <a:pPr>
              <a:buFont typeface="Arial" panose="020B0604020202020204" pitchFamily="34" charset="0"/>
              <a:buChar char="•"/>
            </a:pPr>
            <a:r>
              <a:rPr lang="de-DE" sz="1600" dirty="0" smtClean="0"/>
              <a:t>Informationen so früh und umfangreich zur Verfügung stellen wie möglich</a:t>
            </a:r>
          </a:p>
          <a:p>
            <a:pPr>
              <a:buFont typeface="Arial" panose="020B0604020202020204" pitchFamily="34" charset="0"/>
              <a:buChar char="•"/>
            </a:pPr>
            <a:endParaRPr lang="de-DE" sz="1600" dirty="0"/>
          </a:p>
          <a:p>
            <a:pPr>
              <a:buFont typeface="Arial" panose="020B0604020202020204" pitchFamily="34" charset="0"/>
              <a:buChar char="•"/>
            </a:pPr>
            <a:r>
              <a:rPr lang="en-US" sz="1600" dirty="0" smtClean="0"/>
              <a:t>“</a:t>
            </a:r>
            <a:r>
              <a:rPr lang="en-US" sz="1600" i="1" dirty="0" smtClean="0"/>
              <a:t>Full </a:t>
            </a:r>
            <a:r>
              <a:rPr lang="en-US" sz="1600" i="1" dirty="0"/>
              <a:t>disclosure -- the practice of making the details of security vulnerabilities public -- is a damned good idea. Public scrutiny is the only reliable way to improve security, while secrecy only makes us less secure</a:t>
            </a:r>
            <a:r>
              <a:rPr lang="en-US" sz="1600" i="1" dirty="0" smtClean="0"/>
              <a:t>.</a:t>
            </a:r>
            <a:r>
              <a:rPr lang="en-US" sz="1600" dirty="0" smtClean="0"/>
              <a:t>” </a:t>
            </a:r>
          </a:p>
          <a:p>
            <a:pPr marL="400050" lvl="1" indent="0" algn="r">
              <a:buNone/>
            </a:pPr>
            <a:r>
              <a:rPr lang="en-US" sz="1600" dirty="0" smtClean="0"/>
              <a:t>[Bruce </a:t>
            </a:r>
            <a:r>
              <a:rPr lang="en-US" sz="1600" dirty="0" err="1" smtClean="0"/>
              <a:t>Schneier</a:t>
            </a:r>
            <a:r>
              <a:rPr lang="en-US" sz="1600" dirty="0" smtClean="0"/>
              <a:t>, </a:t>
            </a:r>
            <a:r>
              <a:rPr lang="en-US" sz="1600" dirty="0" err="1" smtClean="0"/>
              <a:t>Januar</a:t>
            </a:r>
            <a:r>
              <a:rPr lang="en-US" sz="1600" dirty="0"/>
              <a:t> 2007, </a:t>
            </a:r>
            <a:r>
              <a:rPr lang="en-US" sz="1200" dirty="0"/>
              <a:t>https://www.schneier.com/essays/archives/2007/01/schneier_full_disclo.html</a:t>
            </a:r>
            <a:r>
              <a:rPr lang="en-US" sz="1600" dirty="0" smtClean="0"/>
              <a:t>]</a:t>
            </a:r>
          </a:p>
          <a:p>
            <a:pPr>
              <a:buFont typeface="Arial" panose="020B0604020202020204" pitchFamily="34" charset="0"/>
              <a:buChar char="•"/>
            </a:pPr>
            <a:endParaRPr lang="en-US" sz="1600" dirty="0"/>
          </a:p>
          <a:p>
            <a:pPr lvl="1">
              <a:buFont typeface="Arial" panose="020B0604020202020204" pitchFamily="34" charset="0"/>
              <a:buChar char="•"/>
            </a:pPr>
            <a:r>
              <a:rPr lang="en-US" sz="1600" dirty="0" err="1" smtClean="0"/>
              <a:t>ökonomischer</a:t>
            </a:r>
            <a:r>
              <a:rPr lang="en-US" sz="1600" dirty="0" smtClean="0"/>
              <a:t> </a:t>
            </a:r>
            <a:r>
              <a:rPr lang="en-US" sz="1600" dirty="0" err="1" smtClean="0"/>
              <a:t>Hintergedanke</a:t>
            </a:r>
            <a:r>
              <a:rPr lang="en-US" sz="1600" dirty="0" smtClean="0"/>
              <a:t>:</a:t>
            </a:r>
          </a:p>
          <a:p>
            <a:pPr lvl="2">
              <a:buFont typeface="Arial" panose="020B0604020202020204" pitchFamily="34" charset="0"/>
              <a:buChar char="•"/>
            </a:pPr>
            <a:r>
              <a:rPr lang="en-US" sz="1600" dirty="0" err="1" smtClean="0"/>
              <a:t>Schwachstellen</a:t>
            </a:r>
            <a:r>
              <a:rPr lang="en-US" sz="1600" dirty="0" smtClean="0"/>
              <a:t> </a:t>
            </a:r>
            <a:r>
              <a:rPr lang="en-US" sz="1600" dirty="0" err="1" smtClean="0"/>
              <a:t>schaden</a:t>
            </a:r>
            <a:r>
              <a:rPr lang="en-US" sz="1600" dirty="0" smtClean="0"/>
              <a:t> </a:t>
            </a:r>
            <a:r>
              <a:rPr lang="en-US" sz="1600" dirty="0" err="1" smtClean="0"/>
              <a:t>nicht</a:t>
            </a:r>
            <a:r>
              <a:rPr lang="en-US" sz="1600" dirty="0" smtClean="0"/>
              <a:t> IT-</a:t>
            </a:r>
            <a:r>
              <a:rPr lang="en-US" sz="1600" dirty="0" err="1" smtClean="0"/>
              <a:t>Herstellern</a:t>
            </a:r>
            <a:r>
              <a:rPr lang="en-US" sz="1600" dirty="0" smtClean="0"/>
              <a:t>, </a:t>
            </a:r>
            <a:r>
              <a:rPr lang="en-US" sz="1600" dirty="0" err="1" smtClean="0"/>
              <a:t>sondern</a:t>
            </a:r>
            <a:r>
              <a:rPr lang="en-US" sz="1600" dirty="0" smtClean="0"/>
              <a:t> </a:t>
            </a:r>
            <a:r>
              <a:rPr lang="en-US" sz="1600" dirty="0" err="1" smtClean="0"/>
              <a:t>Kunden</a:t>
            </a:r>
            <a:endParaRPr lang="en-US" sz="1600" dirty="0" smtClean="0"/>
          </a:p>
          <a:p>
            <a:pPr lvl="3">
              <a:buFont typeface="Wingdings" panose="05000000000000000000" pitchFamily="2" charset="2"/>
              <a:buChar char="è"/>
            </a:pPr>
            <a:r>
              <a:rPr lang="en-US" sz="1600" dirty="0" err="1" smtClean="0">
                <a:sym typeface="Wingdings" panose="05000000000000000000" pitchFamily="2" charset="2"/>
              </a:rPr>
              <a:t>kein</a:t>
            </a:r>
            <a:r>
              <a:rPr lang="en-US" sz="1600" dirty="0" smtClean="0">
                <a:sym typeface="Wingdings" panose="05000000000000000000" pitchFamily="2" charset="2"/>
              </a:rPr>
              <a:t> </a:t>
            </a:r>
            <a:r>
              <a:rPr lang="en-US" sz="1600" dirty="0" err="1" smtClean="0">
                <a:sym typeface="Wingdings" panose="05000000000000000000" pitchFamily="2" charset="2"/>
              </a:rPr>
              <a:t>unmittelbarer</a:t>
            </a:r>
            <a:r>
              <a:rPr lang="en-US" sz="1600" dirty="0" smtClean="0">
                <a:sym typeface="Wingdings" panose="05000000000000000000" pitchFamily="2" charset="2"/>
              </a:rPr>
              <a:t> </a:t>
            </a:r>
            <a:r>
              <a:rPr lang="en-US" sz="1600" dirty="0" err="1" smtClean="0">
                <a:sym typeface="Wingdings" panose="05000000000000000000" pitchFamily="2" charset="2"/>
              </a:rPr>
              <a:t>Grund</a:t>
            </a:r>
            <a:r>
              <a:rPr lang="en-US" sz="1600" dirty="0" smtClean="0">
                <a:sym typeface="Wingdings" panose="05000000000000000000" pitchFamily="2" charset="2"/>
              </a:rPr>
              <a:t> </a:t>
            </a:r>
            <a:r>
              <a:rPr lang="en-US" sz="1600" dirty="0" err="1" smtClean="0">
                <a:sym typeface="Wingdings" panose="05000000000000000000" pitchFamily="2" charset="2"/>
              </a:rPr>
              <a:t>für</a:t>
            </a:r>
            <a:r>
              <a:rPr lang="en-US" sz="1600" dirty="0" smtClean="0">
                <a:sym typeface="Wingdings" panose="05000000000000000000" pitchFamily="2" charset="2"/>
              </a:rPr>
              <a:t> </a:t>
            </a:r>
            <a:r>
              <a:rPr lang="en-US" sz="1600" dirty="0" err="1" smtClean="0">
                <a:sym typeface="Wingdings" panose="05000000000000000000" pitchFamily="2" charset="2"/>
              </a:rPr>
              <a:t>Beseitigung</a:t>
            </a:r>
            <a:endParaRPr lang="de-DE" sz="1600" dirty="0" smtClean="0">
              <a:sym typeface="Wingdings" panose="05000000000000000000" pitchFamily="2" charset="2"/>
            </a:endParaRPr>
          </a:p>
          <a:p>
            <a:pPr lvl="2"/>
            <a:r>
              <a:rPr lang="de-DE" sz="1600" dirty="0" smtClean="0">
                <a:sym typeface="Wingdings" panose="05000000000000000000" pitchFamily="2" charset="2"/>
              </a:rPr>
              <a:t>Druckmittel:</a:t>
            </a:r>
          </a:p>
          <a:p>
            <a:pPr lvl="3"/>
            <a:r>
              <a:rPr lang="en-US" sz="1600" dirty="0" smtClean="0">
                <a:sym typeface="Wingdings" panose="05000000000000000000" pitchFamily="2" charset="2"/>
              </a:rPr>
              <a:t>Image / PR-</a:t>
            </a:r>
            <a:r>
              <a:rPr lang="en-US" sz="1600" dirty="0" err="1" smtClean="0">
                <a:sym typeface="Wingdings" panose="05000000000000000000" pitchFamily="2" charset="2"/>
              </a:rPr>
              <a:t>Schaden</a:t>
            </a:r>
            <a:endParaRPr lang="en-US" sz="1600" dirty="0" smtClean="0">
              <a:sym typeface="Wingdings" panose="05000000000000000000" pitchFamily="2" charset="2"/>
            </a:endParaRPr>
          </a:p>
          <a:p>
            <a:pPr lvl="3"/>
            <a:r>
              <a:rPr lang="en-US" sz="1600" dirty="0" err="1" smtClean="0">
                <a:sym typeface="Wingdings" panose="05000000000000000000" pitchFamily="2" charset="2"/>
              </a:rPr>
              <a:t>Regulierung</a:t>
            </a:r>
            <a:r>
              <a:rPr lang="en-US" sz="1600" dirty="0" smtClean="0">
                <a:sym typeface="Wingdings" panose="05000000000000000000" pitchFamily="2" charset="2"/>
              </a:rPr>
              <a:t> / </a:t>
            </a:r>
            <a:r>
              <a:rPr lang="en-US" sz="1600" dirty="0" err="1" smtClean="0">
                <a:sym typeface="Wingdings" panose="05000000000000000000" pitchFamily="2" charset="2"/>
              </a:rPr>
              <a:t>rechtliche</a:t>
            </a:r>
            <a:r>
              <a:rPr lang="en-US" sz="1600" dirty="0" smtClean="0">
                <a:sym typeface="Wingdings" panose="05000000000000000000" pitchFamily="2" charset="2"/>
              </a:rPr>
              <a:t> </a:t>
            </a:r>
            <a:r>
              <a:rPr lang="en-US" sz="1600" dirty="0" err="1" smtClean="0">
                <a:sym typeface="Wingdings" panose="05000000000000000000" pitchFamily="2" charset="2"/>
              </a:rPr>
              <a:t>Regelungen</a:t>
            </a:r>
            <a:endParaRPr lang="en-US" sz="1600" dirty="0" smtClean="0">
              <a:sym typeface="Wingdings" panose="05000000000000000000" pitchFamily="2" charset="2"/>
            </a:endParaRPr>
          </a:p>
          <a:p>
            <a:pPr lvl="3"/>
            <a:endParaRPr lang="en-US" sz="1600" dirty="0">
              <a:sym typeface="Wingdings" panose="05000000000000000000" pitchFamily="2" charset="2"/>
            </a:endParaRPr>
          </a:p>
          <a:p>
            <a:pPr>
              <a:buFont typeface="Arial" panose="020B0604020202020204" pitchFamily="34" charset="0"/>
              <a:buChar char="•"/>
            </a:pPr>
            <a:r>
              <a:rPr lang="en-US" sz="1600" dirty="0" smtClean="0">
                <a:sym typeface="Wingdings" panose="05000000000000000000" pitchFamily="2" charset="2"/>
              </a:rPr>
              <a:t>Mailing-</a:t>
            </a:r>
            <a:r>
              <a:rPr lang="en-US" sz="1600" dirty="0" err="1" smtClean="0">
                <a:sym typeface="Wingdings" panose="05000000000000000000" pitchFamily="2" charset="2"/>
              </a:rPr>
              <a:t>Liste</a:t>
            </a:r>
            <a:r>
              <a:rPr lang="en-US" sz="1600" dirty="0" smtClean="0">
                <a:sym typeface="Wingdings" panose="05000000000000000000" pitchFamily="2" charset="2"/>
              </a:rPr>
              <a:t>:</a:t>
            </a:r>
          </a:p>
          <a:p>
            <a:pPr lvl="1">
              <a:buFont typeface="Arial" panose="020B0604020202020204" pitchFamily="34" charset="0"/>
              <a:buChar char="•"/>
            </a:pPr>
            <a:r>
              <a:rPr lang="en-US" sz="1600" dirty="0">
                <a:sym typeface="Wingdings" panose="05000000000000000000" pitchFamily="2" charset="2"/>
              </a:rPr>
              <a:t>http://seclists.org/fulldisclosure/</a:t>
            </a:r>
            <a:endParaRPr lang="en-US" sz="1600" dirty="0" smtClean="0">
              <a:sym typeface="Wingdings" panose="05000000000000000000" pitchFamily="2" charset="2"/>
            </a:endParaRPr>
          </a:p>
        </p:txBody>
      </p:sp>
    </p:spTree>
    <p:extLst>
      <p:ext uri="{BB962C8B-B14F-4D97-AF65-F5344CB8AC3E}">
        <p14:creationId xmlns:p14="http://schemas.microsoft.com/office/powerpoint/2010/main" val="192156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Weitere öffentliche Quellen für Schwachstellen und </a:t>
            </a:r>
            <a:r>
              <a:rPr lang="de-DE" dirty="0" err="1" smtClean="0"/>
              <a:t>Exploites</a:t>
            </a:r>
            <a:endParaRPr lang="de-DE" dirty="0"/>
          </a:p>
        </p:txBody>
      </p:sp>
      <p:sp>
        <p:nvSpPr>
          <p:cNvPr id="3" name="Inhaltsplatzhalter 2"/>
          <p:cNvSpPr>
            <a:spLocks noGrp="1"/>
          </p:cNvSpPr>
          <p:nvPr>
            <p:ph idx="1"/>
          </p:nvPr>
        </p:nvSpPr>
        <p:spPr>
          <a:xfrm>
            <a:off x="191385" y="1217428"/>
            <a:ext cx="8771461" cy="5598042"/>
          </a:xfrm>
        </p:spPr>
        <p:txBody>
          <a:bodyPr/>
          <a:lstStyle/>
          <a:p>
            <a:pPr>
              <a:buFont typeface="Arial" panose="020B0604020202020204" pitchFamily="34" charset="0"/>
              <a:buChar char="•"/>
            </a:pPr>
            <a:r>
              <a:rPr lang="de-DE" sz="1800" dirty="0"/>
              <a:t>https://www.exploit-db.com</a:t>
            </a:r>
            <a:r>
              <a:rPr lang="de-DE" sz="1800" dirty="0" smtClean="0"/>
              <a:t>/</a:t>
            </a:r>
          </a:p>
          <a:p>
            <a:pPr lvl="1">
              <a:buFont typeface="Arial" panose="020B0604020202020204" pitchFamily="34" charset="0"/>
              <a:buChar char="•"/>
            </a:pPr>
            <a:r>
              <a:rPr lang="de-DE" sz="1800" dirty="0" smtClean="0"/>
              <a:t>„</a:t>
            </a:r>
            <a:r>
              <a:rPr lang="en-US" sz="1800" dirty="0"/>
              <a:t>The Exploit Database – ultimate archive of Exploits, Shellcode, and Security Papers. </a:t>
            </a:r>
            <a:r>
              <a:rPr lang="de-DE" sz="1800" dirty="0" smtClean="0"/>
              <a:t>“</a:t>
            </a:r>
          </a:p>
          <a:p>
            <a:pPr lvl="1">
              <a:buFont typeface="Arial" panose="020B0604020202020204" pitchFamily="34" charset="0"/>
              <a:buChar char="•"/>
            </a:pPr>
            <a:r>
              <a:rPr lang="de-DE" sz="1800" dirty="0"/>
              <a:t>Google Hacking </a:t>
            </a:r>
            <a:r>
              <a:rPr lang="de-DE" sz="1800" dirty="0" smtClean="0"/>
              <a:t>Database</a:t>
            </a:r>
          </a:p>
          <a:p>
            <a:pPr lvl="2">
              <a:buFont typeface="Arial" panose="020B0604020202020204" pitchFamily="34" charset="0"/>
              <a:buChar char="•"/>
            </a:pPr>
            <a:r>
              <a:rPr lang="de-DE" sz="1800" dirty="0" smtClean="0"/>
              <a:t>Google-Suchanfrage bzgl. Web-Seiten mit Schwachstellen</a:t>
            </a:r>
          </a:p>
          <a:p>
            <a:pPr lvl="2">
              <a:buFont typeface="Arial" panose="020B0604020202020204" pitchFamily="34" charset="0"/>
              <a:buChar char="•"/>
            </a:pPr>
            <a:endParaRPr lang="de-DE" sz="1800" dirty="0"/>
          </a:p>
          <a:p>
            <a:pPr>
              <a:buFont typeface="Arial" panose="020B0604020202020204" pitchFamily="34" charset="0"/>
              <a:buChar char="•"/>
            </a:pPr>
            <a:r>
              <a:rPr lang="de-DE" sz="1800" dirty="0"/>
              <a:t>http://www.securityfocus.com</a:t>
            </a:r>
            <a:r>
              <a:rPr lang="de-DE" sz="1800" dirty="0" smtClean="0"/>
              <a:t>/</a:t>
            </a:r>
          </a:p>
          <a:p>
            <a:pPr>
              <a:buFont typeface="Arial" panose="020B0604020202020204" pitchFamily="34" charset="0"/>
              <a:buChar char="•"/>
            </a:pPr>
            <a:r>
              <a:rPr lang="de-DE" sz="1800" dirty="0"/>
              <a:t>https://www.cvedetails.com</a:t>
            </a:r>
            <a:r>
              <a:rPr lang="de-DE" sz="1800" dirty="0" smtClean="0"/>
              <a:t>/</a:t>
            </a:r>
          </a:p>
          <a:p>
            <a:pPr>
              <a:buFont typeface="Arial" panose="020B0604020202020204" pitchFamily="34" charset="0"/>
              <a:buChar char="•"/>
            </a:pPr>
            <a:r>
              <a:rPr lang="de-DE" sz="1800" dirty="0" smtClean="0"/>
              <a:t>https://osvdb.org</a:t>
            </a:r>
          </a:p>
          <a:p>
            <a:pPr>
              <a:buFont typeface="Arial" panose="020B0604020202020204" pitchFamily="34" charset="0"/>
              <a:buChar char="•"/>
            </a:pPr>
            <a:r>
              <a:rPr lang="de-DE" sz="1800" dirty="0" smtClean="0"/>
              <a:t>…</a:t>
            </a:r>
          </a:p>
          <a:p>
            <a:pPr>
              <a:buFont typeface="Arial" panose="020B0604020202020204" pitchFamily="34" charset="0"/>
              <a:buChar char="•"/>
            </a:pPr>
            <a:endParaRPr lang="de-DE" sz="1800" dirty="0"/>
          </a:p>
          <a:p>
            <a:pPr>
              <a:buFont typeface="Arial" panose="020B0604020202020204" pitchFamily="34" charset="0"/>
              <a:buChar char="•"/>
            </a:pPr>
            <a:r>
              <a:rPr lang="de-DE" sz="1800" dirty="0" err="1" smtClean="0"/>
              <a:t>Sourcecode</a:t>
            </a:r>
            <a:r>
              <a:rPr lang="de-DE" sz="1800" dirty="0" smtClean="0"/>
              <a:t> </a:t>
            </a:r>
            <a:r>
              <a:rPr lang="de-DE" sz="1800" dirty="0" err="1" smtClean="0"/>
              <a:t>Repositories</a:t>
            </a:r>
            <a:endParaRPr lang="de-DE" sz="1800" dirty="0" smtClean="0"/>
          </a:p>
          <a:p>
            <a:pPr lvl="1">
              <a:buFont typeface="Arial" panose="020B0604020202020204" pitchFamily="34" charset="0"/>
              <a:buChar char="•"/>
            </a:pPr>
            <a:r>
              <a:rPr lang="de-DE" sz="1800" dirty="0" err="1" smtClean="0"/>
              <a:t>Github</a:t>
            </a:r>
            <a:r>
              <a:rPr lang="de-DE" sz="1800" dirty="0" smtClean="0"/>
              <a:t>, </a:t>
            </a:r>
            <a:r>
              <a:rPr lang="de-DE" sz="1800" dirty="0" err="1" smtClean="0"/>
              <a:t>SourceForge</a:t>
            </a:r>
            <a:r>
              <a:rPr lang="de-DE" sz="1800" dirty="0" smtClean="0"/>
              <a:t> etc.</a:t>
            </a:r>
          </a:p>
          <a:p>
            <a:pPr lvl="1">
              <a:buFont typeface="Arial" panose="020B0604020202020204" pitchFamily="34" charset="0"/>
              <a:buChar char="•"/>
            </a:pPr>
            <a:r>
              <a:rPr lang="de-DE" sz="1800" dirty="0" smtClean="0"/>
              <a:t>Idee:</a:t>
            </a:r>
          </a:p>
          <a:p>
            <a:pPr lvl="2">
              <a:buFont typeface="Arial" panose="020B0604020202020204" pitchFamily="34" charset="0"/>
              <a:buChar char="•"/>
            </a:pPr>
            <a:r>
              <a:rPr lang="de-DE" sz="1800" dirty="0" smtClean="0"/>
              <a:t>Änderungen am Quellkode überprüfen bezüglich:</a:t>
            </a:r>
          </a:p>
          <a:p>
            <a:pPr lvl="3">
              <a:buFont typeface="Arial" panose="020B0604020202020204" pitchFamily="34" charset="0"/>
              <a:buChar char="•"/>
            </a:pPr>
            <a:r>
              <a:rPr lang="de-DE" sz="1800" dirty="0" smtClean="0"/>
              <a:t>Fix für Schwachstelle?</a:t>
            </a:r>
          </a:p>
          <a:p>
            <a:pPr lvl="3">
              <a:buFont typeface="Arial" panose="020B0604020202020204" pitchFamily="34" charset="0"/>
              <a:buChar char="•"/>
            </a:pPr>
            <a:r>
              <a:rPr lang="de-DE" sz="1800" dirty="0" smtClean="0"/>
              <a:t>Schwachstelle bereits bekannt?</a:t>
            </a:r>
          </a:p>
          <a:p>
            <a:pPr lvl="3">
              <a:buFont typeface="Arial" panose="020B0604020202020204" pitchFamily="34" charset="0"/>
              <a:buChar char="•"/>
            </a:pPr>
            <a:endParaRPr lang="de-DE" sz="1800" dirty="0"/>
          </a:p>
        </p:txBody>
      </p:sp>
    </p:spTree>
    <p:extLst>
      <p:ext uri="{BB962C8B-B14F-4D97-AF65-F5344CB8AC3E}">
        <p14:creationId xmlns:p14="http://schemas.microsoft.com/office/powerpoint/2010/main" val="172435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pic>
        <p:nvPicPr>
          <p:cNvPr id="4" name="Grafik 3"/>
          <p:cNvPicPr>
            <a:picLocks noChangeAspect="1"/>
          </p:cNvPicPr>
          <p:nvPr/>
        </p:nvPicPr>
        <p:blipFill>
          <a:blip r:embed="rId2"/>
          <a:stretch>
            <a:fillRect/>
          </a:stretch>
        </p:blipFill>
        <p:spPr>
          <a:xfrm>
            <a:off x="467545" y="953344"/>
            <a:ext cx="8455888" cy="5904656"/>
          </a:xfrm>
          <a:prstGeom prst="rect">
            <a:avLst/>
          </a:prstGeom>
        </p:spPr>
      </p:pic>
      <p:sp>
        <p:nvSpPr>
          <p:cNvPr id="3" name="Titel 2"/>
          <p:cNvSpPr>
            <a:spLocks noGrp="1"/>
          </p:cNvSpPr>
          <p:nvPr>
            <p:ph type="title"/>
          </p:nvPr>
        </p:nvSpPr>
        <p:spPr/>
        <p:txBody>
          <a:bodyPr/>
          <a:lstStyle/>
          <a:p>
            <a:r>
              <a:rPr lang="de-DE" dirty="0" smtClean="0"/>
              <a:t>shodan.io — </a:t>
            </a:r>
            <a:br>
              <a:rPr lang="de-DE" dirty="0" smtClean="0"/>
            </a:br>
            <a:r>
              <a:rPr lang="de-DE" dirty="0" smtClean="0"/>
              <a:t>die etwas andere Suchmaschine…</a:t>
            </a:r>
            <a:endParaRPr lang="en-US" dirty="0"/>
          </a:p>
        </p:txBody>
      </p:sp>
    </p:spTree>
    <p:extLst>
      <p:ext uri="{BB962C8B-B14F-4D97-AF65-F5344CB8AC3E}">
        <p14:creationId xmlns:p14="http://schemas.microsoft.com/office/powerpoint/2010/main" val="177704025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3" name="Titel 2"/>
          <p:cNvSpPr>
            <a:spLocks noGrp="1"/>
          </p:cNvSpPr>
          <p:nvPr>
            <p:ph type="title"/>
          </p:nvPr>
        </p:nvSpPr>
        <p:spPr/>
        <p:txBody>
          <a:bodyPr/>
          <a:lstStyle/>
          <a:p>
            <a:r>
              <a:rPr lang="de-DE" dirty="0" smtClean="0"/>
              <a:t>shodan.io — </a:t>
            </a:r>
            <a:br>
              <a:rPr lang="de-DE" dirty="0" smtClean="0"/>
            </a:br>
            <a:r>
              <a:rPr lang="de-DE" dirty="0" smtClean="0"/>
              <a:t>die etwas andere Suchmaschine…</a:t>
            </a:r>
            <a:endParaRPr lang="en-US" dirty="0"/>
          </a:p>
        </p:txBody>
      </p:sp>
      <p:pic>
        <p:nvPicPr>
          <p:cNvPr id="2" name="Grafik 1"/>
          <p:cNvPicPr>
            <a:picLocks noChangeAspect="1"/>
          </p:cNvPicPr>
          <p:nvPr/>
        </p:nvPicPr>
        <p:blipFill>
          <a:blip r:embed="rId2"/>
          <a:stretch>
            <a:fillRect/>
          </a:stretch>
        </p:blipFill>
        <p:spPr>
          <a:xfrm>
            <a:off x="467544" y="953344"/>
            <a:ext cx="8455888" cy="5904656"/>
          </a:xfrm>
          <a:prstGeom prst="rect">
            <a:avLst/>
          </a:prstGeom>
        </p:spPr>
      </p:pic>
    </p:spTree>
    <p:extLst>
      <p:ext uri="{BB962C8B-B14F-4D97-AF65-F5344CB8AC3E}">
        <p14:creationId xmlns:p14="http://schemas.microsoft.com/office/powerpoint/2010/main" val="4003030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pic>
        <p:nvPicPr>
          <p:cNvPr id="2" name="Grafik 1"/>
          <p:cNvPicPr>
            <a:picLocks noChangeAspect="1"/>
          </p:cNvPicPr>
          <p:nvPr/>
        </p:nvPicPr>
        <p:blipFill>
          <a:blip r:embed="rId2"/>
          <a:stretch>
            <a:fillRect/>
          </a:stretch>
        </p:blipFill>
        <p:spPr>
          <a:xfrm>
            <a:off x="467546" y="953327"/>
            <a:ext cx="8455888" cy="5904656"/>
          </a:xfrm>
          <a:prstGeom prst="rect">
            <a:avLst/>
          </a:prstGeom>
        </p:spPr>
      </p:pic>
      <p:sp>
        <p:nvSpPr>
          <p:cNvPr id="3" name="Titel 2"/>
          <p:cNvSpPr>
            <a:spLocks noGrp="1"/>
          </p:cNvSpPr>
          <p:nvPr>
            <p:ph type="title"/>
          </p:nvPr>
        </p:nvSpPr>
        <p:spPr/>
        <p:txBody>
          <a:bodyPr/>
          <a:lstStyle/>
          <a:p>
            <a:r>
              <a:rPr lang="de-DE" dirty="0" smtClean="0"/>
              <a:t>shodan.io — </a:t>
            </a:r>
            <a:br>
              <a:rPr lang="de-DE" dirty="0" smtClean="0"/>
            </a:br>
            <a:r>
              <a:rPr lang="de-DE" dirty="0" smtClean="0"/>
              <a:t>die etwas andere Suchmaschine…</a:t>
            </a:r>
            <a:endParaRPr lang="en-US" dirty="0"/>
          </a:p>
        </p:txBody>
      </p:sp>
    </p:spTree>
    <p:extLst>
      <p:ext uri="{BB962C8B-B14F-4D97-AF65-F5344CB8AC3E}">
        <p14:creationId xmlns:p14="http://schemas.microsoft.com/office/powerpoint/2010/main" val="671591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pic>
        <p:nvPicPr>
          <p:cNvPr id="4" name="Grafik 3"/>
          <p:cNvPicPr>
            <a:picLocks noChangeAspect="1"/>
          </p:cNvPicPr>
          <p:nvPr/>
        </p:nvPicPr>
        <p:blipFill>
          <a:blip r:embed="rId2"/>
          <a:stretch>
            <a:fillRect/>
          </a:stretch>
        </p:blipFill>
        <p:spPr>
          <a:xfrm>
            <a:off x="467546" y="953328"/>
            <a:ext cx="8455889" cy="5904656"/>
          </a:xfrm>
          <a:prstGeom prst="rect">
            <a:avLst/>
          </a:prstGeom>
        </p:spPr>
      </p:pic>
      <p:sp>
        <p:nvSpPr>
          <p:cNvPr id="3" name="Titel 2"/>
          <p:cNvSpPr>
            <a:spLocks noGrp="1"/>
          </p:cNvSpPr>
          <p:nvPr>
            <p:ph type="title"/>
          </p:nvPr>
        </p:nvSpPr>
        <p:spPr/>
        <p:txBody>
          <a:bodyPr/>
          <a:lstStyle/>
          <a:p>
            <a:r>
              <a:rPr lang="de-DE" dirty="0" smtClean="0"/>
              <a:t>shodan.io — </a:t>
            </a:r>
            <a:br>
              <a:rPr lang="de-DE" dirty="0" smtClean="0"/>
            </a:br>
            <a:r>
              <a:rPr lang="de-DE" dirty="0" smtClean="0"/>
              <a:t>die etwas andere Suchmaschine…</a:t>
            </a:r>
            <a:endParaRPr lang="en-US" dirty="0"/>
          </a:p>
        </p:txBody>
      </p:sp>
    </p:spTree>
    <p:extLst>
      <p:ext uri="{BB962C8B-B14F-4D97-AF65-F5344CB8AC3E}">
        <p14:creationId xmlns:p14="http://schemas.microsoft.com/office/powerpoint/2010/main" val="1343883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pic>
        <p:nvPicPr>
          <p:cNvPr id="2" name="Grafik 1"/>
          <p:cNvPicPr>
            <a:picLocks noChangeAspect="1"/>
          </p:cNvPicPr>
          <p:nvPr/>
        </p:nvPicPr>
        <p:blipFill>
          <a:blip r:embed="rId2"/>
          <a:stretch>
            <a:fillRect/>
          </a:stretch>
        </p:blipFill>
        <p:spPr>
          <a:xfrm>
            <a:off x="467546" y="953328"/>
            <a:ext cx="8455888" cy="5904656"/>
          </a:xfrm>
          <a:prstGeom prst="rect">
            <a:avLst/>
          </a:prstGeom>
        </p:spPr>
      </p:pic>
      <p:sp>
        <p:nvSpPr>
          <p:cNvPr id="3" name="Titel 2"/>
          <p:cNvSpPr>
            <a:spLocks noGrp="1"/>
          </p:cNvSpPr>
          <p:nvPr>
            <p:ph type="title"/>
          </p:nvPr>
        </p:nvSpPr>
        <p:spPr/>
        <p:txBody>
          <a:bodyPr/>
          <a:lstStyle/>
          <a:p>
            <a:r>
              <a:rPr lang="de-DE" dirty="0" smtClean="0"/>
              <a:t>shodan.io — </a:t>
            </a:r>
            <a:br>
              <a:rPr lang="de-DE" dirty="0" smtClean="0"/>
            </a:br>
            <a:r>
              <a:rPr lang="de-DE" dirty="0" smtClean="0"/>
              <a:t>die etwas andere Suchmaschine…</a:t>
            </a:r>
            <a:endParaRPr lang="en-US" dirty="0"/>
          </a:p>
        </p:txBody>
      </p:sp>
    </p:spTree>
    <p:extLst>
      <p:ext uri="{BB962C8B-B14F-4D97-AF65-F5344CB8AC3E}">
        <p14:creationId xmlns:p14="http://schemas.microsoft.com/office/powerpoint/2010/main" val="737466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bwMode="auto">
          <a:xfrm>
            <a:off x="0" y="5733256"/>
            <a:ext cx="9144000" cy="1124744"/>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3" name="Titel 2"/>
          <p:cNvSpPr>
            <a:spLocks noGrp="1"/>
          </p:cNvSpPr>
          <p:nvPr>
            <p:ph type="title"/>
          </p:nvPr>
        </p:nvSpPr>
        <p:spPr/>
        <p:txBody>
          <a:bodyPr/>
          <a:lstStyle/>
          <a:p>
            <a:r>
              <a:rPr lang="de-DE" dirty="0" smtClean="0"/>
              <a:t>shodan.io — </a:t>
            </a:r>
            <a:br>
              <a:rPr lang="de-DE" dirty="0" smtClean="0"/>
            </a:br>
            <a:r>
              <a:rPr lang="de-DE" dirty="0" smtClean="0"/>
              <a:t>die etwas andere Suchmaschine…</a:t>
            </a:r>
            <a:endParaRPr lang="en-US" dirty="0"/>
          </a:p>
        </p:txBody>
      </p:sp>
      <p:pic>
        <p:nvPicPr>
          <p:cNvPr id="5" name="Grafik 4"/>
          <p:cNvPicPr>
            <a:picLocks noChangeAspect="1"/>
          </p:cNvPicPr>
          <p:nvPr/>
        </p:nvPicPr>
        <p:blipFill>
          <a:blip r:embed="rId2"/>
          <a:stretch>
            <a:fillRect/>
          </a:stretch>
        </p:blipFill>
        <p:spPr>
          <a:xfrm>
            <a:off x="373641" y="980728"/>
            <a:ext cx="8416670" cy="5877271"/>
          </a:xfrm>
          <a:prstGeom prst="rect">
            <a:avLst/>
          </a:prstGeom>
        </p:spPr>
      </p:pic>
    </p:spTree>
    <p:extLst>
      <p:ext uri="{BB962C8B-B14F-4D97-AF65-F5344CB8AC3E}">
        <p14:creationId xmlns:p14="http://schemas.microsoft.com/office/powerpoint/2010/main" val="15511844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Informationsbeschaffung: </a:t>
            </a:r>
            <a:br>
              <a:rPr lang="de-DE" dirty="0" smtClean="0"/>
            </a:br>
            <a:r>
              <a:rPr lang="de-DE" dirty="0" smtClean="0"/>
              <a:t>Banner </a:t>
            </a:r>
            <a:r>
              <a:rPr lang="de-DE" dirty="0" err="1" smtClean="0"/>
              <a:t>Grabbing</a:t>
            </a:r>
            <a:endParaRPr lang="de-DE" dirty="0"/>
          </a:p>
        </p:txBody>
      </p:sp>
      <p:sp>
        <p:nvSpPr>
          <p:cNvPr id="3" name="Inhaltsplatzhalter 2"/>
          <p:cNvSpPr>
            <a:spLocks noGrp="1"/>
          </p:cNvSpPr>
          <p:nvPr>
            <p:ph idx="1"/>
          </p:nvPr>
        </p:nvSpPr>
        <p:spPr>
          <a:xfrm>
            <a:off x="164804" y="1196163"/>
            <a:ext cx="8979195" cy="5385389"/>
          </a:xfrm>
        </p:spPr>
        <p:txBody>
          <a:bodyPr/>
          <a:lstStyle/>
          <a:p>
            <a:pPr>
              <a:buFont typeface="Arial" panose="020B0604020202020204" pitchFamily="34" charset="0"/>
              <a:buChar char="•"/>
            </a:pPr>
            <a:r>
              <a:rPr lang="de-DE" sz="2000" dirty="0" smtClean="0"/>
              <a:t>Ziel: Informationen über IT-Komponenten sammeln</a:t>
            </a:r>
          </a:p>
          <a:p>
            <a:pPr>
              <a:buFont typeface="Arial" panose="020B0604020202020204" pitchFamily="34" charset="0"/>
              <a:buChar char="•"/>
            </a:pPr>
            <a:endParaRPr lang="de-DE" sz="2000" dirty="0"/>
          </a:p>
          <a:p>
            <a:pPr>
              <a:buFont typeface="Arial" panose="020B0604020202020204" pitchFamily="34" charset="0"/>
              <a:buChar char="•"/>
            </a:pPr>
            <a:r>
              <a:rPr lang="de-DE" sz="2000" dirty="0" smtClean="0"/>
              <a:t>Anwendungsfälle:</a:t>
            </a:r>
          </a:p>
          <a:p>
            <a:pPr lvl="1">
              <a:buFont typeface="Arial" panose="020B0604020202020204" pitchFamily="34" charset="0"/>
              <a:buChar char="•"/>
            </a:pPr>
            <a:r>
              <a:rPr lang="de-DE" sz="2000" dirty="0" smtClean="0"/>
              <a:t>automatisierte Inventur der betriebenen Komponenten</a:t>
            </a:r>
          </a:p>
          <a:p>
            <a:pPr lvl="1">
              <a:buFont typeface="Arial" panose="020B0604020202020204" pitchFamily="34" charset="0"/>
              <a:buChar char="•"/>
            </a:pPr>
            <a:r>
              <a:rPr lang="de-DE" sz="2000" dirty="0" smtClean="0"/>
              <a:t>Informationsgewinn aus </a:t>
            </a:r>
            <a:r>
              <a:rPr lang="de-DE" sz="2000" dirty="0" err="1" smtClean="0"/>
              <a:t>Angreifersicht</a:t>
            </a:r>
            <a:endParaRPr lang="de-DE" sz="2000" dirty="0" smtClean="0"/>
          </a:p>
          <a:p>
            <a:pPr lvl="1">
              <a:buFont typeface="Arial" panose="020B0604020202020204" pitchFamily="34" charset="0"/>
              <a:buChar char="•"/>
            </a:pPr>
            <a:endParaRPr lang="de-DE" sz="2000" dirty="0"/>
          </a:p>
          <a:p>
            <a:pPr>
              <a:buFont typeface="Arial" panose="020B0604020202020204" pitchFamily="34" charset="0"/>
              <a:buChar char="•"/>
            </a:pPr>
            <a:r>
              <a:rPr lang="de-DE" sz="2000" dirty="0" smtClean="0"/>
              <a:t>Beispiel:</a:t>
            </a:r>
          </a:p>
          <a:p>
            <a:pPr marL="400050" lvl="1" indent="0">
              <a:buNone/>
            </a:pPr>
            <a:r>
              <a:rPr lang="de-DE" sz="1800" dirty="0" smtClean="0">
                <a:latin typeface="Courier New" panose="02070309020205020404" pitchFamily="49" charset="0"/>
                <a:cs typeface="Courier New" panose="02070309020205020404" pitchFamily="49" charset="0"/>
              </a:rPr>
              <a:t>&gt;</a:t>
            </a:r>
            <a:r>
              <a:rPr lang="de-DE" sz="1800" dirty="0" err="1" smtClean="0">
                <a:latin typeface="Courier New" panose="02070309020205020404" pitchFamily="49" charset="0"/>
                <a:cs typeface="Courier New" panose="02070309020205020404" pitchFamily="49" charset="0"/>
              </a:rPr>
              <a:t>telnet</a:t>
            </a:r>
            <a:r>
              <a:rPr lang="de-DE" sz="1800" dirty="0" smtClean="0">
                <a:latin typeface="Courier New" panose="02070309020205020404" pitchFamily="49" charset="0"/>
                <a:cs typeface="Courier New" panose="02070309020205020404" pitchFamily="49" charset="0"/>
              </a:rPr>
              <a:t> </a:t>
            </a:r>
            <a:r>
              <a:rPr lang="de-DE" sz="1800" dirty="0">
                <a:latin typeface="Courier New" panose="02070309020205020404" pitchFamily="49" charset="0"/>
                <a:cs typeface="Courier New" panose="02070309020205020404" pitchFamily="49" charset="0"/>
              </a:rPr>
              <a:t>mail.zih.tu-dresden.de </a:t>
            </a:r>
            <a:r>
              <a:rPr lang="de-DE" sz="1800" dirty="0" smtClean="0">
                <a:latin typeface="Courier New" panose="02070309020205020404" pitchFamily="49" charset="0"/>
                <a:cs typeface="Courier New" panose="02070309020205020404" pitchFamily="49" charset="0"/>
              </a:rPr>
              <a:t>25</a:t>
            </a:r>
          </a:p>
          <a:p>
            <a:pPr marL="400050" lvl="1" indent="0">
              <a:buNone/>
            </a:pPr>
            <a:r>
              <a:rPr lang="de-DE" sz="1800" dirty="0">
                <a:latin typeface="Courier New" panose="02070309020205020404" pitchFamily="49" charset="0"/>
                <a:cs typeface="Courier New" panose="02070309020205020404" pitchFamily="49" charset="0"/>
              </a:rPr>
              <a:t>220 server-50.mailclusterdns.zih.tu-dresden.de ESMTP </a:t>
            </a:r>
            <a:r>
              <a:rPr lang="de-DE" sz="1800" dirty="0" err="1" smtClean="0">
                <a:latin typeface="Courier New" panose="02070309020205020404" pitchFamily="49" charset="0"/>
                <a:cs typeface="Courier New" panose="02070309020205020404" pitchFamily="49" charset="0"/>
              </a:rPr>
              <a:t>Exim</a:t>
            </a:r>
            <a:endParaRPr lang="de-DE" sz="1800" dirty="0" smtClean="0">
              <a:latin typeface="Courier New" panose="02070309020205020404" pitchFamily="49" charset="0"/>
              <a:cs typeface="Courier New" panose="02070309020205020404" pitchFamily="49" charset="0"/>
            </a:endParaRPr>
          </a:p>
          <a:p>
            <a:pPr>
              <a:buFont typeface="Arial" panose="020B0604020202020204" pitchFamily="34" charset="0"/>
              <a:buChar char="•"/>
            </a:pPr>
            <a:endParaRPr lang="de-DE" sz="2000" dirty="0"/>
          </a:p>
          <a:p>
            <a:pPr marL="400050" lvl="1" indent="0">
              <a:buNone/>
            </a:pPr>
            <a:r>
              <a:rPr lang="de-DE" sz="2000" dirty="0" smtClean="0">
                <a:latin typeface="Courier New" panose="02070309020205020404" pitchFamily="49" charset="0"/>
                <a:cs typeface="Courier New" panose="02070309020205020404" pitchFamily="49" charset="0"/>
              </a:rPr>
              <a:t>&gt;</a:t>
            </a:r>
            <a:r>
              <a:rPr lang="de-DE" sz="2000" dirty="0" err="1" smtClean="0">
                <a:latin typeface="Courier New" panose="02070309020205020404" pitchFamily="49" charset="0"/>
                <a:cs typeface="Courier New" panose="02070309020205020404" pitchFamily="49" charset="0"/>
              </a:rPr>
              <a:t>telnet</a:t>
            </a:r>
            <a:r>
              <a:rPr lang="de-DE" sz="2000" dirty="0" smtClean="0">
                <a:latin typeface="Courier New" panose="02070309020205020404" pitchFamily="49" charset="0"/>
                <a:cs typeface="Courier New" panose="02070309020205020404" pitchFamily="49" charset="0"/>
              </a:rPr>
              <a:t> </a:t>
            </a:r>
            <a:r>
              <a:rPr lang="de-DE" sz="2000" dirty="0">
                <a:latin typeface="Courier New" panose="02070309020205020404" pitchFamily="49" charset="0"/>
                <a:cs typeface="Courier New" panose="02070309020205020404" pitchFamily="49" charset="0"/>
              </a:rPr>
              <a:t>www.tu-dresden.de </a:t>
            </a:r>
            <a:r>
              <a:rPr lang="de-DE" sz="2000" dirty="0" smtClean="0">
                <a:latin typeface="Courier New" panose="02070309020205020404" pitchFamily="49" charset="0"/>
                <a:cs typeface="Courier New" panose="02070309020205020404" pitchFamily="49" charset="0"/>
              </a:rPr>
              <a:t>80</a:t>
            </a:r>
          </a:p>
          <a:p>
            <a:pPr marL="400050" lvl="1" indent="0">
              <a:buNone/>
            </a:pPr>
            <a:r>
              <a:rPr lang="de-DE" sz="2000" dirty="0">
                <a:latin typeface="Courier New" panose="02070309020205020404" pitchFamily="49" charset="0"/>
                <a:cs typeface="Courier New" panose="02070309020205020404" pitchFamily="49" charset="0"/>
              </a:rPr>
              <a:t>GET / </a:t>
            </a:r>
            <a:r>
              <a:rPr lang="de-DE" sz="2000" dirty="0" smtClean="0">
                <a:latin typeface="Courier New" panose="02070309020205020404" pitchFamily="49" charset="0"/>
                <a:cs typeface="Courier New" panose="02070309020205020404" pitchFamily="49" charset="0"/>
              </a:rPr>
              <a:t>HTTP/1.0</a:t>
            </a:r>
          </a:p>
          <a:p>
            <a:pPr marL="400050" lvl="1" indent="0">
              <a:buNone/>
            </a:pPr>
            <a:endParaRPr lang="en-US" sz="1000" dirty="0" smtClean="0">
              <a:latin typeface="Courier New" panose="02070309020205020404" pitchFamily="49" charset="0"/>
              <a:cs typeface="Courier New" panose="02070309020205020404" pitchFamily="49" charset="0"/>
            </a:endParaRPr>
          </a:p>
          <a:p>
            <a:pPr marL="400050" lvl="1" indent="0">
              <a:buNone/>
            </a:pPr>
            <a:r>
              <a:rPr lang="en-US" sz="2000" dirty="0" smtClean="0">
                <a:latin typeface="Courier New" panose="02070309020205020404" pitchFamily="49" charset="0"/>
                <a:cs typeface="Courier New" panose="02070309020205020404" pitchFamily="49" charset="0"/>
              </a:rPr>
              <a:t>HTTP/1.1 </a:t>
            </a:r>
            <a:r>
              <a:rPr lang="en-US" sz="2000" dirty="0">
                <a:latin typeface="Courier New" panose="02070309020205020404" pitchFamily="49" charset="0"/>
                <a:cs typeface="Courier New" panose="02070309020205020404" pitchFamily="49" charset="0"/>
              </a:rPr>
              <a:t>302 Moved Temporarily</a:t>
            </a:r>
          </a:p>
          <a:p>
            <a:pPr marL="400050" lvl="1" indent="0">
              <a:buNone/>
            </a:pPr>
            <a:r>
              <a:rPr lang="en-US" sz="2000" dirty="0">
                <a:latin typeface="Courier New" panose="02070309020205020404" pitchFamily="49" charset="0"/>
                <a:cs typeface="Courier New" panose="02070309020205020404" pitchFamily="49" charset="0"/>
              </a:rPr>
              <a:t>Server: </a:t>
            </a:r>
            <a:r>
              <a:rPr lang="en-US" sz="2000" dirty="0" err="1">
                <a:latin typeface="Courier New" panose="02070309020205020404" pitchFamily="49" charset="0"/>
                <a:cs typeface="Courier New" panose="02070309020205020404" pitchFamily="49" charset="0"/>
              </a:rPr>
              <a:t>nginx</a:t>
            </a:r>
            <a:endParaRPr lang="en-US" sz="2000" dirty="0">
              <a:latin typeface="Courier New" panose="02070309020205020404" pitchFamily="49" charset="0"/>
              <a:cs typeface="Courier New" panose="02070309020205020404" pitchFamily="49" charset="0"/>
            </a:endParaRPr>
          </a:p>
          <a:p>
            <a:pPr>
              <a:buFont typeface="Arial" panose="020B0604020202020204" pitchFamily="34" charset="0"/>
              <a:buChar char="•"/>
            </a:pPr>
            <a:endParaRPr lang="de-DE" sz="2000" dirty="0"/>
          </a:p>
        </p:txBody>
      </p:sp>
      <p:sp>
        <p:nvSpPr>
          <p:cNvPr id="4" name="Rechteck 3"/>
          <p:cNvSpPr/>
          <p:nvPr/>
        </p:nvSpPr>
        <p:spPr bwMode="auto">
          <a:xfrm>
            <a:off x="7735614" y="4125310"/>
            <a:ext cx="677918" cy="246993"/>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5" name="Rechteck 4"/>
          <p:cNvSpPr/>
          <p:nvPr/>
        </p:nvSpPr>
        <p:spPr bwMode="auto">
          <a:xfrm>
            <a:off x="1737478" y="6122275"/>
            <a:ext cx="842812" cy="289035"/>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Tree>
    <p:extLst>
      <p:ext uri="{BB962C8B-B14F-4D97-AF65-F5344CB8AC3E}">
        <p14:creationId xmlns:p14="http://schemas.microsoft.com/office/powerpoint/2010/main" val="236329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Metasploit</a:t>
            </a:r>
            <a:endParaRPr lang="de-DE" dirty="0"/>
          </a:p>
        </p:txBody>
      </p:sp>
      <p:sp>
        <p:nvSpPr>
          <p:cNvPr id="3" name="Inhaltsplatzhalter 2"/>
          <p:cNvSpPr>
            <a:spLocks noGrp="1"/>
          </p:cNvSpPr>
          <p:nvPr>
            <p:ph idx="1"/>
          </p:nvPr>
        </p:nvSpPr>
        <p:spPr>
          <a:xfrm>
            <a:off x="202019" y="1249326"/>
            <a:ext cx="8760828" cy="5528930"/>
          </a:xfrm>
        </p:spPr>
        <p:txBody>
          <a:bodyPr/>
          <a:lstStyle/>
          <a:p>
            <a:pPr>
              <a:buFont typeface="Arial" panose="020B0604020202020204" pitchFamily="34" charset="0"/>
              <a:buChar char="•"/>
            </a:pPr>
            <a:r>
              <a:rPr lang="de-DE" sz="1800" dirty="0" smtClean="0"/>
              <a:t>Open Source Framework zum Erstellen / Anwenden von </a:t>
            </a:r>
            <a:r>
              <a:rPr lang="de-DE" sz="1800" dirty="0" err="1" smtClean="0"/>
              <a:t>Exploits</a:t>
            </a:r>
            <a:endParaRPr lang="de-DE" sz="1800" dirty="0" smtClean="0"/>
          </a:p>
          <a:p>
            <a:pPr lvl="1">
              <a:buFont typeface="Arial" panose="020B0604020202020204" pitchFamily="34" charset="0"/>
              <a:buChar char="•"/>
            </a:pPr>
            <a:r>
              <a:rPr lang="de-DE" sz="1800" dirty="0" smtClean="0"/>
              <a:t>Basis des kommerziellen </a:t>
            </a:r>
            <a:r>
              <a:rPr lang="de-DE" sz="1800" dirty="0" err="1" smtClean="0"/>
              <a:t>Metasploit</a:t>
            </a:r>
            <a:r>
              <a:rPr lang="de-DE" sz="1800" dirty="0" smtClean="0"/>
              <a:t> Pro der Firma Rapid7</a:t>
            </a:r>
          </a:p>
          <a:p>
            <a:pPr lvl="1">
              <a:buFont typeface="Arial" panose="020B0604020202020204" pitchFamily="34" charset="0"/>
              <a:buChar char="•"/>
            </a:pPr>
            <a:r>
              <a:rPr lang="de-DE" sz="1800" dirty="0" smtClean="0"/>
              <a:t>enthält Vielzahl vorgefertigter Angriffswerkzeuge / </a:t>
            </a:r>
            <a:r>
              <a:rPr lang="de-DE" sz="1800" dirty="0" err="1" smtClean="0"/>
              <a:t>Exploits</a:t>
            </a:r>
            <a:endParaRPr lang="de-DE" sz="1800" dirty="0" smtClean="0"/>
          </a:p>
          <a:p>
            <a:pPr marL="457200" lvl="1" indent="0">
              <a:buNone/>
            </a:pPr>
            <a:endParaRPr lang="de-DE" sz="1800" dirty="0"/>
          </a:p>
        </p:txBody>
      </p:sp>
    </p:spTree>
    <p:extLst>
      <p:ext uri="{BB962C8B-B14F-4D97-AF65-F5344CB8AC3E}">
        <p14:creationId xmlns:p14="http://schemas.microsoft.com/office/powerpoint/2010/main" val="20603959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043608" y="32968"/>
            <a:ext cx="7180622" cy="6759847"/>
          </a:xfrm>
          <a:prstGeom prst="rect">
            <a:avLst/>
          </a:prstGeom>
        </p:spPr>
      </p:pic>
    </p:spTree>
    <p:extLst>
      <p:ext uri="{BB962C8B-B14F-4D97-AF65-F5344CB8AC3E}">
        <p14:creationId xmlns:p14="http://schemas.microsoft.com/office/powerpoint/2010/main" val="114533549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Hacking made easy: </a:t>
            </a:r>
            <a:r>
              <a:rPr lang="en-GB" dirty="0" err="1" smtClean="0"/>
              <a:t>Metasploit</a:t>
            </a:r>
            <a:endParaRPr lang="en-GB" dirty="0"/>
          </a:p>
        </p:txBody>
      </p:sp>
      <p:pic>
        <p:nvPicPr>
          <p:cNvPr id="4" name="Grafik 3"/>
          <p:cNvPicPr>
            <a:picLocks noChangeAspect="1"/>
          </p:cNvPicPr>
          <p:nvPr/>
        </p:nvPicPr>
        <p:blipFill>
          <a:blip r:embed="rId2"/>
          <a:stretch>
            <a:fillRect/>
          </a:stretch>
        </p:blipFill>
        <p:spPr>
          <a:xfrm>
            <a:off x="251520" y="848261"/>
            <a:ext cx="8532440" cy="6009739"/>
          </a:xfrm>
          <a:prstGeom prst="rect">
            <a:avLst/>
          </a:prstGeom>
        </p:spPr>
      </p:pic>
    </p:spTree>
    <p:extLst>
      <p:ext uri="{BB962C8B-B14F-4D97-AF65-F5344CB8AC3E}">
        <p14:creationId xmlns:p14="http://schemas.microsoft.com/office/powerpoint/2010/main" val="282322077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Metasploit</a:t>
            </a:r>
            <a:endParaRPr lang="de-DE" dirty="0"/>
          </a:p>
        </p:txBody>
      </p:sp>
      <p:sp>
        <p:nvSpPr>
          <p:cNvPr id="3" name="Inhaltsplatzhalter 2"/>
          <p:cNvSpPr>
            <a:spLocks noGrp="1"/>
          </p:cNvSpPr>
          <p:nvPr>
            <p:ph idx="1"/>
          </p:nvPr>
        </p:nvSpPr>
        <p:spPr>
          <a:xfrm>
            <a:off x="202019" y="1249326"/>
            <a:ext cx="8760828" cy="5528930"/>
          </a:xfrm>
        </p:spPr>
        <p:txBody>
          <a:bodyPr/>
          <a:lstStyle/>
          <a:p>
            <a:pPr>
              <a:buFont typeface="Arial" panose="020B0604020202020204" pitchFamily="34" charset="0"/>
              <a:buChar char="•"/>
            </a:pPr>
            <a:r>
              <a:rPr lang="de-DE" sz="1600" dirty="0" smtClean="0"/>
              <a:t>Open Source Framework zum Erstellen / Anwenden von </a:t>
            </a:r>
            <a:r>
              <a:rPr lang="de-DE" sz="1600" dirty="0" err="1" smtClean="0"/>
              <a:t>Exploits</a:t>
            </a:r>
            <a:endParaRPr lang="de-DE" sz="1600" dirty="0" smtClean="0"/>
          </a:p>
          <a:p>
            <a:pPr lvl="1">
              <a:buFont typeface="Arial" panose="020B0604020202020204" pitchFamily="34" charset="0"/>
              <a:buChar char="•"/>
            </a:pPr>
            <a:r>
              <a:rPr lang="de-DE" sz="1600" dirty="0" smtClean="0"/>
              <a:t>Basis des kommerziellen </a:t>
            </a:r>
            <a:r>
              <a:rPr lang="de-DE" sz="1600" dirty="0" err="1" smtClean="0"/>
              <a:t>Metasploit</a:t>
            </a:r>
            <a:r>
              <a:rPr lang="de-DE" sz="1600" dirty="0" smtClean="0"/>
              <a:t> Pro der Firma Rapid7</a:t>
            </a:r>
          </a:p>
          <a:p>
            <a:pPr lvl="1">
              <a:buFont typeface="Arial" panose="020B0604020202020204" pitchFamily="34" charset="0"/>
              <a:buChar char="•"/>
            </a:pPr>
            <a:r>
              <a:rPr lang="de-DE" sz="1600" dirty="0" smtClean="0"/>
              <a:t>enthält Vielzahl vorgefertigter Angriffswerkzeuge / </a:t>
            </a:r>
            <a:r>
              <a:rPr lang="de-DE" sz="1600" dirty="0" err="1" smtClean="0"/>
              <a:t>Exploits</a:t>
            </a:r>
            <a:endParaRPr lang="de-DE" sz="1600" dirty="0" smtClean="0"/>
          </a:p>
          <a:p>
            <a:pPr lvl="1">
              <a:buFont typeface="Arial" panose="020B0604020202020204" pitchFamily="34" charset="0"/>
              <a:buChar char="•"/>
            </a:pPr>
            <a:endParaRPr lang="de-DE" sz="1600" dirty="0"/>
          </a:p>
          <a:p>
            <a:pPr>
              <a:buFont typeface="Arial" panose="020B0604020202020204" pitchFamily="34" charset="0"/>
              <a:buChar char="•"/>
            </a:pPr>
            <a:r>
              <a:rPr lang="de-DE" sz="1600" dirty="0" smtClean="0"/>
              <a:t>Analyse-Ergebnisse können automatisch in Datenbank gespeichert werden</a:t>
            </a:r>
          </a:p>
          <a:p>
            <a:pPr lvl="1">
              <a:buFont typeface="Arial" panose="020B0604020202020204" pitchFamily="34" charset="0"/>
              <a:buChar char="•"/>
            </a:pPr>
            <a:endParaRPr lang="de-DE" sz="1600" dirty="0" smtClean="0"/>
          </a:p>
          <a:p>
            <a:pPr>
              <a:buFont typeface="Arial" panose="020B0604020202020204" pitchFamily="34" charset="0"/>
              <a:buChar char="•"/>
            </a:pPr>
            <a:r>
              <a:rPr lang="de-DE" sz="1600" dirty="0" smtClean="0"/>
              <a:t>unterstützt Skripte</a:t>
            </a:r>
          </a:p>
          <a:p>
            <a:pPr>
              <a:buFont typeface="Arial" panose="020B0604020202020204" pitchFamily="34" charset="0"/>
              <a:buChar char="•"/>
            </a:pPr>
            <a:endParaRPr lang="de-DE" sz="1600" dirty="0"/>
          </a:p>
          <a:p>
            <a:pPr>
              <a:buFont typeface="Arial" panose="020B0604020202020204" pitchFamily="34" charset="0"/>
              <a:buChar char="•"/>
            </a:pPr>
            <a:r>
              <a:rPr lang="de-DE" sz="1600" dirty="0" smtClean="0"/>
              <a:t>Kommandozeilen-basierte Werkzeugsammlung</a:t>
            </a:r>
          </a:p>
          <a:p>
            <a:pPr lvl="1">
              <a:buFont typeface="Arial" panose="020B0604020202020204" pitchFamily="34" charset="0"/>
              <a:buChar char="•"/>
            </a:pPr>
            <a:r>
              <a:rPr lang="de-DE" sz="1600" dirty="0" smtClean="0"/>
              <a:t>graphisches Frontend: </a:t>
            </a:r>
            <a:r>
              <a:rPr lang="de-DE" sz="1600" dirty="0" err="1" smtClean="0"/>
              <a:t>Armitage</a:t>
            </a:r>
            <a:endParaRPr lang="de-DE" sz="1600" dirty="0" smtClean="0"/>
          </a:p>
          <a:p>
            <a:pPr lvl="1">
              <a:buFont typeface="Arial" panose="020B0604020202020204" pitchFamily="34" charset="0"/>
              <a:buChar char="•"/>
            </a:pPr>
            <a:endParaRPr lang="de-DE" sz="1600" dirty="0"/>
          </a:p>
          <a:p>
            <a:pPr>
              <a:buFont typeface="Arial" panose="020B0604020202020204" pitchFamily="34" charset="0"/>
              <a:buChar char="•"/>
            </a:pPr>
            <a:r>
              <a:rPr lang="de-DE" sz="1600" dirty="0" err="1" smtClean="0"/>
              <a:t>Metasploit</a:t>
            </a:r>
            <a:r>
              <a:rPr lang="de-DE" sz="1600" dirty="0" smtClean="0"/>
              <a:t>-Konsole</a:t>
            </a:r>
          </a:p>
          <a:p>
            <a:pPr lvl="1">
              <a:buFont typeface="Arial" panose="020B0604020202020204" pitchFamily="34" charset="0"/>
              <a:buChar char="•"/>
            </a:pPr>
            <a:r>
              <a:rPr lang="de-DE" sz="2000" b="1" dirty="0" err="1" smtClean="0">
                <a:latin typeface="Courier New" panose="02070309020205020404" pitchFamily="49" charset="0"/>
                <a:cs typeface="Courier New" panose="02070309020205020404" pitchFamily="49" charset="0"/>
              </a:rPr>
              <a:t>msfconsole</a:t>
            </a:r>
            <a:endParaRPr lang="de-DE" sz="1600" b="1" dirty="0" smtClean="0">
              <a:latin typeface="Courier New" panose="02070309020205020404" pitchFamily="49" charset="0"/>
              <a:cs typeface="Courier New" panose="02070309020205020404" pitchFamily="49" charset="0"/>
            </a:endParaRPr>
          </a:p>
          <a:p>
            <a:pPr lvl="1">
              <a:buFont typeface="Arial" panose="020B0604020202020204" pitchFamily="34" charset="0"/>
              <a:buChar char="•"/>
            </a:pPr>
            <a:endParaRPr lang="de-DE" sz="1600" dirty="0"/>
          </a:p>
          <a:p>
            <a:pPr>
              <a:buFont typeface="Arial" panose="020B0604020202020204" pitchFamily="34" charset="0"/>
              <a:buChar char="•"/>
            </a:pPr>
            <a:r>
              <a:rPr lang="de-DE" sz="1600" dirty="0" smtClean="0"/>
              <a:t>Befehle:</a:t>
            </a:r>
          </a:p>
          <a:p>
            <a:pPr lvl="1">
              <a:buFont typeface="Arial" panose="020B0604020202020204" pitchFamily="34" charset="0"/>
              <a:buChar char="•"/>
            </a:pPr>
            <a:r>
              <a:rPr lang="de-DE" sz="1800" dirty="0" err="1" smtClean="0">
                <a:latin typeface="Courier New" panose="02070309020205020404" pitchFamily="49" charset="0"/>
                <a:cs typeface="Courier New" panose="02070309020205020404" pitchFamily="49" charset="0"/>
              </a:rPr>
              <a:t>help</a:t>
            </a:r>
            <a:endParaRPr lang="de-DE" sz="1600" dirty="0" smtClean="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err="1" smtClean="0">
                <a:latin typeface="Courier New" panose="02070309020205020404" pitchFamily="49" charset="0"/>
                <a:cs typeface="Courier New" panose="02070309020205020404" pitchFamily="49" charset="0"/>
              </a:rPr>
              <a:t>search</a:t>
            </a:r>
            <a:r>
              <a:rPr lang="de-DE" sz="1800" dirty="0" smtClean="0">
                <a:latin typeface="Courier New" panose="02070309020205020404" pitchFamily="49" charset="0"/>
                <a:cs typeface="Courier New" panose="02070309020205020404" pitchFamily="49" charset="0"/>
              </a:rPr>
              <a:t> TERM</a:t>
            </a:r>
            <a:r>
              <a:rPr lang="de-DE" sz="1600" dirty="0" smtClean="0">
                <a:latin typeface="Courier New" panose="02070309020205020404" pitchFamily="49" charset="0"/>
                <a:cs typeface="Courier New" panose="02070309020205020404" pitchFamily="49" charset="0"/>
              </a:rPr>
              <a:t> </a:t>
            </a:r>
            <a:r>
              <a:rPr lang="de-DE" sz="1600" i="1" dirty="0" smtClean="0"/>
              <a:t>// </a:t>
            </a:r>
            <a:r>
              <a:rPr lang="de-DE" sz="1600" i="1" dirty="0" err="1" smtClean="0"/>
              <a:t>Metasploit</a:t>
            </a:r>
            <a:r>
              <a:rPr lang="de-DE" sz="1600" i="1" dirty="0" smtClean="0"/>
              <a:t> Werkzeuge bzgl. TERM durchsuchen</a:t>
            </a:r>
          </a:p>
          <a:p>
            <a:pPr lvl="1">
              <a:buFont typeface="Arial" panose="020B0604020202020204" pitchFamily="34" charset="0"/>
              <a:buChar char="•"/>
            </a:pPr>
            <a:r>
              <a:rPr lang="de-DE" sz="1800" dirty="0" err="1" smtClean="0">
                <a:latin typeface="Courier New" panose="02070309020205020404" pitchFamily="49" charset="0"/>
                <a:cs typeface="Courier New" panose="02070309020205020404" pitchFamily="49" charset="0"/>
              </a:rPr>
              <a:t>use</a:t>
            </a:r>
            <a:r>
              <a:rPr lang="de-DE" sz="1800" dirty="0" smtClean="0">
                <a:latin typeface="Courier New" panose="02070309020205020404" pitchFamily="49" charset="0"/>
                <a:cs typeface="Courier New" panose="02070309020205020404" pitchFamily="49" charset="0"/>
              </a:rPr>
              <a:t> TOOL </a:t>
            </a:r>
            <a:r>
              <a:rPr lang="de-DE" sz="1600" i="1" dirty="0" smtClean="0"/>
              <a:t>// TOOL auswählen (Scanner, </a:t>
            </a:r>
            <a:r>
              <a:rPr lang="de-DE" sz="1600" i="1" dirty="0" err="1" smtClean="0"/>
              <a:t>Exploit</a:t>
            </a:r>
            <a:r>
              <a:rPr lang="de-DE" sz="1600" i="1" dirty="0" smtClean="0"/>
              <a:t> etc.)</a:t>
            </a:r>
            <a:endParaRPr lang="de-DE" sz="1600" i="1" dirty="0"/>
          </a:p>
        </p:txBody>
      </p:sp>
    </p:spTree>
    <p:extLst>
      <p:ext uri="{BB962C8B-B14F-4D97-AF65-F5344CB8AC3E}">
        <p14:creationId xmlns:p14="http://schemas.microsoft.com/office/powerpoint/2010/main" val="28986574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Informationsbeschaffung: </a:t>
            </a:r>
            <a:br>
              <a:rPr lang="de-DE" dirty="0" smtClean="0"/>
            </a:br>
            <a:r>
              <a:rPr lang="de-DE" dirty="0" err="1" smtClean="0"/>
              <a:t>Netzscan</a:t>
            </a:r>
            <a:r>
              <a:rPr lang="de-DE" dirty="0" smtClean="0"/>
              <a:t> mit </a:t>
            </a:r>
            <a:r>
              <a:rPr lang="de-DE" dirty="0" err="1" smtClean="0"/>
              <a:t>nmap</a:t>
            </a:r>
            <a:endParaRPr lang="de-DE" dirty="0"/>
          </a:p>
        </p:txBody>
      </p:sp>
      <p:sp>
        <p:nvSpPr>
          <p:cNvPr id="3" name="Inhaltsplatzhalter 2"/>
          <p:cNvSpPr>
            <a:spLocks noGrp="1"/>
          </p:cNvSpPr>
          <p:nvPr>
            <p:ph idx="1"/>
          </p:nvPr>
        </p:nvSpPr>
        <p:spPr>
          <a:xfrm>
            <a:off x="186069" y="1265274"/>
            <a:ext cx="8856921" cy="5459819"/>
          </a:xfrm>
        </p:spPr>
        <p:txBody>
          <a:bodyPr/>
          <a:lstStyle/>
          <a:p>
            <a:pPr>
              <a:buFont typeface="Arial" panose="020B0604020202020204" pitchFamily="34" charset="0"/>
              <a:buChar char="•"/>
            </a:pPr>
            <a:r>
              <a:rPr lang="de-DE" sz="1800" dirty="0" smtClean="0"/>
              <a:t>nmap.org</a:t>
            </a:r>
          </a:p>
          <a:p>
            <a:pPr>
              <a:buFont typeface="Arial" panose="020B0604020202020204" pitchFamily="34" charset="0"/>
              <a:buChar char="•"/>
            </a:pPr>
            <a:endParaRPr lang="de-DE" sz="1800" dirty="0" smtClean="0"/>
          </a:p>
          <a:p>
            <a:pPr>
              <a:buFont typeface="Arial" panose="020B0604020202020204" pitchFamily="34" charset="0"/>
              <a:buChar char="•"/>
            </a:pPr>
            <a:r>
              <a:rPr lang="de-DE" sz="1800" dirty="0" smtClean="0"/>
              <a:t>Open Source Netz-Scanner</a:t>
            </a:r>
          </a:p>
          <a:p>
            <a:pPr>
              <a:buFont typeface="Arial" panose="020B0604020202020204" pitchFamily="34" charset="0"/>
              <a:buChar char="•"/>
            </a:pPr>
            <a:endParaRPr lang="de-DE" sz="1800" dirty="0" smtClean="0"/>
          </a:p>
          <a:p>
            <a:pPr>
              <a:buFont typeface="Arial" panose="020B0604020202020204" pitchFamily="34" charset="0"/>
              <a:buChar char="•"/>
            </a:pPr>
            <a:r>
              <a:rPr lang="de-DE" sz="1800" dirty="0" smtClean="0"/>
              <a:t>viele verschiedene Scan-Modi</a:t>
            </a:r>
          </a:p>
          <a:p>
            <a:pPr lvl="1">
              <a:buFont typeface="Arial" panose="020B0604020202020204" pitchFamily="34" charset="0"/>
              <a:buChar char="•"/>
            </a:pPr>
            <a:r>
              <a:rPr lang="de-DE" sz="2000" dirty="0" smtClean="0">
                <a:latin typeface="Courier New" panose="02070309020205020404" pitchFamily="49" charset="0"/>
                <a:cs typeface="Courier New" panose="02070309020205020404" pitchFamily="49" charset="0"/>
              </a:rPr>
              <a:t>-</a:t>
            </a:r>
            <a:r>
              <a:rPr lang="de-DE" sz="2000" dirty="0" err="1" smtClean="0">
                <a:latin typeface="Courier New" panose="02070309020205020404" pitchFamily="49" charset="0"/>
                <a:cs typeface="Courier New" panose="02070309020205020404" pitchFamily="49" charset="0"/>
              </a:rPr>
              <a:t>sS</a:t>
            </a:r>
            <a:r>
              <a:rPr lang="de-DE" sz="1800" dirty="0" smtClean="0"/>
              <a:t>: TCP SYN </a:t>
            </a:r>
            <a:r>
              <a:rPr lang="de-DE" sz="1800" dirty="0" err="1" smtClean="0"/>
              <a:t>scan</a:t>
            </a:r>
            <a:endParaRPr lang="de-DE" sz="1800" dirty="0" smtClean="0"/>
          </a:p>
          <a:p>
            <a:pPr lvl="3">
              <a:buFont typeface="Arial" panose="020B0604020202020204" pitchFamily="34" charset="0"/>
              <a:buChar char="•"/>
            </a:pPr>
            <a:r>
              <a:rPr lang="de-DE" sz="1800" dirty="0" smtClean="0"/>
              <a:t>erfordert </a:t>
            </a:r>
            <a:r>
              <a:rPr lang="de-DE" sz="1800" dirty="0" err="1" smtClean="0"/>
              <a:t>root</a:t>
            </a:r>
            <a:r>
              <a:rPr lang="de-DE" sz="1800" dirty="0" smtClean="0"/>
              <a:t> Rechte</a:t>
            </a:r>
          </a:p>
          <a:p>
            <a:pPr lvl="1">
              <a:buFont typeface="Arial" panose="020B0604020202020204" pitchFamily="34" charset="0"/>
              <a:buChar char="•"/>
            </a:pPr>
            <a:r>
              <a:rPr lang="de-DE" sz="2000" dirty="0" smtClean="0">
                <a:latin typeface="Courier New" panose="02070309020205020404" pitchFamily="49" charset="0"/>
                <a:cs typeface="Courier New" panose="02070309020205020404" pitchFamily="49" charset="0"/>
              </a:rPr>
              <a:t>-</a:t>
            </a:r>
            <a:r>
              <a:rPr lang="de-DE" sz="2000" dirty="0" err="1" smtClean="0">
                <a:latin typeface="Courier New" panose="02070309020205020404" pitchFamily="49" charset="0"/>
                <a:cs typeface="Courier New" panose="02070309020205020404" pitchFamily="49" charset="0"/>
              </a:rPr>
              <a:t>sT</a:t>
            </a:r>
            <a:r>
              <a:rPr lang="de-DE" sz="1800" dirty="0" smtClean="0"/>
              <a:t>: kompletter TCP-Verbindungs-Aufbau</a:t>
            </a:r>
          </a:p>
          <a:p>
            <a:pPr lvl="1">
              <a:buFont typeface="Arial" panose="020B0604020202020204" pitchFamily="34" charset="0"/>
              <a:buChar char="•"/>
            </a:pPr>
            <a:r>
              <a:rPr lang="de-DE" sz="2000" dirty="0" smtClean="0">
                <a:latin typeface="Courier New" panose="02070309020205020404" pitchFamily="49" charset="0"/>
                <a:cs typeface="Courier New" panose="02070309020205020404" pitchFamily="49" charset="0"/>
              </a:rPr>
              <a:t>-</a:t>
            </a:r>
            <a:r>
              <a:rPr lang="de-DE" sz="2000" dirty="0" err="1" smtClean="0">
                <a:latin typeface="Courier New" panose="02070309020205020404" pitchFamily="49" charset="0"/>
                <a:cs typeface="Courier New" panose="02070309020205020404" pitchFamily="49" charset="0"/>
              </a:rPr>
              <a:t>sU</a:t>
            </a:r>
            <a:r>
              <a:rPr lang="de-DE" sz="1800" dirty="0" smtClean="0"/>
              <a:t>: UDP-Scan</a:t>
            </a:r>
          </a:p>
          <a:p>
            <a:pPr lvl="1">
              <a:buFont typeface="Arial" panose="020B0604020202020204" pitchFamily="34" charset="0"/>
              <a:buChar char="•"/>
            </a:pPr>
            <a:endParaRPr lang="de-DE" sz="1800" dirty="0"/>
          </a:p>
          <a:p>
            <a:pPr>
              <a:buFont typeface="Arial" panose="020B0604020202020204" pitchFamily="34" charset="0"/>
              <a:buChar char="•"/>
            </a:pPr>
            <a:r>
              <a:rPr lang="de-DE" sz="1800" dirty="0" smtClean="0"/>
              <a:t>Scan nach Diensten (inklusive Version)</a:t>
            </a:r>
          </a:p>
          <a:p>
            <a:pPr lvl="1">
              <a:buFont typeface="Arial" panose="020B0604020202020204" pitchFamily="34" charset="0"/>
              <a:buChar char="•"/>
            </a:pPr>
            <a:r>
              <a:rPr lang="de-DE" sz="2000" dirty="0" smtClean="0">
                <a:latin typeface="Courier New" panose="02070309020205020404" pitchFamily="49" charset="0"/>
                <a:cs typeface="Courier New" panose="02070309020205020404" pitchFamily="49" charset="0"/>
              </a:rPr>
              <a:t>-</a:t>
            </a:r>
            <a:r>
              <a:rPr lang="de-DE" sz="2000" dirty="0" err="1" smtClean="0">
                <a:latin typeface="Courier New" panose="02070309020205020404" pitchFamily="49" charset="0"/>
                <a:cs typeface="Courier New" panose="02070309020205020404" pitchFamily="49" charset="0"/>
              </a:rPr>
              <a:t>sV</a:t>
            </a:r>
            <a:endParaRPr lang="de-DE" sz="2000" dirty="0" smtClean="0">
              <a:latin typeface="Courier New" panose="02070309020205020404" pitchFamily="49" charset="0"/>
              <a:cs typeface="Courier New" panose="02070309020205020404" pitchFamily="49" charset="0"/>
            </a:endParaRPr>
          </a:p>
          <a:p>
            <a:pPr marL="457200" lvl="1" indent="0">
              <a:buNone/>
            </a:pPr>
            <a:endParaRPr lang="de-DE" sz="1800" dirty="0"/>
          </a:p>
        </p:txBody>
      </p:sp>
    </p:spTree>
    <p:extLst>
      <p:ext uri="{BB962C8B-B14F-4D97-AF65-F5344CB8AC3E}">
        <p14:creationId xmlns:p14="http://schemas.microsoft.com/office/powerpoint/2010/main" val="246345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Informationsbeschaffung: </a:t>
            </a:r>
            <a:br>
              <a:rPr lang="de-DE" dirty="0" smtClean="0"/>
            </a:br>
            <a:r>
              <a:rPr lang="de-DE" dirty="0" err="1" smtClean="0"/>
              <a:t>Netzscan</a:t>
            </a:r>
            <a:r>
              <a:rPr lang="de-DE" dirty="0" smtClean="0"/>
              <a:t> mit </a:t>
            </a:r>
            <a:r>
              <a:rPr lang="de-DE" dirty="0" err="1" smtClean="0"/>
              <a:t>nmap</a:t>
            </a:r>
            <a:endParaRPr lang="de-DE" dirty="0"/>
          </a:p>
        </p:txBody>
      </p:sp>
      <p:sp>
        <p:nvSpPr>
          <p:cNvPr id="3" name="Inhaltsplatzhalter 2"/>
          <p:cNvSpPr>
            <a:spLocks noGrp="1"/>
          </p:cNvSpPr>
          <p:nvPr>
            <p:ph idx="1"/>
          </p:nvPr>
        </p:nvSpPr>
        <p:spPr>
          <a:xfrm>
            <a:off x="186069" y="1265274"/>
            <a:ext cx="8856921" cy="5459819"/>
          </a:xfrm>
        </p:spPr>
        <p:txBody>
          <a:bodyPr/>
          <a:lstStyle/>
          <a:p>
            <a:pPr marL="457200" lvl="1" indent="0">
              <a:buNone/>
            </a:pPr>
            <a:endParaRPr lang="de-DE" sz="1800" dirty="0"/>
          </a:p>
          <a:p>
            <a:pPr>
              <a:buFont typeface="Arial" panose="020B0604020202020204" pitchFamily="34" charset="0"/>
              <a:buChar char="•"/>
            </a:pPr>
            <a:r>
              <a:rPr lang="de-DE" sz="1800" dirty="0" smtClean="0"/>
              <a:t>Betriebssystem Scan</a:t>
            </a:r>
          </a:p>
          <a:p>
            <a:pPr lvl="1">
              <a:buFont typeface="Arial" panose="020B0604020202020204" pitchFamily="34" charset="0"/>
              <a:buChar char="•"/>
            </a:pPr>
            <a:r>
              <a:rPr lang="de-DE" sz="2000" dirty="0" smtClean="0">
                <a:latin typeface="Courier New" panose="02070309020205020404" pitchFamily="49" charset="0"/>
                <a:cs typeface="Courier New" panose="02070309020205020404" pitchFamily="49" charset="0"/>
              </a:rPr>
              <a:t>-O</a:t>
            </a:r>
          </a:p>
          <a:p>
            <a:pPr lvl="1">
              <a:buFont typeface="Arial" panose="020B0604020202020204" pitchFamily="34" charset="0"/>
              <a:buChar char="•"/>
            </a:pPr>
            <a:r>
              <a:rPr lang="de-DE" sz="1800" dirty="0" smtClean="0">
                <a:cs typeface="Courier New" panose="02070309020205020404" pitchFamily="49" charset="0"/>
              </a:rPr>
              <a:t>Beispielausgabe:</a:t>
            </a:r>
          </a:p>
          <a:p>
            <a:pPr marL="914400" lvl="2" indent="0">
              <a:buNone/>
            </a:pPr>
            <a:endParaRPr lang="de-DE" sz="2000" dirty="0" smtClean="0">
              <a:latin typeface="Courier New" panose="02070309020205020404" pitchFamily="49" charset="0"/>
              <a:cs typeface="Courier New" panose="02070309020205020404" pitchFamily="49" charset="0"/>
            </a:endParaRPr>
          </a:p>
          <a:p>
            <a:pPr marL="914400" lvl="2" indent="0">
              <a:buNone/>
            </a:pPr>
            <a:r>
              <a:rPr lang="de-DE" sz="2000" dirty="0" smtClean="0">
                <a:latin typeface="Courier New" panose="02070309020205020404" pitchFamily="49" charset="0"/>
                <a:cs typeface="Courier New" panose="02070309020205020404" pitchFamily="49" charset="0"/>
              </a:rPr>
              <a:t>Device </a:t>
            </a:r>
            <a:r>
              <a:rPr lang="de-DE" sz="2000" dirty="0">
                <a:latin typeface="Courier New" panose="02070309020205020404" pitchFamily="49" charset="0"/>
                <a:cs typeface="Courier New" panose="02070309020205020404" pitchFamily="49" charset="0"/>
              </a:rPr>
              <a:t>type: </a:t>
            </a:r>
            <a:r>
              <a:rPr lang="de-DE" sz="2000" dirty="0" err="1">
                <a:latin typeface="Courier New" panose="02070309020205020404" pitchFamily="49" charset="0"/>
                <a:cs typeface="Courier New" panose="02070309020205020404" pitchFamily="49" charset="0"/>
              </a:rPr>
              <a:t>general</a:t>
            </a:r>
            <a:r>
              <a:rPr lang="de-DE" sz="2000" dirty="0">
                <a:latin typeface="Courier New" panose="02070309020205020404" pitchFamily="49" charset="0"/>
                <a:cs typeface="Courier New" panose="02070309020205020404" pitchFamily="49" charset="0"/>
              </a:rPr>
              <a:t> </a:t>
            </a:r>
            <a:r>
              <a:rPr lang="de-DE" sz="2000" dirty="0" err="1">
                <a:latin typeface="Courier New" panose="02070309020205020404" pitchFamily="49" charset="0"/>
                <a:cs typeface="Courier New" panose="02070309020205020404" pitchFamily="49" charset="0"/>
              </a:rPr>
              <a:t>purpose</a:t>
            </a:r>
            <a:endParaRPr lang="de-DE" sz="2000" dirty="0">
              <a:latin typeface="Courier New" panose="02070309020205020404" pitchFamily="49" charset="0"/>
              <a:cs typeface="Courier New" panose="02070309020205020404" pitchFamily="49" charset="0"/>
            </a:endParaRPr>
          </a:p>
          <a:p>
            <a:pPr marL="914400" lvl="2" indent="0">
              <a:buNone/>
            </a:pPr>
            <a:r>
              <a:rPr lang="de-DE" sz="2000" dirty="0" err="1">
                <a:latin typeface="Courier New" panose="02070309020205020404" pitchFamily="49" charset="0"/>
                <a:cs typeface="Courier New" panose="02070309020205020404" pitchFamily="49" charset="0"/>
              </a:rPr>
              <a:t>Running</a:t>
            </a:r>
            <a:r>
              <a:rPr lang="de-DE" sz="2000" dirty="0">
                <a:latin typeface="Courier New" panose="02070309020205020404" pitchFamily="49" charset="0"/>
                <a:cs typeface="Courier New" panose="02070309020205020404" pitchFamily="49" charset="0"/>
              </a:rPr>
              <a:t>: Linux 2.6.X</a:t>
            </a:r>
          </a:p>
          <a:p>
            <a:pPr marL="914400" lvl="2" indent="0">
              <a:buNone/>
            </a:pPr>
            <a:r>
              <a:rPr lang="de-DE" sz="2000" dirty="0">
                <a:latin typeface="Courier New" panose="02070309020205020404" pitchFamily="49" charset="0"/>
                <a:cs typeface="Courier New" panose="02070309020205020404" pitchFamily="49" charset="0"/>
              </a:rPr>
              <a:t>OS CPE: </a:t>
            </a:r>
            <a:r>
              <a:rPr lang="de-DE" sz="2000" dirty="0" err="1">
                <a:latin typeface="Courier New" panose="02070309020205020404" pitchFamily="49" charset="0"/>
                <a:cs typeface="Courier New" panose="02070309020205020404" pitchFamily="49" charset="0"/>
              </a:rPr>
              <a:t>cpe</a:t>
            </a:r>
            <a:r>
              <a:rPr lang="de-DE" sz="2000" dirty="0">
                <a:latin typeface="Courier New" panose="02070309020205020404" pitchFamily="49" charset="0"/>
                <a:cs typeface="Courier New" panose="02070309020205020404" pitchFamily="49" charset="0"/>
              </a:rPr>
              <a:t>:/o:linux:linux_kernel:2.6</a:t>
            </a:r>
          </a:p>
          <a:p>
            <a:pPr marL="914400" lvl="2" indent="0">
              <a:buNone/>
            </a:pPr>
            <a:r>
              <a:rPr lang="de-DE" sz="2000" dirty="0">
                <a:latin typeface="Courier New" panose="02070309020205020404" pitchFamily="49" charset="0"/>
                <a:cs typeface="Courier New" panose="02070309020205020404" pitchFamily="49" charset="0"/>
              </a:rPr>
              <a:t>OS </a:t>
            </a:r>
            <a:r>
              <a:rPr lang="de-DE" sz="2000" dirty="0" err="1">
                <a:latin typeface="Courier New" panose="02070309020205020404" pitchFamily="49" charset="0"/>
                <a:cs typeface="Courier New" panose="02070309020205020404" pitchFamily="49" charset="0"/>
              </a:rPr>
              <a:t>details</a:t>
            </a:r>
            <a:r>
              <a:rPr lang="de-DE" sz="2000" dirty="0">
                <a:latin typeface="Courier New" panose="02070309020205020404" pitchFamily="49" charset="0"/>
                <a:cs typeface="Courier New" panose="02070309020205020404" pitchFamily="49" charset="0"/>
              </a:rPr>
              <a:t>: Linux 2.6.9 - 2.6.33</a:t>
            </a:r>
          </a:p>
        </p:txBody>
      </p:sp>
      <p:sp>
        <p:nvSpPr>
          <p:cNvPr id="4" name="Rechteck 3"/>
          <p:cNvSpPr/>
          <p:nvPr/>
        </p:nvSpPr>
        <p:spPr bwMode="auto">
          <a:xfrm>
            <a:off x="1026042" y="3794109"/>
            <a:ext cx="1020725" cy="239232"/>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Tree>
    <p:extLst>
      <p:ext uri="{BB962C8B-B14F-4D97-AF65-F5344CB8AC3E}">
        <p14:creationId xmlns:p14="http://schemas.microsoft.com/office/powerpoint/2010/main" val="17321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Informationsbeschaffung: </a:t>
            </a:r>
            <a:br>
              <a:rPr lang="de-DE" dirty="0" smtClean="0"/>
            </a:br>
            <a:r>
              <a:rPr lang="de-DE" dirty="0" err="1" smtClean="0"/>
              <a:t>Netzscan</a:t>
            </a:r>
            <a:r>
              <a:rPr lang="de-DE" dirty="0" smtClean="0"/>
              <a:t> mit </a:t>
            </a:r>
            <a:r>
              <a:rPr lang="de-DE" dirty="0" err="1" smtClean="0"/>
              <a:t>nmap</a:t>
            </a:r>
            <a:endParaRPr lang="de-DE" dirty="0"/>
          </a:p>
        </p:txBody>
      </p:sp>
      <p:sp>
        <p:nvSpPr>
          <p:cNvPr id="3" name="Inhaltsplatzhalter 2"/>
          <p:cNvSpPr>
            <a:spLocks noGrp="1"/>
          </p:cNvSpPr>
          <p:nvPr>
            <p:ph idx="1"/>
          </p:nvPr>
        </p:nvSpPr>
        <p:spPr>
          <a:xfrm>
            <a:off x="333955" y="1296064"/>
            <a:ext cx="8124245" cy="5168346"/>
          </a:xfrm>
        </p:spPr>
        <p:txBody>
          <a:bodyPr/>
          <a:lstStyle/>
          <a:p>
            <a:pPr>
              <a:buFont typeface="Arial" panose="020B0604020202020204" pitchFamily="34" charset="0"/>
              <a:buChar char="•"/>
            </a:pPr>
            <a:r>
              <a:rPr lang="de-DE" dirty="0" err="1"/>
              <a:t>root@kali</a:t>
            </a:r>
            <a:r>
              <a:rPr lang="de-DE" dirty="0"/>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sV</a:t>
            </a:r>
            <a:r>
              <a:rPr lang="de-DE" dirty="0">
                <a:latin typeface="Courier New" panose="02070309020205020404" pitchFamily="49" charset="0"/>
                <a:cs typeface="Courier New" panose="02070309020205020404" pitchFamily="49" charset="0"/>
              </a:rPr>
              <a:t> 192.168.1.11</a:t>
            </a:r>
            <a:r>
              <a:rPr lang="de-DE" dirty="0"/>
              <a:t>                                                </a:t>
            </a:r>
          </a:p>
          <a:p>
            <a:pPr>
              <a:buFont typeface="Arial" panose="020B0604020202020204" pitchFamily="34" charset="0"/>
              <a:buChar char="•"/>
            </a:pPr>
            <a:endParaRPr lang="de-DE" dirty="0"/>
          </a:p>
          <a:p>
            <a:pPr marL="400050" lvl="1" indent="0">
              <a:buNone/>
            </a:pPr>
            <a:r>
              <a:rPr lang="de-DE" dirty="0" err="1">
                <a:latin typeface="Courier New" panose="02070309020205020404" pitchFamily="49" charset="0"/>
                <a:cs typeface="Courier New" panose="02070309020205020404" pitchFamily="49" charset="0"/>
              </a:rPr>
              <a:t>Starting</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7.40 ( https://nmap.org ) at 2017-01-02 16:18 CET</a:t>
            </a:r>
          </a:p>
          <a:p>
            <a:pPr marL="400050" lvl="1" indent="0">
              <a:buNone/>
            </a:pP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scan</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report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for</a:t>
            </a:r>
            <a:r>
              <a:rPr lang="de-DE" dirty="0">
                <a:latin typeface="Courier New" panose="02070309020205020404" pitchFamily="49" charset="0"/>
                <a:cs typeface="Courier New" panose="02070309020205020404" pitchFamily="49" charset="0"/>
              </a:rPr>
              <a:t> 192.168.1.11</a:t>
            </a:r>
          </a:p>
          <a:p>
            <a:pPr marL="400050" lvl="1" indent="0">
              <a:buNone/>
            </a:pPr>
            <a:r>
              <a:rPr lang="de-DE" dirty="0">
                <a:latin typeface="Courier New" panose="02070309020205020404" pitchFamily="49" charset="0"/>
                <a:cs typeface="Courier New" panose="02070309020205020404" pitchFamily="49" charset="0"/>
              </a:rPr>
              <a:t>Host </a:t>
            </a:r>
            <a:r>
              <a:rPr lang="de-DE" dirty="0" err="1">
                <a:latin typeface="Courier New" panose="02070309020205020404" pitchFamily="49" charset="0"/>
                <a:cs typeface="Courier New" panose="02070309020205020404" pitchFamily="49" charset="0"/>
              </a:rPr>
              <a:t>is</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up</a:t>
            </a:r>
            <a:r>
              <a:rPr lang="de-DE" dirty="0">
                <a:latin typeface="Courier New" panose="02070309020205020404" pitchFamily="49" charset="0"/>
                <a:cs typeface="Courier New" panose="02070309020205020404" pitchFamily="49" charset="0"/>
              </a:rPr>
              <a:t> (0.00054s </a:t>
            </a:r>
            <a:r>
              <a:rPr lang="de-DE" dirty="0" err="1">
                <a:latin typeface="Courier New" panose="02070309020205020404" pitchFamily="49" charset="0"/>
                <a:cs typeface="Courier New" panose="02070309020205020404" pitchFamily="49" charset="0"/>
              </a:rPr>
              <a:t>latency</a:t>
            </a:r>
            <a:r>
              <a:rPr lang="de-DE" dirty="0">
                <a:latin typeface="Courier New" panose="02070309020205020404" pitchFamily="49" charset="0"/>
                <a:cs typeface="Courier New" panose="02070309020205020404" pitchFamily="49" charset="0"/>
              </a:rPr>
              <a:t>).</a:t>
            </a:r>
          </a:p>
          <a:p>
            <a:pPr marL="400050" lvl="1" indent="0">
              <a:buNone/>
            </a:pPr>
            <a:r>
              <a:rPr lang="de-DE" dirty="0">
                <a:latin typeface="Courier New" panose="02070309020205020404" pitchFamily="49" charset="0"/>
                <a:cs typeface="Courier New" panose="02070309020205020404" pitchFamily="49" charset="0"/>
              </a:rPr>
              <a:t>Not </a:t>
            </a:r>
            <a:r>
              <a:rPr lang="de-DE" dirty="0" err="1">
                <a:latin typeface="Courier New" panose="02070309020205020404" pitchFamily="49" charset="0"/>
                <a:cs typeface="Courier New" panose="02070309020205020404" pitchFamily="49" charset="0"/>
              </a:rPr>
              <a:t>shown</a:t>
            </a:r>
            <a:r>
              <a:rPr lang="de-DE" dirty="0">
                <a:latin typeface="Courier New" panose="02070309020205020404" pitchFamily="49" charset="0"/>
                <a:cs typeface="Courier New" panose="02070309020205020404" pitchFamily="49" charset="0"/>
              </a:rPr>
              <a:t>: 977 </a:t>
            </a:r>
            <a:r>
              <a:rPr lang="de-DE" dirty="0" err="1">
                <a:latin typeface="Courier New" panose="02070309020205020404" pitchFamily="49" charset="0"/>
                <a:cs typeface="Courier New" panose="02070309020205020404" pitchFamily="49" charset="0"/>
              </a:rPr>
              <a:t>closed</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ports</a:t>
            </a:r>
            <a:endParaRPr lang="de-DE" dirty="0">
              <a:latin typeface="Courier New" panose="02070309020205020404" pitchFamily="49" charset="0"/>
              <a:cs typeface="Courier New" panose="02070309020205020404" pitchFamily="49" charset="0"/>
            </a:endParaRPr>
          </a:p>
          <a:p>
            <a:pPr marL="400050" lvl="1" indent="0">
              <a:buNone/>
            </a:pPr>
            <a:endParaRPr lang="de-DE" dirty="0" smtClean="0">
              <a:latin typeface="Courier New" panose="02070309020205020404" pitchFamily="49" charset="0"/>
              <a:cs typeface="Courier New" panose="02070309020205020404" pitchFamily="49" charset="0"/>
            </a:endParaRPr>
          </a:p>
          <a:p>
            <a:pPr marL="400050" lvl="1" indent="0">
              <a:buNone/>
            </a:pPr>
            <a:r>
              <a:rPr lang="de-DE" dirty="0" smtClean="0">
                <a:latin typeface="Courier New" panose="02070309020205020404" pitchFamily="49" charset="0"/>
                <a:cs typeface="Courier New" panose="02070309020205020404" pitchFamily="49" charset="0"/>
              </a:rPr>
              <a:t>PORT     </a:t>
            </a:r>
            <a:r>
              <a:rPr lang="de-DE" dirty="0">
                <a:latin typeface="Courier New" panose="02070309020205020404" pitchFamily="49" charset="0"/>
                <a:cs typeface="Courier New" panose="02070309020205020404" pitchFamily="49" charset="0"/>
              </a:rPr>
              <a:t>STATE SERVICE     VERSION</a:t>
            </a:r>
          </a:p>
          <a:p>
            <a:pPr marL="400050" lvl="1" indent="0">
              <a:buNone/>
            </a:pPr>
            <a:r>
              <a:rPr lang="de-DE" dirty="0">
                <a:latin typeface="Courier New" panose="02070309020205020404" pitchFamily="49" charset="0"/>
                <a:cs typeface="Courier New" panose="02070309020205020404" pitchFamily="49" charset="0"/>
              </a:rPr>
              <a:t>21/</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ftp         </a:t>
            </a:r>
            <a:r>
              <a:rPr lang="de-DE" dirty="0" err="1">
                <a:latin typeface="Courier New" panose="02070309020205020404" pitchFamily="49" charset="0"/>
                <a:cs typeface="Courier New" panose="02070309020205020404" pitchFamily="49" charset="0"/>
              </a:rPr>
              <a:t>vsftpd</a:t>
            </a:r>
            <a:r>
              <a:rPr lang="de-DE" dirty="0">
                <a:latin typeface="Courier New" panose="02070309020205020404" pitchFamily="49" charset="0"/>
                <a:cs typeface="Courier New" panose="02070309020205020404" pitchFamily="49" charset="0"/>
              </a:rPr>
              <a:t> 2.3.4</a:t>
            </a:r>
          </a:p>
          <a:p>
            <a:pPr marL="400050" lvl="1" indent="0">
              <a:buNone/>
            </a:pPr>
            <a:r>
              <a:rPr lang="de-DE" dirty="0">
                <a:latin typeface="Courier New" panose="02070309020205020404" pitchFamily="49" charset="0"/>
                <a:cs typeface="Courier New" panose="02070309020205020404" pitchFamily="49" charset="0"/>
              </a:rPr>
              <a:t>22/</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ssh</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OpenSSH</a:t>
            </a:r>
            <a:r>
              <a:rPr lang="de-DE" dirty="0">
                <a:latin typeface="Courier New" panose="02070309020205020404" pitchFamily="49" charset="0"/>
                <a:cs typeface="Courier New" panose="02070309020205020404" pitchFamily="49" charset="0"/>
              </a:rPr>
              <a:t> 4.7p1 Debian 8ubuntu1 (</a:t>
            </a:r>
            <a:r>
              <a:rPr lang="de-DE" dirty="0" err="1">
                <a:latin typeface="Courier New" panose="02070309020205020404" pitchFamily="49" charset="0"/>
                <a:cs typeface="Courier New" panose="02070309020205020404" pitchFamily="49" charset="0"/>
              </a:rPr>
              <a:t>protocol</a:t>
            </a:r>
            <a:r>
              <a:rPr lang="de-DE" dirty="0">
                <a:latin typeface="Courier New" panose="02070309020205020404" pitchFamily="49" charset="0"/>
                <a:cs typeface="Courier New" panose="02070309020205020404" pitchFamily="49" charset="0"/>
              </a:rPr>
              <a:t> 2.0)</a:t>
            </a:r>
          </a:p>
          <a:p>
            <a:pPr marL="400050" lvl="1" indent="0">
              <a:buNone/>
            </a:pPr>
            <a:r>
              <a:rPr lang="de-DE" dirty="0">
                <a:latin typeface="Courier New" panose="02070309020205020404" pitchFamily="49" charset="0"/>
                <a:cs typeface="Courier New" panose="02070309020205020404" pitchFamily="49" charset="0"/>
              </a:rPr>
              <a:t>23/</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telnet</a:t>
            </a:r>
            <a:r>
              <a:rPr lang="de-DE" dirty="0">
                <a:latin typeface="Courier New" panose="02070309020205020404" pitchFamily="49" charset="0"/>
                <a:cs typeface="Courier New" panose="02070309020205020404" pitchFamily="49" charset="0"/>
              </a:rPr>
              <a:t>      Linux </a:t>
            </a:r>
            <a:r>
              <a:rPr lang="de-DE" dirty="0" err="1">
                <a:latin typeface="Courier New" panose="02070309020205020404" pitchFamily="49" charset="0"/>
                <a:cs typeface="Courier New" panose="02070309020205020404" pitchFamily="49" charset="0"/>
              </a:rPr>
              <a:t>telnetd</a:t>
            </a:r>
            <a:endParaRPr lang="de-DE" dirty="0">
              <a:latin typeface="Courier New" panose="02070309020205020404" pitchFamily="49" charset="0"/>
              <a:cs typeface="Courier New" panose="02070309020205020404" pitchFamily="49" charset="0"/>
            </a:endParaRPr>
          </a:p>
          <a:p>
            <a:pPr marL="400050" lvl="1" indent="0">
              <a:buNone/>
            </a:pPr>
            <a:r>
              <a:rPr lang="de-DE" dirty="0">
                <a:latin typeface="Courier New" panose="02070309020205020404" pitchFamily="49" charset="0"/>
                <a:cs typeface="Courier New" panose="02070309020205020404" pitchFamily="49" charset="0"/>
              </a:rPr>
              <a:t>25/</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smtp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Postfix</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smtpd</a:t>
            </a:r>
            <a:endParaRPr lang="de-DE" dirty="0">
              <a:latin typeface="Courier New" panose="02070309020205020404" pitchFamily="49" charset="0"/>
              <a:cs typeface="Courier New" panose="02070309020205020404" pitchFamily="49" charset="0"/>
            </a:endParaRPr>
          </a:p>
          <a:p>
            <a:pPr marL="400050" lvl="1" indent="0">
              <a:buNone/>
            </a:pPr>
            <a:r>
              <a:rPr lang="de-DE" dirty="0">
                <a:latin typeface="Courier New" panose="02070309020205020404" pitchFamily="49" charset="0"/>
                <a:cs typeface="Courier New" panose="02070309020205020404" pitchFamily="49" charset="0"/>
              </a:rPr>
              <a:t>53/</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domain</a:t>
            </a:r>
            <a:r>
              <a:rPr lang="de-DE" dirty="0">
                <a:latin typeface="Courier New" panose="02070309020205020404" pitchFamily="49" charset="0"/>
                <a:cs typeface="Courier New" panose="02070309020205020404" pitchFamily="49" charset="0"/>
              </a:rPr>
              <a:t>      ISC BIND 9.4.2</a:t>
            </a:r>
          </a:p>
          <a:p>
            <a:pPr marL="400050" lvl="1" indent="0">
              <a:buNone/>
            </a:pPr>
            <a:r>
              <a:rPr lang="de-DE" dirty="0">
                <a:latin typeface="Courier New" panose="02070309020205020404" pitchFamily="49" charset="0"/>
                <a:cs typeface="Courier New" panose="02070309020205020404" pitchFamily="49" charset="0"/>
              </a:rPr>
              <a:t>80/</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http        Apache </a:t>
            </a:r>
            <a:r>
              <a:rPr lang="de-DE" dirty="0" err="1">
                <a:latin typeface="Courier New" panose="02070309020205020404" pitchFamily="49" charset="0"/>
                <a:cs typeface="Courier New" panose="02070309020205020404" pitchFamily="49" charset="0"/>
              </a:rPr>
              <a:t>httpd</a:t>
            </a:r>
            <a:r>
              <a:rPr lang="de-DE" dirty="0">
                <a:latin typeface="Courier New" panose="02070309020205020404" pitchFamily="49" charset="0"/>
                <a:cs typeface="Courier New" panose="02070309020205020404" pitchFamily="49" charset="0"/>
              </a:rPr>
              <a:t> 2.2.8 ((Ubuntu) DAV/2)</a:t>
            </a:r>
          </a:p>
          <a:p>
            <a:pPr marL="400050" lvl="1" indent="0">
              <a:buNone/>
            </a:pPr>
            <a:r>
              <a:rPr lang="de-DE" dirty="0">
                <a:latin typeface="Courier New" panose="02070309020205020404" pitchFamily="49" charset="0"/>
                <a:cs typeface="Courier New" panose="02070309020205020404" pitchFamily="49" charset="0"/>
              </a:rPr>
              <a:t>111/</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rpcbind</a:t>
            </a:r>
            <a:r>
              <a:rPr lang="de-DE" dirty="0">
                <a:latin typeface="Courier New" panose="02070309020205020404" pitchFamily="49" charset="0"/>
                <a:cs typeface="Courier New" panose="02070309020205020404" pitchFamily="49" charset="0"/>
              </a:rPr>
              <a:t>     2 (RPC #100000)</a:t>
            </a:r>
          </a:p>
          <a:p>
            <a:pPr marL="400050" lvl="1" indent="0">
              <a:buNone/>
            </a:pPr>
            <a:r>
              <a:rPr lang="de-DE" dirty="0">
                <a:latin typeface="Courier New" panose="02070309020205020404" pitchFamily="49" charset="0"/>
                <a:cs typeface="Courier New" panose="02070309020205020404" pitchFamily="49" charset="0"/>
              </a:rPr>
              <a:t>139/</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netbios-ssn</a:t>
            </a:r>
            <a:r>
              <a:rPr lang="de-DE" dirty="0">
                <a:latin typeface="Courier New" panose="02070309020205020404" pitchFamily="49" charset="0"/>
                <a:cs typeface="Courier New" panose="02070309020205020404" pitchFamily="49" charset="0"/>
              </a:rPr>
              <a:t> Samba </a:t>
            </a:r>
            <a:r>
              <a:rPr lang="de-DE" dirty="0" err="1">
                <a:latin typeface="Courier New" panose="02070309020205020404" pitchFamily="49" charset="0"/>
                <a:cs typeface="Courier New" panose="02070309020205020404" pitchFamily="49" charset="0"/>
              </a:rPr>
              <a:t>smbd</a:t>
            </a:r>
            <a:r>
              <a:rPr lang="de-DE" dirty="0">
                <a:latin typeface="Courier New" panose="02070309020205020404" pitchFamily="49" charset="0"/>
                <a:cs typeface="Courier New" panose="02070309020205020404" pitchFamily="49" charset="0"/>
              </a:rPr>
              <a:t> 3.X - 4.X (</a:t>
            </a:r>
            <a:r>
              <a:rPr lang="de-DE" dirty="0" err="1">
                <a:latin typeface="Courier New" panose="02070309020205020404" pitchFamily="49" charset="0"/>
                <a:cs typeface="Courier New" panose="02070309020205020404" pitchFamily="49" charset="0"/>
              </a:rPr>
              <a:t>workgroup</a:t>
            </a:r>
            <a:r>
              <a:rPr lang="de-DE" dirty="0">
                <a:latin typeface="Courier New" panose="02070309020205020404" pitchFamily="49" charset="0"/>
                <a:cs typeface="Courier New" panose="02070309020205020404" pitchFamily="49" charset="0"/>
              </a:rPr>
              <a:t>: WORKGROUP)</a:t>
            </a:r>
          </a:p>
          <a:p>
            <a:pPr marL="400050" lvl="1" indent="0">
              <a:buNone/>
            </a:pPr>
            <a:r>
              <a:rPr lang="de-DE" dirty="0">
                <a:latin typeface="Courier New" panose="02070309020205020404" pitchFamily="49" charset="0"/>
                <a:cs typeface="Courier New" panose="02070309020205020404" pitchFamily="49" charset="0"/>
              </a:rPr>
              <a:t>445/</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netbios-ssn</a:t>
            </a:r>
            <a:r>
              <a:rPr lang="de-DE" dirty="0">
                <a:latin typeface="Courier New" panose="02070309020205020404" pitchFamily="49" charset="0"/>
                <a:cs typeface="Courier New" panose="02070309020205020404" pitchFamily="49" charset="0"/>
              </a:rPr>
              <a:t> Samba </a:t>
            </a:r>
            <a:r>
              <a:rPr lang="de-DE" dirty="0" err="1">
                <a:latin typeface="Courier New" panose="02070309020205020404" pitchFamily="49" charset="0"/>
                <a:cs typeface="Courier New" panose="02070309020205020404" pitchFamily="49" charset="0"/>
              </a:rPr>
              <a:t>smbd</a:t>
            </a:r>
            <a:r>
              <a:rPr lang="de-DE" dirty="0">
                <a:latin typeface="Courier New" panose="02070309020205020404" pitchFamily="49" charset="0"/>
                <a:cs typeface="Courier New" panose="02070309020205020404" pitchFamily="49" charset="0"/>
              </a:rPr>
              <a:t> 3.X - 4.X (</a:t>
            </a:r>
            <a:r>
              <a:rPr lang="de-DE" dirty="0" err="1">
                <a:latin typeface="Courier New" panose="02070309020205020404" pitchFamily="49" charset="0"/>
                <a:cs typeface="Courier New" panose="02070309020205020404" pitchFamily="49" charset="0"/>
              </a:rPr>
              <a:t>workgroup</a:t>
            </a:r>
            <a:r>
              <a:rPr lang="de-DE" dirty="0">
                <a:latin typeface="Courier New" panose="02070309020205020404" pitchFamily="49" charset="0"/>
                <a:cs typeface="Courier New" panose="02070309020205020404" pitchFamily="49" charset="0"/>
              </a:rPr>
              <a:t>: WORKGROUP)</a:t>
            </a:r>
          </a:p>
          <a:p>
            <a:pPr marL="400050" lvl="1" indent="0">
              <a:buNone/>
            </a:pPr>
            <a:r>
              <a:rPr lang="de-DE" dirty="0">
                <a:latin typeface="Courier New" panose="02070309020205020404" pitchFamily="49" charset="0"/>
                <a:cs typeface="Courier New" panose="02070309020205020404" pitchFamily="49" charset="0"/>
              </a:rPr>
              <a:t>512/</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exec</a:t>
            </a:r>
            <a:r>
              <a:rPr lang="de-DE" dirty="0">
                <a:latin typeface="Courier New" panose="02070309020205020404" pitchFamily="49" charset="0"/>
                <a:cs typeface="Courier New" panose="02070309020205020404" pitchFamily="49" charset="0"/>
              </a:rPr>
              <a:t>?</a:t>
            </a:r>
          </a:p>
          <a:p>
            <a:pPr marL="400050" lvl="1" indent="0">
              <a:buNone/>
            </a:pPr>
            <a:r>
              <a:rPr lang="de-DE" dirty="0">
                <a:latin typeface="Courier New" panose="02070309020205020404" pitchFamily="49" charset="0"/>
                <a:cs typeface="Courier New" panose="02070309020205020404" pitchFamily="49" charset="0"/>
              </a:rPr>
              <a:t>513/</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login</a:t>
            </a:r>
            <a:endParaRPr lang="de-DE" dirty="0">
              <a:latin typeface="Courier New" panose="02070309020205020404" pitchFamily="49" charset="0"/>
              <a:cs typeface="Courier New" panose="02070309020205020404" pitchFamily="49" charset="0"/>
            </a:endParaRPr>
          </a:p>
          <a:p>
            <a:pPr marL="400050" lvl="1" indent="0">
              <a:buNone/>
            </a:pPr>
            <a:r>
              <a:rPr lang="de-DE" dirty="0">
                <a:latin typeface="Courier New" panose="02070309020205020404" pitchFamily="49" charset="0"/>
                <a:cs typeface="Courier New" panose="02070309020205020404" pitchFamily="49" charset="0"/>
              </a:rPr>
              <a:t>514/</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smtClean="0">
                <a:latin typeface="Courier New" panose="02070309020205020404" pitchFamily="49" charset="0"/>
                <a:cs typeface="Courier New" panose="02070309020205020404" pitchFamily="49" charset="0"/>
              </a:rPr>
              <a:t>tcpwrapped</a:t>
            </a:r>
            <a:endParaRPr lang="de-DE"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09725133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Informationsbeschaffung: </a:t>
            </a:r>
            <a:br>
              <a:rPr lang="de-DE" dirty="0" smtClean="0"/>
            </a:br>
            <a:r>
              <a:rPr lang="de-DE" dirty="0" err="1" smtClean="0"/>
              <a:t>Netzscan</a:t>
            </a:r>
            <a:r>
              <a:rPr lang="de-DE" dirty="0" smtClean="0"/>
              <a:t> mit </a:t>
            </a:r>
            <a:r>
              <a:rPr lang="de-DE" dirty="0" err="1" smtClean="0"/>
              <a:t>nmap</a:t>
            </a:r>
            <a:endParaRPr lang="de-DE" dirty="0"/>
          </a:p>
        </p:txBody>
      </p:sp>
      <p:sp>
        <p:nvSpPr>
          <p:cNvPr id="3" name="Inhaltsplatzhalter 2"/>
          <p:cNvSpPr>
            <a:spLocks noGrp="1"/>
          </p:cNvSpPr>
          <p:nvPr>
            <p:ph idx="1"/>
          </p:nvPr>
        </p:nvSpPr>
        <p:spPr>
          <a:xfrm>
            <a:off x="333955" y="1296064"/>
            <a:ext cx="8124245" cy="4664790"/>
          </a:xfrm>
        </p:spPr>
        <p:txBody>
          <a:bodyPr/>
          <a:lstStyle/>
          <a:p>
            <a:pPr>
              <a:buFont typeface="Arial" panose="020B0604020202020204" pitchFamily="34" charset="0"/>
              <a:buChar char="•"/>
            </a:pPr>
            <a:r>
              <a:rPr lang="de-DE" dirty="0" err="1"/>
              <a:t>root@kali</a:t>
            </a:r>
            <a:r>
              <a:rPr lang="de-DE" dirty="0"/>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sV</a:t>
            </a:r>
            <a:r>
              <a:rPr lang="de-DE" dirty="0">
                <a:latin typeface="Courier New" panose="02070309020205020404" pitchFamily="49" charset="0"/>
                <a:cs typeface="Courier New" panose="02070309020205020404" pitchFamily="49" charset="0"/>
              </a:rPr>
              <a:t> 192.168.1.11</a:t>
            </a:r>
            <a:r>
              <a:rPr lang="de-DE" dirty="0"/>
              <a:t>                                                </a:t>
            </a:r>
          </a:p>
          <a:p>
            <a:pPr>
              <a:buFont typeface="Arial" panose="020B0604020202020204" pitchFamily="34" charset="0"/>
              <a:buChar char="•"/>
            </a:pPr>
            <a:endParaRPr lang="de-DE" dirty="0"/>
          </a:p>
          <a:p>
            <a:pPr marL="400050" lvl="1" indent="0">
              <a:buNone/>
            </a:pPr>
            <a:r>
              <a:rPr lang="de-DE" dirty="0" err="1">
                <a:latin typeface="Courier New" panose="02070309020205020404" pitchFamily="49" charset="0"/>
                <a:cs typeface="Courier New" panose="02070309020205020404" pitchFamily="49" charset="0"/>
              </a:rPr>
              <a:t>Starting</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7.40 ( https://nmap.org ) at 2017-01-02 16:18 CET</a:t>
            </a:r>
          </a:p>
          <a:p>
            <a:pPr marL="400050" lvl="1" indent="0">
              <a:buNone/>
            </a:pP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scan</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report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for</a:t>
            </a:r>
            <a:r>
              <a:rPr lang="de-DE" dirty="0">
                <a:latin typeface="Courier New" panose="02070309020205020404" pitchFamily="49" charset="0"/>
                <a:cs typeface="Courier New" panose="02070309020205020404" pitchFamily="49" charset="0"/>
              </a:rPr>
              <a:t> 192.168.1.11</a:t>
            </a:r>
          </a:p>
          <a:p>
            <a:pPr marL="400050" lvl="1" indent="0">
              <a:buNone/>
            </a:pPr>
            <a:r>
              <a:rPr lang="de-DE" dirty="0">
                <a:latin typeface="Courier New" panose="02070309020205020404" pitchFamily="49" charset="0"/>
                <a:cs typeface="Courier New" panose="02070309020205020404" pitchFamily="49" charset="0"/>
              </a:rPr>
              <a:t>Host </a:t>
            </a:r>
            <a:r>
              <a:rPr lang="de-DE" dirty="0" err="1">
                <a:latin typeface="Courier New" panose="02070309020205020404" pitchFamily="49" charset="0"/>
                <a:cs typeface="Courier New" panose="02070309020205020404" pitchFamily="49" charset="0"/>
              </a:rPr>
              <a:t>is</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up</a:t>
            </a:r>
            <a:r>
              <a:rPr lang="de-DE" dirty="0">
                <a:latin typeface="Courier New" panose="02070309020205020404" pitchFamily="49" charset="0"/>
                <a:cs typeface="Courier New" panose="02070309020205020404" pitchFamily="49" charset="0"/>
              </a:rPr>
              <a:t> (0.00054s </a:t>
            </a:r>
            <a:r>
              <a:rPr lang="de-DE" dirty="0" err="1">
                <a:latin typeface="Courier New" panose="02070309020205020404" pitchFamily="49" charset="0"/>
                <a:cs typeface="Courier New" panose="02070309020205020404" pitchFamily="49" charset="0"/>
              </a:rPr>
              <a:t>latency</a:t>
            </a:r>
            <a:r>
              <a:rPr lang="de-DE" dirty="0">
                <a:latin typeface="Courier New" panose="02070309020205020404" pitchFamily="49" charset="0"/>
                <a:cs typeface="Courier New" panose="02070309020205020404" pitchFamily="49" charset="0"/>
              </a:rPr>
              <a:t>).</a:t>
            </a:r>
          </a:p>
          <a:p>
            <a:pPr marL="400050" lvl="1" indent="0">
              <a:buNone/>
            </a:pPr>
            <a:r>
              <a:rPr lang="de-DE" dirty="0">
                <a:latin typeface="Courier New" panose="02070309020205020404" pitchFamily="49" charset="0"/>
                <a:cs typeface="Courier New" panose="02070309020205020404" pitchFamily="49" charset="0"/>
              </a:rPr>
              <a:t>Not </a:t>
            </a:r>
            <a:r>
              <a:rPr lang="de-DE" dirty="0" err="1">
                <a:latin typeface="Courier New" panose="02070309020205020404" pitchFamily="49" charset="0"/>
                <a:cs typeface="Courier New" panose="02070309020205020404" pitchFamily="49" charset="0"/>
              </a:rPr>
              <a:t>shown</a:t>
            </a:r>
            <a:r>
              <a:rPr lang="de-DE" dirty="0">
                <a:latin typeface="Courier New" panose="02070309020205020404" pitchFamily="49" charset="0"/>
                <a:cs typeface="Courier New" panose="02070309020205020404" pitchFamily="49" charset="0"/>
              </a:rPr>
              <a:t>: 977 </a:t>
            </a:r>
            <a:r>
              <a:rPr lang="de-DE" dirty="0" err="1">
                <a:latin typeface="Courier New" panose="02070309020205020404" pitchFamily="49" charset="0"/>
                <a:cs typeface="Courier New" panose="02070309020205020404" pitchFamily="49" charset="0"/>
              </a:rPr>
              <a:t>closed</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ports</a:t>
            </a:r>
            <a:endParaRPr lang="de-DE" dirty="0">
              <a:latin typeface="Courier New" panose="02070309020205020404" pitchFamily="49" charset="0"/>
              <a:cs typeface="Courier New" panose="02070309020205020404" pitchFamily="49" charset="0"/>
            </a:endParaRPr>
          </a:p>
          <a:p>
            <a:pPr marL="400050" lvl="1" indent="0">
              <a:buNone/>
            </a:pPr>
            <a:endParaRPr lang="de-DE" dirty="0" smtClean="0">
              <a:latin typeface="Courier New" panose="02070309020205020404" pitchFamily="49" charset="0"/>
              <a:cs typeface="Courier New" panose="02070309020205020404" pitchFamily="49" charset="0"/>
            </a:endParaRPr>
          </a:p>
          <a:p>
            <a:pPr marL="400050" lvl="1" indent="0">
              <a:buNone/>
            </a:pPr>
            <a:r>
              <a:rPr lang="de-DE" dirty="0" smtClean="0">
                <a:latin typeface="Courier New" panose="02070309020205020404" pitchFamily="49" charset="0"/>
                <a:cs typeface="Courier New" panose="02070309020205020404" pitchFamily="49" charset="0"/>
              </a:rPr>
              <a:t>PORT     </a:t>
            </a:r>
            <a:r>
              <a:rPr lang="de-DE" dirty="0">
                <a:latin typeface="Courier New" panose="02070309020205020404" pitchFamily="49" charset="0"/>
                <a:cs typeface="Courier New" panose="02070309020205020404" pitchFamily="49" charset="0"/>
              </a:rPr>
              <a:t>STATE SERVICE     VERSION</a:t>
            </a:r>
          </a:p>
          <a:p>
            <a:pPr marL="400050" lvl="1" indent="0">
              <a:buNone/>
            </a:pPr>
            <a:r>
              <a:rPr lang="de-DE" dirty="0" smtClean="0">
                <a:latin typeface="Courier New" panose="02070309020205020404" pitchFamily="49" charset="0"/>
                <a:cs typeface="Courier New" panose="02070309020205020404" pitchFamily="49" charset="0"/>
              </a:rPr>
              <a:t>1099/</a:t>
            </a:r>
            <a:r>
              <a:rPr lang="de-DE" dirty="0" err="1" smtClean="0">
                <a:latin typeface="Courier New" panose="02070309020205020404" pitchFamily="49" charset="0"/>
                <a:cs typeface="Courier New" panose="02070309020205020404" pitchFamily="49" charset="0"/>
              </a:rPr>
              <a:t>tcp</a:t>
            </a:r>
            <a:r>
              <a:rPr lang="de-DE" dirty="0" smtClean="0">
                <a:latin typeface="Courier New" panose="02070309020205020404" pitchFamily="49" charset="0"/>
                <a:cs typeface="Courier New" panose="02070309020205020404" pitchFamily="49" charset="0"/>
              </a:rPr>
              <a:t> </a:t>
            </a:r>
            <a:r>
              <a:rPr lang="de-DE" dirty="0">
                <a:latin typeface="Courier New" panose="02070309020205020404" pitchFamily="49" charset="0"/>
                <a:cs typeface="Courier New" panose="02070309020205020404" pitchFamily="49" charset="0"/>
              </a:rPr>
              <a:t>open  </a:t>
            </a:r>
            <a:r>
              <a:rPr lang="de-DE" dirty="0" err="1">
                <a:latin typeface="Courier New" panose="02070309020205020404" pitchFamily="49" charset="0"/>
                <a:cs typeface="Courier New" panose="02070309020205020404" pitchFamily="49" charset="0"/>
              </a:rPr>
              <a:t>rmiregistry</a:t>
            </a:r>
            <a:r>
              <a:rPr lang="de-DE" dirty="0">
                <a:latin typeface="Courier New" panose="02070309020205020404" pitchFamily="49" charset="0"/>
                <a:cs typeface="Courier New" panose="02070309020205020404" pitchFamily="49" charset="0"/>
              </a:rPr>
              <a:t> GNU </a:t>
            </a:r>
            <a:r>
              <a:rPr lang="de-DE" dirty="0" err="1">
                <a:latin typeface="Courier New" panose="02070309020205020404" pitchFamily="49" charset="0"/>
                <a:cs typeface="Courier New" panose="02070309020205020404" pitchFamily="49" charset="0"/>
              </a:rPr>
              <a:t>Classpath</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grmiregistry</a:t>
            </a:r>
            <a:endParaRPr lang="de-DE" dirty="0">
              <a:latin typeface="Courier New" panose="02070309020205020404" pitchFamily="49" charset="0"/>
              <a:cs typeface="Courier New" panose="02070309020205020404" pitchFamily="49" charset="0"/>
            </a:endParaRPr>
          </a:p>
          <a:p>
            <a:pPr marL="400050" lvl="1" indent="0">
              <a:buNone/>
            </a:pPr>
            <a:r>
              <a:rPr lang="de-DE" dirty="0">
                <a:latin typeface="Courier New" panose="02070309020205020404" pitchFamily="49" charset="0"/>
                <a:cs typeface="Courier New" panose="02070309020205020404" pitchFamily="49" charset="0"/>
              </a:rPr>
              <a:t>1524/</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shell</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Metasploitable</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root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shell</a:t>
            </a:r>
            <a:endParaRPr lang="de-DE" dirty="0">
              <a:latin typeface="Courier New" panose="02070309020205020404" pitchFamily="49" charset="0"/>
              <a:cs typeface="Courier New" panose="02070309020205020404" pitchFamily="49" charset="0"/>
            </a:endParaRPr>
          </a:p>
          <a:p>
            <a:pPr marL="400050" lvl="1" indent="0">
              <a:buNone/>
            </a:pPr>
            <a:r>
              <a:rPr lang="de-DE" dirty="0">
                <a:latin typeface="Courier New" panose="02070309020205020404" pitchFamily="49" charset="0"/>
                <a:cs typeface="Courier New" panose="02070309020205020404" pitchFamily="49" charset="0"/>
              </a:rPr>
              <a:t>2049/</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nfs</a:t>
            </a:r>
            <a:r>
              <a:rPr lang="de-DE" dirty="0">
                <a:latin typeface="Courier New" panose="02070309020205020404" pitchFamily="49" charset="0"/>
                <a:cs typeface="Courier New" panose="02070309020205020404" pitchFamily="49" charset="0"/>
              </a:rPr>
              <a:t>         2-4 (RPC #100003)</a:t>
            </a:r>
          </a:p>
          <a:p>
            <a:pPr marL="400050" lvl="1" indent="0">
              <a:buNone/>
            </a:pPr>
            <a:r>
              <a:rPr lang="de-DE" dirty="0">
                <a:latin typeface="Courier New" panose="02070309020205020404" pitchFamily="49" charset="0"/>
                <a:cs typeface="Courier New" panose="02070309020205020404" pitchFamily="49" charset="0"/>
              </a:rPr>
              <a:t>2121/</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ftp         </a:t>
            </a:r>
            <a:r>
              <a:rPr lang="de-DE" dirty="0" err="1">
                <a:latin typeface="Courier New" panose="02070309020205020404" pitchFamily="49" charset="0"/>
                <a:cs typeface="Courier New" panose="02070309020205020404" pitchFamily="49" charset="0"/>
              </a:rPr>
              <a:t>ProFTPD</a:t>
            </a:r>
            <a:r>
              <a:rPr lang="de-DE" dirty="0">
                <a:latin typeface="Courier New" panose="02070309020205020404" pitchFamily="49" charset="0"/>
                <a:cs typeface="Courier New" panose="02070309020205020404" pitchFamily="49" charset="0"/>
              </a:rPr>
              <a:t> 1.3.1</a:t>
            </a:r>
          </a:p>
          <a:p>
            <a:pPr marL="400050" lvl="1" indent="0">
              <a:buNone/>
            </a:pPr>
            <a:r>
              <a:rPr lang="de-DE" dirty="0">
                <a:latin typeface="Courier New" panose="02070309020205020404" pitchFamily="49" charset="0"/>
                <a:cs typeface="Courier New" panose="02070309020205020404" pitchFamily="49" charset="0"/>
              </a:rPr>
              <a:t>3306/</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mysql</a:t>
            </a:r>
            <a:r>
              <a:rPr lang="de-DE" dirty="0">
                <a:latin typeface="Courier New" panose="02070309020205020404" pitchFamily="49" charset="0"/>
                <a:cs typeface="Courier New" panose="02070309020205020404" pitchFamily="49" charset="0"/>
              </a:rPr>
              <a:t>       MySQL 5.0.51a-3ubuntu5</a:t>
            </a:r>
          </a:p>
          <a:p>
            <a:pPr marL="400050" lvl="1" indent="0">
              <a:buNone/>
            </a:pPr>
            <a:r>
              <a:rPr lang="de-DE" dirty="0">
                <a:latin typeface="Courier New" panose="02070309020205020404" pitchFamily="49" charset="0"/>
                <a:cs typeface="Courier New" panose="02070309020205020404" pitchFamily="49" charset="0"/>
              </a:rPr>
              <a:t>5432/</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postgresql</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PostgreSQL</a:t>
            </a:r>
            <a:r>
              <a:rPr lang="de-DE" dirty="0">
                <a:latin typeface="Courier New" panose="02070309020205020404" pitchFamily="49" charset="0"/>
                <a:cs typeface="Courier New" panose="02070309020205020404" pitchFamily="49" charset="0"/>
              </a:rPr>
              <a:t> DB 8.3.0 - 8.3.7</a:t>
            </a:r>
          </a:p>
          <a:p>
            <a:pPr marL="400050" lvl="1" indent="0">
              <a:buNone/>
            </a:pPr>
            <a:r>
              <a:rPr lang="de-DE" dirty="0">
                <a:latin typeface="Courier New" panose="02070309020205020404" pitchFamily="49" charset="0"/>
                <a:cs typeface="Courier New" panose="02070309020205020404" pitchFamily="49" charset="0"/>
              </a:rPr>
              <a:t>5900/</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vnc</a:t>
            </a:r>
            <a:r>
              <a:rPr lang="de-DE" dirty="0">
                <a:latin typeface="Courier New" panose="02070309020205020404" pitchFamily="49" charset="0"/>
                <a:cs typeface="Courier New" panose="02070309020205020404" pitchFamily="49" charset="0"/>
              </a:rPr>
              <a:t>         VNC (</a:t>
            </a:r>
            <a:r>
              <a:rPr lang="de-DE" dirty="0" err="1">
                <a:latin typeface="Courier New" panose="02070309020205020404" pitchFamily="49" charset="0"/>
                <a:cs typeface="Courier New" panose="02070309020205020404" pitchFamily="49" charset="0"/>
              </a:rPr>
              <a:t>protocol</a:t>
            </a:r>
            <a:r>
              <a:rPr lang="de-DE" dirty="0">
                <a:latin typeface="Courier New" panose="02070309020205020404" pitchFamily="49" charset="0"/>
                <a:cs typeface="Courier New" panose="02070309020205020404" pitchFamily="49" charset="0"/>
              </a:rPr>
              <a:t> 3.3)</a:t>
            </a:r>
          </a:p>
          <a:p>
            <a:pPr marL="400050" lvl="1" indent="0">
              <a:buNone/>
            </a:pPr>
            <a:r>
              <a:rPr lang="de-DE" dirty="0">
                <a:latin typeface="Courier New" panose="02070309020205020404" pitchFamily="49" charset="0"/>
                <a:cs typeface="Courier New" panose="02070309020205020404" pitchFamily="49" charset="0"/>
              </a:rPr>
              <a:t>6000/</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X11         (</a:t>
            </a:r>
            <a:r>
              <a:rPr lang="de-DE" dirty="0" err="1">
                <a:latin typeface="Courier New" panose="02070309020205020404" pitchFamily="49" charset="0"/>
                <a:cs typeface="Courier New" panose="02070309020205020404" pitchFamily="49" charset="0"/>
              </a:rPr>
              <a:t>access</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denied</a:t>
            </a:r>
            <a:r>
              <a:rPr lang="de-DE" dirty="0">
                <a:latin typeface="Courier New" panose="02070309020205020404" pitchFamily="49" charset="0"/>
                <a:cs typeface="Courier New" panose="02070309020205020404" pitchFamily="49" charset="0"/>
              </a:rPr>
              <a:t>)</a:t>
            </a:r>
          </a:p>
          <a:p>
            <a:pPr marL="400050" lvl="1" indent="0">
              <a:buNone/>
            </a:pPr>
            <a:r>
              <a:rPr lang="de-DE" dirty="0">
                <a:latin typeface="Courier New" panose="02070309020205020404" pitchFamily="49" charset="0"/>
                <a:cs typeface="Courier New" panose="02070309020205020404" pitchFamily="49" charset="0"/>
              </a:rPr>
              <a:t>6667/</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a:t>
            </a:r>
            <a:r>
              <a:rPr lang="de-DE" dirty="0" err="1">
                <a:latin typeface="Courier New" panose="02070309020205020404" pitchFamily="49" charset="0"/>
                <a:cs typeface="Courier New" panose="02070309020205020404" pitchFamily="49" charset="0"/>
              </a:rPr>
              <a:t>irc</a:t>
            </a:r>
            <a:r>
              <a:rPr lang="de-DE" dirty="0">
                <a:latin typeface="Courier New" panose="02070309020205020404" pitchFamily="49" charset="0"/>
                <a:cs typeface="Courier New" panose="02070309020205020404" pitchFamily="49" charset="0"/>
              </a:rPr>
              <a:t>         </a:t>
            </a:r>
            <a:r>
              <a:rPr lang="de-DE" dirty="0" err="1" smtClean="0">
                <a:latin typeface="Courier New" panose="02070309020205020404" pitchFamily="49" charset="0"/>
                <a:cs typeface="Courier New" panose="02070309020205020404" pitchFamily="49" charset="0"/>
              </a:rPr>
              <a:t>UnrealIRCd</a:t>
            </a:r>
            <a:endParaRPr lang="de-DE"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183877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Informationsbeschaffung: </a:t>
            </a:r>
            <a:br>
              <a:rPr lang="de-DE" dirty="0" smtClean="0"/>
            </a:br>
            <a:r>
              <a:rPr lang="de-DE" dirty="0" err="1" smtClean="0"/>
              <a:t>Netzscan</a:t>
            </a:r>
            <a:r>
              <a:rPr lang="de-DE" dirty="0" smtClean="0"/>
              <a:t> mit </a:t>
            </a:r>
            <a:r>
              <a:rPr lang="de-DE" dirty="0" err="1" smtClean="0"/>
              <a:t>nmap</a:t>
            </a:r>
            <a:endParaRPr lang="de-DE" dirty="0"/>
          </a:p>
        </p:txBody>
      </p:sp>
      <p:sp>
        <p:nvSpPr>
          <p:cNvPr id="3" name="Inhaltsplatzhalter 2"/>
          <p:cNvSpPr>
            <a:spLocks noGrp="1"/>
          </p:cNvSpPr>
          <p:nvPr>
            <p:ph idx="1"/>
          </p:nvPr>
        </p:nvSpPr>
        <p:spPr>
          <a:xfrm>
            <a:off x="333955" y="1296064"/>
            <a:ext cx="8124245" cy="4664790"/>
          </a:xfrm>
        </p:spPr>
        <p:txBody>
          <a:bodyPr/>
          <a:lstStyle/>
          <a:p>
            <a:pPr>
              <a:buFont typeface="Arial" panose="020B0604020202020204" pitchFamily="34" charset="0"/>
              <a:buChar char="•"/>
            </a:pPr>
            <a:r>
              <a:rPr lang="de-DE" dirty="0" err="1"/>
              <a:t>root@kali</a:t>
            </a:r>
            <a:r>
              <a:rPr lang="de-DE" dirty="0"/>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sV</a:t>
            </a:r>
            <a:r>
              <a:rPr lang="de-DE" dirty="0">
                <a:latin typeface="Courier New" panose="02070309020205020404" pitchFamily="49" charset="0"/>
                <a:cs typeface="Courier New" panose="02070309020205020404" pitchFamily="49" charset="0"/>
              </a:rPr>
              <a:t> 192.168.1.11</a:t>
            </a:r>
            <a:r>
              <a:rPr lang="de-DE" dirty="0"/>
              <a:t>                                                </a:t>
            </a:r>
          </a:p>
          <a:p>
            <a:pPr>
              <a:buFont typeface="Arial" panose="020B0604020202020204" pitchFamily="34" charset="0"/>
              <a:buChar char="•"/>
            </a:pPr>
            <a:endParaRPr lang="de-DE" dirty="0"/>
          </a:p>
          <a:p>
            <a:pPr marL="400050" lvl="1" indent="0">
              <a:buNone/>
            </a:pPr>
            <a:r>
              <a:rPr lang="de-DE" dirty="0" err="1">
                <a:latin typeface="Courier New" panose="02070309020205020404" pitchFamily="49" charset="0"/>
                <a:cs typeface="Courier New" panose="02070309020205020404" pitchFamily="49" charset="0"/>
              </a:rPr>
              <a:t>Starting</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7.40 ( https://nmap.org ) at 2017-01-02 16:18 CET</a:t>
            </a:r>
          </a:p>
          <a:p>
            <a:pPr marL="400050" lvl="1" indent="0">
              <a:buNone/>
            </a:pP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scan</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report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for</a:t>
            </a:r>
            <a:r>
              <a:rPr lang="de-DE" dirty="0">
                <a:latin typeface="Courier New" panose="02070309020205020404" pitchFamily="49" charset="0"/>
                <a:cs typeface="Courier New" panose="02070309020205020404" pitchFamily="49" charset="0"/>
              </a:rPr>
              <a:t> 192.168.1.11</a:t>
            </a:r>
          </a:p>
          <a:p>
            <a:pPr marL="400050" lvl="1" indent="0">
              <a:buNone/>
            </a:pPr>
            <a:r>
              <a:rPr lang="de-DE" dirty="0">
                <a:latin typeface="Courier New" panose="02070309020205020404" pitchFamily="49" charset="0"/>
                <a:cs typeface="Courier New" panose="02070309020205020404" pitchFamily="49" charset="0"/>
              </a:rPr>
              <a:t>Host </a:t>
            </a:r>
            <a:r>
              <a:rPr lang="de-DE" dirty="0" err="1">
                <a:latin typeface="Courier New" panose="02070309020205020404" pitchFamily="49" charset="0"/>
                <a:cs typeface="Courier New" panose="02070309020205020404" pitchFamily="49" charset="0"/>
              </a:rPr>
              <a:t>is</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up</a:t>
            </a:r>
            <a:r>
              <a:rPr lang="de-DE" dirty="0">
                <a:latin typeface="Courier New" panose="02070309020205020404" pitchFamily="49" charset="0"/>
                <a:cs typeface="Courier New" panose="02070309020205020404" pitchFamily="49" charset="0"/>
              </a:rPr>
              <a:t> (0.00054s </a:t>
            </a:r>
            <a:r>
              <a:rPr lang="de-DE" dirty="0" err="1">
                <a:latin typeface="Courier New" panose="02070309020205020404" pitchFamily="49" charset="0"/>
                <a:cs typeface="Courier New" panose="02070309020205020404" pitchFamily="49" charset="0"/>
              </a:rPr>
              <a:t>latency</a:t>
            </a:r>
            <a:r>
              <a:rPr lang="de-DE" dirty="0">
                <a:latin typeface="Courier New" panose="02070309020205020404" pitchFamily="49" charset="0"/>
                <a:cs typeface="Courier New" panose="02070309020205020404" pitchFamily="49" charset="0"/>
              </a:rPr>
              <a:t>).</a:t>
            </a:r>
          </a:p>
          <a:p>
            <a:pPr marL="400050" lvl="1" indent="0">
              <a:buNone/>
            </a:pPr>
            <a:r>
              <a:rPr lang="de-DE" dirty="0">
                <a:latin typeface="Courier New" panose="02070309020205020404" pitchFamily="49" charset="0"/>
                <a:cs typeface="Courier New" panose="02070309020205020404" pitchFamily="49" charset="0"/>
              </a:rPr>
              <a:t>Not </a:t>
            </a:r>
            <a:r>
              <a:rPr lang="de-DE" dirty="0" err="1">
                <a:latin typeface="Courier New" panose="02070309020205020404" pitchFamily="49" charset="0"/>
                <a:cs typeface="Courier New" panose="02070309020205020404" pitchFamily="49" charset="0"/>
              </a:rPr>
              <a:t>shown</a:t>
            </a:r>
            <a:r>
              <a:rPr lang="de-DE" dirty="0">
                <a:latin typeface="Courier New" panose="02070309020205020404" pitchFamily="49" charset="0"/>
                <a:cs typeface="Courier New" panose="02070309020205020404" pitchFamily="49" charset="0"/>
              </a:rPr>
              <a:t>: 977 </a:t>
            </a:r>
            <a:r>
              <a:rPr lang="de-DE" dirty="0" err="1">
                <a:latin typeface="Courier New" panose="02070309020205020404" pitchFamily="49" charset="0"/>
                <a:cs typeface="Courier New" panose="02070309020205020404" pitchFamily="49" charset="0"/>
              </a:rPr>
              <a:t>closed</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ports</a:t>
            </a:r>
            <a:endParaRPr lang="de-DE" dirty="0">
              <a:latin typeface="Courier New" panose="02070309020205020404" pitchFamily="49" charset="0"/>
              <a:cs typeface="Courier New" panose="02070309020205020404" pitchFamily="49" charset="0"/>
            </a:endParaRPr>
          </a:p>
          <a:p>
            <a:pPr marL="400050" lvl="1" indent="0">
              <a:buNone/>
            </a:pPr>
            <a:endParaRPr lang="de-DE" dirty="0" smtClean="0">
              <a:latin typeface="Courier New" panose="02070309020205020404" pitchFamily="49" charset="0"/>
              <a:cs typeface="Courier New" panose="02070309020205020404" pitchFamily="49" charset="0"/>
            </a:endParaRPr>
          </a:p>
          <a:p>
            <a:pPr marL="400050" lvl="1" indent="0">
              <a:buNone/>
            </a:pPr>
            <a:r>
              <a:rPr lang="de-DE" dirty="0" smtClean="0">
                <a:latin typeface="Courier New" panose="02070309020205020404" pitchFamily="49" charset="0"/>
                <a:cs typeface="Courier New" panose="02070309020205020404" pitchFamily="49" charset="0"/>
              </a:rPr>
              <a:t>PORT     </a:t>
            </a:r>
            <a:r>
              <a:rPr lang="de-DE" dirty="0">
                <a:latin typeface="Courier New" panose="02070309020205020404" pitchFamily="49" charset="0"/>
                <a:cs typeface="Courier New" panose="02070309020205020404" pitchFamily="49" charset="0"/>
              </a:rPr>
              <a:t>STATE SERVICE     VERSION</a:t>
            </a:r>
          </a:p>
          <a:p>
            <a:pPr marL="400050" lvl="1" indent="0">
              <a:buNone/>
            </a:pPr>
            <a:r>
              <a:rPr lang="de-DE" dirty="0" smtClean="0">
                <a:latin typeface="Courier New" panose="02070309020205020404" pitchFamily="49" charset="0"/>
                <a:cs typeface="Courier New" panose="02070309020205020404" pitchFamily="49" charset="0"/>
              </a:rPr>
              <a:t>8009/</a:t>
            </a:r>
            <a:r>
              <a:rPr lang="de-DE" dirty="0" err="1" smtClean="0">
                <a:latin typeface="Courier New" panose="02070309020205020404" pitchFamily="49" charset="0"/>
                <a:cs typeface="Courier New" panose="02070309020205020404" pitchFamily="49" charset="0"/>
              </a:rPr>
              <a:t>tcp</a:t>
            </a:r>
            <a:r>
              <a:rPr lang="de-DE" dirty="0" smtClean="0">
                <a:latin typeface="Courier New" panose="02070309020205020404" pitchFamily="49" charset="0"/>
                <a:cs typeface="Courier New" panose="02070309020205020404" pitchFamily="49" charset="0"/>
              </a:rPr>
              <a:t> </a:t>
            </a:r>
            <a:r>
              <a:rPr lang="de-DE" dirty="0">
                <a:latin typeface="Courier New" panose="02070309020205020404" pitchFamily="49" charset="0"/>
                <a:cs typeface="Courier New" panose="02070309020205020404" pitchFamily="49" charset="0"/>
              </a:rPr>
              <a:t>open  ajp13       Apache </a:t>
            </a:r>
            <a:r>
              <a:rPr lang="de-DE" dirty="0" err="1">
                <a:latin typeface="Courier New" panose="02070309020205020404" pitchFamily="49" charset="0"/>
                <a:cs typeface="Courier New" panose="02070309020205020404" pitchFamily="49" charset="0"/>
              </a:rPr>
              <a:t>Jserv</a:t>
            </a:r>
            <a:r>
              <a:rPr lang="de-DE" dirty="0">
                <a:latin typeface="Courier New" panose="02070309020205020404" pitchFamily="49" charset="0"/>
                <a:cs typeface="Courier New" panose="02070309020205020404" pitchFamily="49" charset="0"/>
              </a:rPr>
              <a:t> (Protocol v1.3)</a:t>
            </a:r>
          </a:p>
          <a:p>
            <a:pPr marL="400050" lvl="1" indent="0">
              <a:buNone/>
            </a:pPr>
            <a:r>
              <a:rPr lang="de-DE" dirty="0">
                <a:latin typeface="Courier New" panose="02070309020205020404" pitchFamily="49" charset="0"/>
                <a:cs typeface="Courier New" panose="02070309020205020404" pitchFamily="49" charset="0"/>
              </a:rPr>
              <a:t>8180/</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http        Apache </a:t>
            </a:r>
            <a:r>
              <a:rPr lang="de-DE" dirty="0" err="1">
                <a:latin typeface="Courier New" panose="02070309020205020404" pitchFamily="49" charset="0"/>
                <a:cs typeface="Courier New" panose="02070309020205020404" pitchFamily="49" charset="0"/>
              </a:rPr>
              <a:t>Tomcat</a:t>
            </a:r>
            <a:r>
              <a:rPr lang="de-DE" dirty="0">
                <a:latin typeface="Courier New" panose="02070309020205020404" pitchFamily="49" charset="0"/>
                <a:cs typeface="Courier New" panose="02070309020205020404" pitchFamily="49" charset="0"/>
              </a:rPr>
              <a:t>/Coyote JSP </a:t>
            </a:r>
            <a:r>
              <a:rPr lang="de-DE" dirty="0" err="1">
                <a:latin typeface="Courier New" panose="02070309020205020404" pitchFamily="49" charset="0"/>
                <a:cs typeface="Courier New" panose="02070309020205020404" pitchFamily="49" charset="0"/>
              </a:rPr>
              <a:t>engine</a:t>
            </a:r>
            <a:r>
              <a:rPr lang="de-DE" dirty="0">
                <a:latin typeface="Courier New" panose="02070309020205020404" pitchFamily="49" charset="0"/>
                <a:cs typeface="Courier New" panose="02070309020205020404" pitchFamily="49" charset="0"/>
              </a:rPr>
              <a:t> 1.1</a:t>
            </a:r>
          </a:p>
          <a:p>
            <a:pPr marL="400050" lvl="1" indent="0">
              <a:buNone/>
            </a:pPr>
            <a:r>
              <a:rPr lang="de-DE" dirty="0">
                <a:latin typeface="Courier New" panose="02070309020205020404" pitchFamily="49" charset="0"/>
                <a:cs typeface="Courier New" panose="02070309020205020404" pitchFamily="49" charset="0"/>
              </a:rPr>
              <a:t>MAC </a:t>
            </a:r>
            <a:r>
              <a:rPr lang="de-DE" dirty="0" err="1">
                <a:latin typeface="Courier New" panose="02070309020205020404" pitchFamily="49" charset="0"/>
                <a:cs typeface="Courier New" panose="02070309020205020404" pitchFamily="49" charset="0"/>
              </a:rPr>
              <a:t>Address</a:t>
            </a:r>
            <a:r>
              <a:rPr lang="de-DE" dirty="0">
                <a:latin typeface="Courier New" panose="02070309020205020404" pitchFamily="49" charset="0"/>
                <a:cs typeface="Courier New" panose="02070309020205020404" pitchFamily="49" charset="0"/>
              </a:rPr>
              <a:t>: 00:0C:29:66:3E:E0 (VMware)</a:t>
            </a:r>
          </a:p>
          <a:p>
            <a:pPr marL="400050" lvl="1" indent="0">
              <a:buNone/>
            </a:pPr>
            <a:r>
              <a:rPr lang="de-DE" dirty="0">
                <a:latin typeface="Courier New" panose="02070309020205020404" pitchFamily="49" charset="0"/>
                <a:cs typeface="Courier New" panose="02070309020205020404" pitchFamily="49" charset="0"/>
              </a:rPr>
              <a:t>Service Info: Hosts:  </a:t>
            </a:r>
            <a:r>
              <a:rPr lang="de-DE" dirty="0" err="1">
                <a:latin typeface="Courier New" panose="02070309020205020404" pitchFamily="49" charset="0"/>
                <a:cs typeface="Courier New" panose="02070309020205020404" pitchFamily="49" charset="0"/>
              </a:rPr>
              <a:t>metasploitable.localdomain</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localhost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irc.Metasploitable.LAN</a:t>
            </a:r>
            <a:r>
              <a:rPr lang="de-DE" dirty="0">
                <a:latin typeface="Courier New" panose="02070309020205020404" pitchFamily="49" charset="0"/>
                <a:cs typeface="Courier New" panose="02070309020205020404" pitchFamily="49" charset="0"/>
              </a:rPr>
              <a:t>; OSs: Unix, Linux; CPE: </a:t>
            </a:r>
            <a:r>
              <a:rPr lang="de-DE" dirty="0" err="1">
                <a:latin typeface="Courier New" panose="02070309020205020404" pitchFamily="49" charset="0"/>
                <a:cs typeface="Courier New" panose="02070309020205020404" pitchFamily="49" charset="0"/>
              </a:rPr>
              <a:t>cpe</a:t>
            </a:r>
            <a:r>
              <a:rPr lang="de-DE" dirty="0">
                <a:latin typeface="Courier New" panose="02070309020205020404" pitchFamily="49" charset="0"/>
                <a:cs typeface="Courier New" panose="02070309020205020404" pitchFamily="49" charset="0"/>
              </a:rPr>
              <a:t>:/</a:t>
            </a:r>
            <a:r>
              <a:rPr lang="de-DE" dirty="0" err="1">
                <a:latin typeface="Courier New" panose="02070309020205020404" pitchFamily="49" charset="0"/>
                <a:cs typeface="Courier New" panose="02070309020205020404" pitchFamily="49" charset="0"/>
              </a:rPr>
              <a:t>o:linux:linux_kernel</a:t>
            </a:r>
            <a:endParaRPr lang="de-DE" dirty="0">
              <a:latin typeface="Courier New" panose="02070309020205020404" pitchFamily="49" charset="0"/>
              <a:cs typeface="Courier New" panose="02070309020205020404" pitchFamily="49" charset="0"/>
            </a:endParaRPr>
          </a:p>
          <a:p>
            <a:pPr marL="400050" lvl="1" indent="0">
              <a:buNone/>
            </a:pPr>
            <a:endParaRPr lang="de-DE" dirty="0">
              <a:latin typeface="Courier New" panose="02070309020205020404" pitchFamily="49" charset="0"/>
              <a:cs typeface="Courier New" panose="02070309020205020404" pitchFamily="49" charset="0"/>
            </a:endParaRPr>
          </a:p>
          <a:p>
            <a:pPr marL="400050" lvl="1" indent="0">
              <a:buNone/>
            </a:pPr>
            <a:r>
              <a:rPr lang="de-DE" dirty="0">
                <a:latin typeface="Courier New" panose="02070309020205020404" pitchFamily="49" charset="0"/>
                <a:cs typeface="Courier New" panose="02070309020205020404" pitchFamily="49" charset="0"/>
              </a:rPr>
              <a:t>Service </a:t>
            </a:r>
            <a:r>
              <a:rPr lang="de-DE" dirty="0" err="1">
                <a:latin typeface="Courier New" panose="02070309020205020404" pitchFamily="49" charset="0"/>
                <a:cs typeface="Courier New" panose="02070309020205020404" pitchFamily="49" charset="0"/>
              </a:rPr>
              <a:t>detection</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performed</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Please</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report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any</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incorrect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results</a:t>
            </a:r>
            <a:r>
              <a:rPr lang="de-DE" dirty="0">
                <a:latin typeface="Courier New" panose="02070309020205020404" pitchFamily="49" charset="0"/>
                <a:cs typeface="Courier New" panose="02070309020205020404" pitchFamily="49" charset="0"/>
              </a:rPr>
              <a:t> at https://nmap.org/submit/ .</a:t>
            </a:r>
          </a:p>
          <a:p>
            <a:pPr marL="400050" lvl="1" indent="0">
              <a:buNone/>
            </a:pP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done</a:t>
            </a:r>
            <a:r>
              <a:rPr lang="de-DE" dirty="0">
                <a:latin typeface="Courier New" panose="02070309020205020404" pitchFamily="49" charset="0"/>
                <a:cs typeface="Courier New" panose="02070309020205020404" pitchFamily="49" charset="0"/>
              </a:rPr>
              <a:t>: 1 IP </a:t>
            </a:r>
            <a:r>
              <a:rPr lang="de-DE" dirty="0" err="1">
                <a:latin typeface="Courier New" panose="02070309020205020404" pitchFamily="49" charset="0"/>
                <a:cs typeface="Courier New" panose="02070309020205020404" pitchFamily="49" charset="0"/>
              </a:rPr>
              <a:t>address</a:t>
            </a:r>
            <a:r>
              <a:rPr lang="de-DE" dirty="0">
                <a:latin typeface="Courier New" panose="02070309020205020404" pitchFamily="49" charset="0"/>
                <a:cs typeface="Courier New" panose="02070309020205020404" pitchFamily="49" charset="0"/>
              </a:rPr>
              <a:t> (1 host </a:t>
            </a:r>
            <a:r>
              <a:rPr lang="de-DE" dirty="0" err="1">
                <a:latin typeface="Courier New" panose="02070309020205020404" pitchFamily="49" charset="0"/>
                <a:cs typeface="Courier New" panose="02070309020205020404" pitchFamily="49" charset="0"/>
              </a:rPr>
              <a:t>up</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scanned</a:t>
            </a:r>
            <a:r>
              <a:rPr lang="de-DE" dirty="0">
                <a:latin typeface="Courier New" panose="02070309020205020404" pitchFamily="49" charset="0"/>
                <a:cs typeface="Courier New" panose="02070309020205020404" pitchFamily="49" charset="0"/>
              </a:rPr>
              <a:t> in 63.97 </a:t>
            </a:r>
            <a:r>
              <a:rPr lang="de-DE" dirty="0" err="1">
                <a:latin typeface="Courier New" panose="02070309020205020404" pitchFamily="49" charset="0"/>
                <a:cs typeface="Courier New" panose="02070309020205020404" pitchFamily="49" charset="0"/>
              </a:rPr>
              <a:t>seconds</a:t>
            </a:r>
            <a:endParaRPr lang="de-DE" dirty="0">
              <a:latin typeface="Courier New" panose="02070309020205020404" pitchFamily="49" charset="0"/>
              <a:cs typeface="Courier New" panose="02070309020205020404" pitchFamily="49" charset="0"/>
            </a:endParaRPr>
          </a:p>
          <a:p>
            <a:pPr>
              <a:buFont typeface="Arial" panose="020B0604020202020204" pitchFamily="34" charset="0"/>
              <a:buChar char="•"/>
            </a:pPr>
            <a:endParaRPr lang="de-DE" dirty="0"/>
          </a:p>
        </p:txBody>
      </p:sp>
    </p:spTree>
    <p:extLst>
      <p:ext uri="{BB962C8B-B14F-4D97-AF65-F5344CB8AC3E}">
        <p14:creationId xmlns:p14="http://schemas.microsoft.com/office/powerpoint/2010/main" val="94570896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Informationsbeschaffung: </a:t>
            </a:r>
            <a:br>
              <a:rPr lang="de-DE" dirty="0" smtClean="0"/>
            </a:br>
            <a:r>
              <a:rPr lang="de-DE" dirty="0" err="1" smtClean="0"/>
              <a:t>Netzscan</a:t>
            </a:r>
            <a:r>
              <a:rPr lang="de-DE" dirty="0" smtClean="0"/>
              <a:t> mit </a:t>
            </a:r>
            <a:r>
              <a:rPr lang="de-DE" dirty="0" err="1" smtClean="0"/>
              <a:t>nmap</a:t>
            </a:r>
            <a:endParaRPr lang="de-DE" dirty="0"/>
          </a:p>
        </p:txBody>
      </p:sp>
      <p:sp>
        <p:nvSpPr>
          <p:cNvPr id="3" name="Inhaltsplatzhalter 2"/>
          <p:cNvSpPr>
            <a:spLocks noGrp="1"/>
          </p:cNvSpPr>
          <p:nvPr>
            <p:ph idx="1"/>
          </p:nvPr>
        </p:nvSpPr>
        <p:spPr>
          <a:xfrm>
            <a:off x="111317" y="1280160"/>
            <a:ext cx="8851529" cy="5367130"/>
          </a:xfrm>
        </p:spPr>
        <p:txBody>
          <a:bodyPr/>
          <a:lstStyle/>
          <a:p>
            <a:pPr>
              <a:buFont typeface="Arial" panose="020B0604020202020204" pitchFamily="34" charset="0"/>
              <a:buChar char="•"/>
            </a:pPr>
            <a:r>
              <a:rPr lang="de-DE" sz="1600" dirty="0" err="1" smtClean="0"/>
              <a:t>nmap</a:t>
            </a:r>
            <a:r>
              <a:rPr lang="de-DE" sz="1600" dirty="0" smtClean="0"/>
              <a:t> </a:t>
            </a:r>
            <a:r>
              <a:rPr lang="de-DE" sz="1600" dirty="0" err="1" smtClean="0"/>
              <a:t>untersützt</a:t>
            </a:r>
            <a:r>
              <a:rPr lang="de-DE" sz="1600" dirty="0" smtClean="0"/>
              <a:t> Skripte</a:t>
            </a:r>
          </a:p>
          <a:p>
            <a:pPr lvl="1">
              <a:buFont typeface="Arial" panose="020B0604020202020204" pitchFamily="34" charset="0"/>
              <a:buChar char="•"/>
            </a:pPr>
            <a:r>
              <a:rPr lang="de-DE" sz="1600" dirty="0" smtClean="0"/>
              <a:t>LUA</a:t>
            </a:r>
          </a:p>
          <a:p>
            <a:pPr lvl="1">
              <a:buFont typeface="Arial" panose="020B0604020202020204" pitchFamily="34" charset="0"/>
              <a:buChar char="•"/>
            </a:pPr>
            <a:r>
              <a:rPr lang="de-DE" sz="1600" dirty="0" smtClean="0"/>
              <a:t>Vielzahl implementierter Protokolle als Bibliotheken</a:t>
            </a:r>
          </a:p>
          <a:p>
            <a:pPr lvl="1">
              <a:buFont typeface="Arial" panose="020B0604020202020204" pitchFamily="34" charset="0"/>
              <a:buChar char="•"/>
            </a:pPr>
            <a:r>
              <a:rPr lang="de-DE" sz="1600" dirty="0"/>
              <a:t>existierende Skripte: https://nmap.org/nsedoc</a:t>
            </a:r>
            <a:r>
              <a:rPr lang="de-DE" sz="1600" dirty="0" smtClean="0"/>
              <a:t>/</a:t>
            </a:r>
          </a:p>
          <a:p>
            <a:pPr>
              <a:buFont typeface="Arial" panose="020B0604020202020204" pitchFamily="34" charset="0"/>
              <a:buChar char="•"/>
            </a:pPr>
            <a:endParaRPr lang="de-DE" sz="1600" dirty="0"/>
          </a:p>
          <a:p>
            <a:pPr>
              <a:buFont typeface="Arial" panose="020B0604020202020204" pitchFamily="34" charset="0"/>
              <a:buChar char="•"/>
            </a:pPr>
            <a:r>
              <a:rPr lang="de-DE" sz="1600" dirty="0" smtClean="0"/>
              <a:t>Beispiel:</a:t>
            </a:r>
          </a:p>
          <a:p>
            <a:pPr lvl="1">
              <a:buFont typeface="Arial" panose="020B0604020202020204" pitchFamily="34" charset="0"/>
              <a:buChar char="•"/>
            </a:pPr>
            <a:r>
              <a:rPr lang="de-DE" sz="1600" dirty="0"/>
              <a:t> </a:t>
            </a:r>
            <a:r>
              <a:rPr lang="de-DE" sz="1600" dirty="0" err="1" smtClean="0">
                <a:latin typeface="Courier New" panose="02070309020205020404" pitchFamily="49" charset="0"/>
                <a:cs typeface="Courier New" panose="02070309020205020404" pitchFamily="49" charset="0"/>
              </a:rPr>
              <a:t>nmap</a:t>
            </a:r>
            <a:r>
              <a:rPr lang="de-DE" sz="1600" dirty="0" smtClean="0">
                <a:latin typeface="Courier New" panose="02070309020205020404" pitchFamily="49" charset="0"/>
                <a:cs typeface="Courier New" panose="02070309020205020404" pitchFamily="49" charset="0"/>
              </a:rPr>
              <a:t> </a:t>
            </a:r>
            <a:r>
              <a:rPr lang="de-DE" sz="1600" dirty="0">
                <a:latin typeface="Courier New" panose="02070309020205020404" pitchFamily="49" charset="0"/>
                <a:cs typeface="Courier New" panose="02070309020205020404" pitchFamily="49" charset="0"/>
              </a:rPr>
              <a:t>--</a:t>
            </a:r>
            <a:r>
              <a:rPr lang="de-DE" sz="1600" dirty="0" err="1">
                <a:latin typeface="Courier New" panose="02070309020205020404" pitchFamily="49" charset="0"/>
                <a:cs typeface="Courier New" panose="02070309020205020404" pitchFamily="49" charset="0"/>
              </a:rPr>
              <a:t>script</a:t>
            </a: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smtp-commands</a:t>
            </a:r>
            <a:r>
              <a:rPr lang="de-DE" sz="1600" dirty="0">
                <a:latin typeface="Courier New" panose="02070309020205020404" pitchFamily="49" charset="0"/>
                <a:cs typeface="Courier New" panose="02070309020205020404" pitchFamily="49" charset="0"/>
              </a:rPr>
              <a:t> </a:t>
            </a:r>
            <a:r>
              <a:rPr lang="de-DE" sz="1600" dirty="0" smtClean="0">
                <a:latin typeface="Courier New" panose="02070309020205020404" pitchFamily="49" charset="0"/>
                <a:cs typeface="Courier New" panose="02070309020205020404" pitchFamily="49" charset="0"/>
              </a:rPr>
              <a:t>192.168.1.11</a:t>
            </a:r>
          </a:p>
          <a:p>
            <a:pPr marL="914400" lvl="2" indent="0">
              <a:buNone/>
            </a:pPr>
            <a:r>
              <a:rPr lang="de-DE" sz="1600" dirty="0" err="1" smtClean="0">
                <a:latin typeface="Courier New" panose="02070309020205020404" pitchFamily="49" charset="0"/>
                <a:cs typeface="Courier New" panose="02070309020205020404" pitchFamily="49" charset="0"/>
              </a:rPr>
              <a:t>Nmap</a:t>
            </a:r>
            <a:r>
              <a:rPr lang="de-DE" sz="1600" dirty="0">
                <a:latin typeface="Courier New" panose="02070309020205020404" pitchFamily="49" charset="0"/>
                <a:cs typeface="Courier New" panose="02070309020205020404" pitchFamily="49" charset="0"/>
              </a:rPr>
              <a:t>: 25/</a:t>
            </a:r>
            <a:r>
              <a:rPr lang="de-DE" sz="1600" dirty="0" err="1">
                <a:latin typeface="Courier New" panose="02070309020205020404" pitchFamily="49" charset="0"/>
                <a:cs typeface="Courier New" panose="02070309020205020404" pitchFamily="49" charset="0"/>
              </a:rPr>
              <a:t>tcp</a:t>
            </a:r>
            <a:r>
              <a:rPr lang="de-DE" sz="1600" dirty="0">
                <a:latin typeface="Courier New" panose="02070309020205020404" pitchFamily="49" charset="0"/>
                <a:cs typeface="Courier New" panose="02070309020205020404" pitchFamily="49" charset="0"/>
              </a:rPr>
              <a:t>   open  </a:t>
            </a:r>
            <a:r>
              <a:rPr lang="de-DE" sz="1600" dirty="0" err="1">
                <a:latin typeface="Courier New" panose="02070309020205020404" pitchFamily="49" charset="0"/>
                <a:cs typeface="Courier New" panose="02070309020205020404" pitchFamily="49" charset="0"/>
              </a:rPr>
              <a:t>smtp</a:t>
            </a:r>
            <a:endParaRPr lang="de-DE" sz="1600" dirty="0">
              <a:latin typeface="Courier New" panose="02070309020205020404" pitchFamily="49" charset="0"/>
              <a:cs typeface="Courier New" panose="02070309020205020404" pitchFamily="49" charset="0"/>
            </a:endParaRPr>
          </a:p>
          <a:p>
            <a:pPr marL="914400" lvl="2" indent="0">
              <a:buNone/>
            </a:pP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Nmap</a:t>
            </a:r>
            <a:r>
              <a:rPr lang="de-DE" sz="1600" dirty="0">
                <a:latin typeface="Courier New" panose="02070309020205020404" pitchFamily="49" charset="0"/>
                <a:cs typeface="Courier New" panose="02070309020205020404" pitchFamily="49" charset="0"/>
              </a:rPr>
              <a:t>: |_</a:t>
            </a:r>
            <a:r>
              <a:rPr lang="de-DE" sz="1600" dirty="0" err="1">
                <a:latin typeface="Courier New" panose="02070309020205020404" pitchFamily="49" charset="0"/>
                <a:cs typeface="Courier New" panose="02070309020205020404" pitchFamily="49" charset="0"/>
              </a:rPr>
              <a:t>smtp-commands</a:t>
            </a: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metasploitable.localdomain</a:t>
            </a:r>
            <a:r>
              <a:rPr lang="de-DE" sz="1600" dirty="0">
                <a:latin typeface="Courier New" panose="02070309020205020404" pitchFamily="49" charset="0"/>
                <a:cs typeface="Courier New" panose="02070309020205020404" pitchFamily="49" charset="0"/>
              </a:rPr>
              <a:t>, PIPELINING, SIZE 10240000, VRFY, ETRN, STARTTLS, ENHANCEDSTATUSCODES, 8BITMIME, DSN,</a:t>
            </a:r>
          </a:p>
          <a:p>
            <a:pPr marL="800100" lvl="1"/>
            <a:endParaRPr lang="de-DE" sz="1600" dirty="0" smtClean="0">
              <a:latin typeface="Courier New" panose="02070309020205020404" pitchFamily="49" charset="0"/>
              <a:cs typeface="Courier New" panose="02070309020205020404" pitchFamily="49" charset="0"/>
            </a:endParaRPr>
          </a:p>
          <a:p>
            <a:pPr marL="800100" lvl="1"/>
            <a:r>
              <a:rPr lang="de-DE" sz="1600" dirty="0" err="1" smtClean="0">
                <a:latin typeface="Courier New" panose="02070309020205020404" pitchFamily="49" charset="0"/>
                <a:cs typeface="Courier New" panose="02070309020205020404" pitchFamily="49" charset="0"/>
              </a:rPr>
              <a:t>nmap</a:t>
            </a:r>
            <a:r>
              <a:rPr lang="de-DE" sz="1600" dirty="0" smtClean="0">
                <a:latin typeface="Courier New" panose="02070309020205020404" pitchFamily="49" charset="0"/>
                <a:cs typeface="Courier New" panose="02070309020205020404" pitchFamily="49" charset="0"/>
              </a:rPr>
              <a:t> </a:t>
            </a:r>
            <a:r>
              <a:rPr lang="de-DE" sz="1600" dirty="0">
                <a:latin typeface="Courier New" panose="02070309020205020404" pitchFamily="49" charset="0"/>
                <a:cs typeface="Courier New" panose="02070309020205020404" pitchFamily="49" charset="0"/>
              </a:rPr>
              <a:t>--</a:t>
            </a:r>
            <a:r>
              <a:rPr lang="de-DE" sz="1600" dirty="0" err="1">
                <a:latin typeface="Courier New" panose="02070309020205020404" pitchFamily="49" charset="0"/>
                <a:cs typeface="Courier New" panose="02070309020205020404" pitchFamily="49" charset="0"/>
              </a:rPr>
              <a:t>script</a:t>
            </a: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smb-os-discovery</a:t>
            </a:r>
            <a:r>
              <a:rPr lang="de-DE" sz="1600" dirty="0">
                <a:latin typeface="Courier New" panose="02070309020205020404" pitchFamily="49" charset="0"/>
                <a:cs typeface="Courier New" panose="02070309020205020404" pitchFamily="49" charset="0"/>
              </a:rPr>
              <a:t> </a:t>
            </a:r>
            <a:r>
              <a:rPr lang="de-DE" sz="1600" dirty="0" smtClean="0">
                <a:latin typeface="Courier New" panose="02070309020205020404" pitchFamily="49" charset="0"/>
                <a:cs typeface="Courier New" panose="02070309020205020404" pitchFamily="49" charset="0"/>
              </a:rPr>
              <a:t>192.168.1.11</a:t>
            </a:r>
          </a:p>
          <a:p>
            <a:pPr marL="914400" lvl="2" indent="0">
              <a:buNone/>
            </a:pPr>
            <a:r>
              <a:rPr lang="de-DE" sz="1600" dirty="0">
                <a:latin typeface="Courier New" panose="02070309020205020404" pitchFamily="49" charset="0"/>
                <a:cs typeface="Courier New" panose="02070309020205020404" pitchFamily="49" charset="0"/>
              </a:rPr>
              <a:t> Host </a:t>
            </a:r>
            <a:r>
              <a:rPr lang="de-DE" sz="1600" dirty="0" err="1">
                <a:latin typeface="Courier New" panose="02070309020205020404" pitchFamily="49" charset="0"/>
                <a:cs typeface="Courier New" panose="02070309020205020404" pitchFamily="49" charset="0"/>
              </a:rPr>
              <a:t>script</a:t>
            </a: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results</a:t>
            </a:r>
            <a:r>
              <a:rPr lang="de-DE" sz="1600" dirty="0">
                <a:latin typeface="Courier New" panose="02070309020205020404" pitchFamily="49" charset="0"/>
                <a:cs typeface="Courier New" panose="02070309020205020404" pitchFamily="49" charset="0"/>
              </a:rPr>
              <a:t>:</a:t>
            </a:r>
          </a:p>
          <a:p>
            <a:pPr marL="914400" lvl="2" indent="0">
              <a:buNone/>
            </a:pP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Nmap</a:t>
            </a:r>
            <a:r>
              <a:rPr lang="de-DE" sz="1600" dirty="0">
                <a:latin typeface="Courier New" panose="02070309020205020404" pitchFamily="49" charset="0"/>
                <a:cs typeface="Courier New" panose="02070309020205020404" pitchFamily="49" charset="0"/>
              </a:rPr>
              <a:t>: | </a:t>
            </a:r>
            <a:r>
              <a:rPr lang="de-DE" sz="1600" dirty="0" err="1">
                <a:latin typeface="Courier New" panose="02070309020205020404" pitchFamily="49" charset="0"/>
                <a:cs typeface="Courier New" panose="02070309020205020404" pitchFamily="49" charset="0"/>
              </a:rPr>
              <a:t>smb-os-discovery</a:t>
            </a:r>
            <a:r>
              <a:rPr lang="de-DE" sz="1600" dirty="0">
                <a:latin typeface="Courier New" panose="02070309020205020404" pitchFamily="49" charset="0"/>
                <a:cs typeface="Courier New" panose="02070309020205020404" pitchFamily="49" charset="0"/>
              </a:rPr>
              <a:t>:</a:t>
            </a:r>
          </a:p>
          <a:p>
            <a:pPr marL="914400" lvl="2" indent="0">
              <a:buNone/>
            </a:pP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Nmap</a:t>
            </a:r>
            <a:r>
              <a:rPr lang="de-DE" sz="1600" dirty="0">
                <a:latin typeface="Courier New" panose="02070309020205020404" pitchFamily="49" charset="0"/>
                <a:cs typeface="Courier New" panose="02070309020205020404" pitchFamily="49" charset="0"/>
              </a:rPr>
              <a:t>: |   OS: Unix (Samba 3.0.20-Debian)</a:t>
            </a:r>
          </a:p>
          <a:p>
            <a:pPr marL="914400" lvl="2" indent="0">
              <a:buNone/>
            </a:pP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Nmap</a:t>
            </a:r>
            <a:r>
              <a:rPr lang="de-DE" sz="1600" dirty="0">
                <a:latin typeface="Courier New" panose="02070309020205020404" pitchFamily="49" charset="0"/>
                <a:cs typeface="Courier New" panose="02070309020205020404" pitchFamily="49" charset="0"/>
              </a:rPr>
              <a:t>: |   NetBIOS </a:t>
            </a:r>
            <a:r>
              <a:rPr lang="de-DE" sz="1600" dirty="0" err="1">
                <a:latin typeface="Courier New" panose="02070309020205020404" pitchFamily="49" charset="0"/>
                <a:cs typeface="Courier New" panose="02070309020205020404" pitchFamily="49" charset="0"/>
              </a:rPr>
              <a:t>computer</a:t>
            </a: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name</a:t>
            </a:r>
            <a:r>
              <a:rPr lang="de-DE" sz="1600" dirty="0">
                <a:latin typeface="Courier New" panose="02070309020205020404" pitchFamily="49" charset="0"/>
                <a:cs typeface="Courier New" panose="02070309020205020404" pitchFamily="49" charset="0"/>
              </a:rPr>
              <a:t>:</a:t>
            </a:r>
          </a:p>
          <a:p>
            <a:pPr marL="914400" lvl="2" indent="0">
              <a:buNone/>
            </a:pPr>
            <a:r>
              <a:rPr lang="de-DE" sz="1600" dirty="0">
                <a:latin typeface="Courier New" panose="02070309020205020404" pitchFamily="49" charset="0"/>
                <a:cs typeface="Courier New" panose="02070309020205020404" pitchFamily="49" charset="0"/>
              </a:rPr>
              <a:t>[*] </a:t>
            </a:r>
            <a:r>
              <a:rPr lang="de-DE" sz="1600" dirty="0" err="1">
                <a:latin typeface="Courier New" panose="02070309020205020404" pitchFamily="49" charset="0"/>
                <a:cs typeface="Courier New" panose="02070309020205020404" pitchFamily="49" charset="0"/>
              </a:rPr>
              <a:t>Nmap</a:t>
            </a:r>
            <a:r>
              <a:rPr lang="de-DE" sz="1600" dirty="0">
                <a:latin typeface="Courier New" panose="02070309020205020404" pitchFamily="49" charset="0"/>
                <a:cs typeface="Courier New" panose="02070309020205020404" pitchFamily="49" charset="0"/>
              </a:rPr>
              <a:t>: |   Workgroup: WORKGROUP</a:t>
            </a:r>
          </a:p>
          <a:p>
            <a:pPr lvl="1">
              <a:buFont typeface="Arial" panose="020B0604020202020204" pitchFamily="34" charset="0"/>
              <a:buChar char="•"/>
            </a:pPr>
            <a:endParaRPr lang="de-DE" sz="1600" dirty="0" smtClean="0"/>
          </a:p>
          <a:p>
            <a:pPr>
              <a:buFont typeface="Arial" panose="020B0604020202020204" pitchFamily="34" charset="0"/>
              <a:buChar char="•"/>
            </a:pPr>
            <a:endParaRPr lang="de-DE" sz="1600" dirty="0"/>
          </a:p>
        </p:txBody>
      </p:sp>
    </p:spTree>
    <p:extLst>
      <p:ext uri="{BB962C8B-B14F-4D97-AF65-F5344CB8AC3E}">
        <p14:creationId xmlns:p14="http://schemas.microsoft.com/office/powerpoint/2010/main" val="333022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Informationsbeschaffung: </a:t>
            </a:r>
            <a:br>
              <a:rPr lang="de-DE" dirty="0"/>
            </a:br>
            <a:r>
              <a:rPr lang="de-DE" dirty="0" err="1"/>
              <a:t>Netzscan</a:t>
            </a:r>
            <a:r>
              <a:rPr lang="de-DE" dirty="0"/>
              <a:t> mit </a:t>
            </a:r>
            <a:r>
              <a:rPr lang="de-DE" dirty="0" err="1"/>
              <a:t>nmap</a:t>
            </a:r>
            <a:endParaRPr lang="de-DE" dirty="0"/>
          </a:p>
        </p:txBody>
      </p:sp>
      <p:sp>
        <p:nvSpPr>
          <p:cNvPr id="3" name="Inhaltsplatzhalter 2"/>
          <p:cNvSpPr>
            <a:spLocks noGrp="1"/>
          </p:cNvSpPr>
          <p:nvPr>
            <p:ph idx="1"/>
          </p:nvPr>
        </p:nvSpPr>
        <p:spPr>
          <a:xfrm>
            <a:off x="190831" y="1544128"/>
            <a:ext cx="8953169" cy="5071357"/>
          </a:xfrm>
        </p:spPr>
        <p:txBody>
          <a:bodyPr/>
          <a:lstStyle/>
          <a:p>
            <a:pPr>
              <a:buFont typeface="Arial" panose="020B0604020202020204" pitchFamily="34" charset="0"/>
              <a:buChar char="•"/>
            </a:pPr>
            <a:r>
              <a:rPr lang="de-DE" sz="1800" dirty="0" smtClean="0"/>
              <a:t>Probleme: </a:t>
            </a:r>
          </a:p>
          <a:p>
            <a:pPr lvl="1">
              <a:buFont typeface="Arial" panose="020B0604020202020204" pitchFamily="34" charset="0"/>
              <a:buChar char="•"/>
            </a:pPr>
            <a:r>
              <a:rPr lang="de-DE" sz="1800" dirty="0" smtClean="0"/>
              <a:t>Intrusion </a:t>
            </a:r>
            <a:r>
              <a:rPr lang="de-DE" sz="1800" dirty="0" err="1" smtClean="0"/>
              <a:t>Dedection</a:t>
            </a:r>
            <a:r>
              <a:rPr lang="de-DE" sz="1800" dirty="0" smtClean="0"/>
              <a:t> &amp; </a:t>
            </a:r>
            <a:r>
              <a:rPr lang="de-DE" sz="1800" dirty="0" err="1" smtClean="0"/>
              <a:t>Prevention</a:t>
            </a:r>
            <a:r>
              <a:rPr lang="de-DE" sz="1800" dirty="0" smtClean="0"/>
              <a:t> Systeme</a:t>
            </a:r>
          </a:p>
          <a:p>
            <a:pPr lvl="1">
              <a:buFont typeface="Arial" panose="020B0604020202020204" pitchFamily="34" charset="0"/>
              <a:buChar char="•"/>
            </a:pPr>
            <a:r>
              <a:rPr lang="de-DE" sz="1800" dirty="0" err="1" smtClean="0"/>
              <a:t>Honeypots</a:t>
            </a:r>
            <a:endParaRPr lang="de-DE" sz="1800" dirty="0" smtClean="0"/>
          </a:p>
          <a:p>
            <a:pPr lvl="1">
              <a:buFont typeface="Wingdings" panose="05000000000000000000" pitchFamily="2" charset="2"/>
              <a:buChar char="è"/>
            </a:pPr>
            <a:r>
              <a:rPr lang="de-DE" sz="1800" dirty="0" smtClean="0">
                <a:sym typeface="Wingdings" panose="05000000000000000000" pitchFamily="2" charset="2"/>
              </a:rPr>
              <a:t>Scans werden erkannt und verhindert / </a:t>
            </a:r>
            <a:r>
              <a:rPr lang="de-DE" sz="1800" dirty="0" err="1" smtClean="0">
                <a:sym typeface="Wingdings" panose="05000000000000000000" pitchFamily="2" charset="2"/>
              </a:rPr>
              <a:t>Abwehrmassnahmen</a:t>
            </a:r>
            <a:r>
              <a:rPr lang="de-DE" sz="1800" dirty="0" smtClean="0">
                <a:sym typeface="Wingdings" panose="05000000000000000000" pitchFamily="2" charset="2"/>
              </a:rPr>
              <a:t> eingeleitet</a:t>
            </a:r>
          </a:p>
          <a:p>
            <a:pPr lvl="1">
              <a:buFont typeface="Wingdings" panose="05000000000000000000" pitchFamily="2" charset="2"/>
              <a:buChar char="è"/>
            </a:pPr>
            <a:endParaRPr lang="de-DE" sz="1800" dirty="0">
              <a:sym typeface="Wingdings" panose="05000000000000000000" pitchFamily="2" charset="2"/>
            </a:endParaRPr>
          </a:p>
          <a:p>
            <a:pPr marL="285750" indent="-285750">
              <a:buFont typeface="Arial" panose="020B0604020202020204" pitchFamily="34" charset="0"/>
              <a:buChar char="•"/>
            </a:pPr>
            <a:r>
              <a:rPr lang="de-DE" sz="1800" dirty="0" smtClean="0">
                <a:sym typeface="Wingdings" panose="05000000000000000000" pitchFamily="2" charset="2"/>
              </a:rPr>
              <a:t>Lösung:</a:t>
            </a:r>
          </a:p>
          <a:p>
            <a:pPr marL="685800" lvl="1">
              <a:buFont typeface="Arial" panose="020B0604020202020204" pitchFamily="34" charset="0"/>
              <a:buChar char="•"/>
            </a:pPr>
            <a:r>
              <a:rPr lang="de-DE" sz="1800" dirty="0" smtClean="0">
                <a:sym typeface="Wingdings" panose="05000000000000000000" pitchFamily="2" charset="2"/>
              </a:rPr>
              <a:t>Scannen unterhalb der Wahrnehmungsschwelle / „im Rauschen untergehen“</a:t>
            </a:r>
          </a:p>
          <a:p>
            <a:pPr marL="685800" lvl="1">
              <a:buFont typeface="Arial" panose="020B0604020202020204" pitchFamily="34" charset="0"/>
              <a:buChar char="•"/>
            </a:pPr>
            <a:r>
              <a:rPr lang="de-DE" sz="1800" dirty="0" err="1" smtClean="0">
                <a:sym typeface="Wingdings" panose="05000000000000000000" pitchFamily="2" charset="2"/>
              </a:rPr>
              <a:t>nmap</a:t>
            </a:r>
            <a:r>
              <a:rPr lang="de-DE" sz="1800" dirty="0" smtClean="0">
                <a:sym typeface="Wingdings" panose="05000000000000000000" pitchFamily="2" charset="2"/>
              </a:rPr>
              <a:t> Optionen</a:t>
            </a:r>
          </a:p>
          <a:p>
            <a:pPr marL="1085850" lvl="2">
              <a:buFont typeface="Arial" panose="020B0604020202020204" pitchFamily="34" charset="0"/>
              <a:buChar char="•"/>
            </a:pPr>
            <a:r>
              <a:rPr lang="de-DE" sz="1800" dirty="0" smtClean="0">
                <a:sym typeface="Wingdings" panose="05000000000000000000" pitchFamily="2" charset="2"/>
              </a:rPr>
              <a:t>Scan-Zeit:</a:t>
            </a:r>
          </a:p>
          <a:p>
            <a:pPr marL="1543050" lvl="3">
              <a:buFont typeface="Arial" panose="020B0604020202020204" pitchFamily="34" charset="0"/>
              <a:buChar char="•"/>
            </a:pPr>
            <a:r>
              <a:rPr lang="de-DE" sz="2000" dirty="0" smtClean="0">
                <a:latin typeface="Courier New" panose="02070309020205020404" pitchFamily="49" charset="0"/>
                <a:cs typeface="Courier New" panose="02070309020205020404" pitchFamily="49" charset="0"/>
                <a:sym typeface="Wingdings" panose="05000000000000000000" pitchFamily="2" charset="2"/>
              </a:rPr>
              <a:t>-T0</a:t>
            </a:r>
            <a:r>
              <a:rPr lang="de-DE" sz="1800" dirty="0" smtClean="0">
                <a:sym typeface="Wingdings" panose="05000000000000000000" pitchFamily="2" charset="2"/>
              </a:rPr>
              <a:t>: 5 Minuten zwischen Paketen</a:t>
            </a:r>
          </a:p>
          <a:p>
            <a:pPr marL="1543050" lvl="3">
              <a:buFont typeface="Arial" panose="020B0604020202020204" pitchFamily="34" charset="0"/>
              <a:buChar char="•"/>
            </a:pPr>
            <a:endParaRPr lang="de-DE" sz="1800" dirty="0" smtClean="0">
              <a:sym typeface="Wingdings" panose="05000000000000000000" pitchFamily="2" charset="2"/>
            </a:endParaRPr>
          </a:p>
          <a:p>
            <a:pPr marL="1085850" lvl="2">
              <a:buFont typeface="Arial" panose="020B0604020202020204" pitchFamily="34" charset="0"/>
              <a:buChar char="•"/>
            </a:pPr>
            <a:r>
              <a:rPr lang="de-DE" sz="1800" dirty="0" smtClean="0">
                <a:sym typeface="Wingdings" panose="05000000000000000000" pitchFamily="2" charset="2"/>
              </a:rPr>
              <a:t>Pakete fragmentieren:</a:t>
            </a:r>
          </a:p>
          <a:p>
            <a:pPr marL="1543050" lvl="3">
              <a:buFont typeface="Arial" panose="020B0604020202020204" pitchFamily="34" charset="0"/>
              <a:buChar char="•"/>
            </a:pPr>
            <a:r>
              <a:rPr lang="de-DE" sz="2000" dirty="0" smtClean="0">
                <a:latin typeface="Courier New" panose="02070309020205020404" pitchFamily="49" charset="0"/>
                <a:cs typeface="Courier New" panose="02070309020205020404" pitchFamily="49" charset="0"/>
                <a:sym typeface="Wingdings" panose="05000000000000000000" pitchFamily="2" charset="2"/>
              </a:rPr>
              <a:t>-f</a:t>
            </a:r>
            <a:r>
              <a:rPr lang="de-DE" sz="1800" dirty="0" smtClean="0">
                <a:sym typeface="Wingdings" panose="05000000000000000000" pitchFamily="2" charset="2"/>
              </a:rPr>
              <a:t>: IDS-Systeme vermeiden teilweise das </a:t>
            </a:r>
            <a:br>
              <a:rPr lang="de-DE" sz="1800" dirty="0" smtClean="0">
                <a:sym typeface="Wingdings" panose="05000000000000000000" pitchFamily="2" charset="2"/>
              </a:rPr>
            </a:br>
            <a:r>
              <a:rPr lang="de-DE" sz="1800" dirty="0" smtClean="0">
                <a:sym typeface="Wingdings" panose="05000000000000000000" pitchFamily="2" charset="2"/>
              </a:rPr>
              <a:t>      aufwendige Defragmentieren</a:t>
            </a:r>
            <a:endParaRPr lang="de-DE" sz="1800" dirty="0"/>
          </a:p>
          <a:p>
            <a:pPr marL="0" indent="0"/>
            <a:r>
              <a:rPr lang="de-DE" sz="1800" dirty="0" smtClean="0"/>
              <a:t> </a:t>
            </a:r>
            <a:endParaRPr lang="de-DE" sz="1800" dirty="0"/>
          </a:p>
        </p:txBody>
      </p:sp>
    </p:spTree>
    <p:extLst>
      <p:ext uri="{BB962C8B-B14F-4D97-AF65-F5344CB8AC3E}">
        <p14:creationId xmlns:p14="http://schemas.microsoft.com/office/powerpoint/2010/main" val="8779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nmap</a:t>
            </a:r>
            <a:r>
              <a:rPr lang="de-DE" dirty="0" smtClean="0"/>
              <a:t> Integration in </a:t>
            </a:r>
            <a:r>
              <a:rPr lang="de-DE" dirty="0" err="1" smtClean="0"/>
              <a:t>Metasploit</a:t>
            </a:r>
            <a:endParaRPr lang="de-DE" dirty="0"/>
          </a:p>
        </p:txBody>
      </p:sp>
      <p:sp>
        <p:nvSpPr>
          <p:cNvPr id="3" name="Inhaltsplatzhalter 2"/>
          <p:cNvSpPr>
            <a:spLocks noGrp="1"/>
          </p:cNvSpPr>
          <p:nvPr>
            <p:ph idx="1"/>
          </p:nvPr>
        </p:nvSpPr>
        <p:spPr>
          <a:xfrm>
            <a:off x="198783" y="1544128"/>
            <a:ext cx="8259417" cy="4416725"/>
          </a:xfrm>
        </p:spPr>
        <p:txBody>
          <a:bodyPr/>
          <a:lstStyle/>
          <a:p>
            <a:pPr>
              <a:buFont typeface="Arial" panose="020B0604020202020204" pitchFamily="34" charset="0"/>
              <a:buChar char="•"/>
            </a:pPr>
            <a:r>
              <a:rPr lang="de-DE" sz="1800" dirty="0" err="1" smtClean="0"/>
              <a:t>nmap</a:t>
            </a:r>
            <a:r>
              <a:rPr lang="de-DE" sz="1800" dirty="0" smtClean="0"/>
              <a:t> ausführen und Daten automatisch in </a:t>
            </a:r>
            <a:r>
              <a:rPr lang="de-DE" sz="1800" dirty="0" err="1" smtClean="0"/>
              <a:t>Metasploit</a:t>
            </a:r>
            <a:r>
              <a:rPr lang="de-DE" sz="1800" dirty="0" smtClean="0"/>
              <a:t> Datenbank speichern</a:t>
            </a:r>
          </a:p>
          <a:p>
            <a:pPr lvl="1">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msf</a:t>
            </a:r>
            <a:r>
              <a:rPr lang="de-DE" sz="2000" dirty="0" smtClean="0">
                <a:latin typeface="Courier New" panose="02070309020205020404" pitchFamily="49" charset="0"/>
                <a:cs typeface="Courier New" panose="02070309020205020404" pitchFamily="49" charset="0"/>
              </a:rPr>
              <a:t>&gt; </a:t>
            </a:r>
            <a:r>
              <a:rPr lang="de-DE" sz="2000" dirty="0" err="1" smtClean="0">
                <a:latin typeface="Courier New" panose="02070309020205020404" pitchFamily="49" charset="0"/>
                <a:cs typeface="Courier New" panose="02070309020205020404" pitchFamily="49" charset="0"/>
              </a:rPr>
              <a:t>db_nmap</a:t>
            </a:r>
            <a:r>
              <a:rPr lang="de-DE" sz="2000" dirty="0" smtClean="0">
                <a:latin typeface="Courier New" panose="02070309020205020404" pitchFamily="49" charset="0"/>
                <a:cs typeface="Courier New" panose="02070309020205020404" pitchFamily="49" charset="0"/>
              </a:rPr>
              <a:t> </a:t>
            </a:r>
            <a:r>
              <a:rPr lang="de-DE" sz="2000" dirty="0">
                <a:latin typeface="Courier New" panose="02070309020205020404" pitchFamily="49" charset="0"/>
                <a:cs typeface="Courier New" panose="02070309020205020404" pitchFamily="49" charset="0"/>
              </a:rPr>
              <a:t>-p0-65535 </a:t>
            </a:r>
            <a:r>
              <a:rPr lang="de-DE" sz="2000" dirty="0" smtClean="0">
                <a:latin typeface="Courier New" panose="02070309020205020404" pitchFamily="49" charset="0"/>
                <a:cs typeface="Courier New" panose="02070309020205020404" pitchFamily="49" charset="0"/>
              </a:rPr>
              <a:t>192.168.1.11</a:t>
            </a:r>
          </a:p>
          <a:p>
            <a:pPr lvl="1">
              <a:buFont typeface="Arial" panose="020B0604020202020204" pitchFamily="34" charset="0"/>
              <a:buChar char="•"/>
            </a:pPr>
            <a:endParaRPr lang="de-DE" sz="1800" dirty="0"/>
          </a:p>
          <a:p>
            <a:pPr>
              <a:buFont typeface="Arial" panose="020B0604020202020204" pitchFamily="34" charset="0"/>
              <a:buChar char="•"/>
            </a:pPr>
            <a:r>
              <a:rPr lang="de-DE" sz="1800" dirty="0" smtClean="0"/>
              <a:t>Dienste und Software-Versionen ermitteln</a:t>
            </a:r>
          </a:p>
          <a:p>
            <a:pPr lvl="1">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msf</a:t>
            </a:r>
            <a:r>
              <a:rPr lang="de-DE" sz="2000" dirty="0" smtClean="0">
                <a:latin typeface="Courier New" panose="02070309020205020404" pitchFamily="49" charset="0"/>
                <a:cs typeface="Courier New" panose="02070309020205020404" pitchFamily="49" charset="0"/>
              </a:rPr>
              <a:t>&gt; </a:t>
            </a:r>
            <a:r>
              <a:rPr lang="de-DE" sz="2000" dirty="0" err="1" smtClean="0">
                <a:latin typeface="Courier New" panose="02070309020205020404" pitchFamily="49" charset="0"/>
                <a:cs typeface="Courier New" panose="02070309020205020404" pitchFamily="49" charset="0"/>
              </a:rPr>
              <a:t>db_nmap</a:t>
            </a:r>
            <a:r>
              <a:rPr lang="de-DE" sz="2000" dirty="0" smtClean="0">
                <a:latin typeface="Courier New" panose="02070309020205020404" pitchFamily="49" charset="0"/>
                <a:cs typeface="Courier New" panose="02070309020205020404" pitchFamily="49" charset="0"/>
              </a:rPr>
              <a:t> </a:t>
            </a:r>
            <a:r>
              <a:rPr lang="de-DE" sz="2000" dirty="0">
                <a:latin typeface="Courier New" panose="02070309020205020404" pitchFamily="49" charset="0"/>
                <a:cs typeface="Courier New" panose="02070309020205020404" pitchFamily="49" charset="0"/>
              </a:rPr>
              <a:t>-A </a:t>
            </a:r>
            <a:r>
              <a:rPr lang="de-DE" sz="2000" dirty="0" smtClean="0">
                <a:latin typeface="Courier New" panose="02070309020205020404" pitchFamily="49" charset="0"/>
                <a:cs typeface="Courier New" panose="02070309020205020404" pitchFamily="49" charset="0"/>
              </a:rPr>
              <a:t>192.168.1.11</a:t>
            </a:r>
          </a:p>
          <a:p>
            <a:pPr marL="457200" lvl="1" indent="0">
              <a:buNone/>
            </a:pPr>
            <a:endParaRPr lang="de-DE" sz="1800" dirty="0"/>
          </a:p>
        </p:txBody>
      </p:sp>
    </p:spTree>
    <p:extLst>
      <p:ext uri="{BB962C8B-B14F-4D97-AF65-F5344CB8AC3E}">
        <p14:creationId xmlns:p14="http://schemas.microsoft.com/office/powerpoint/2010/main" val="18788403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0" y="1009650"/>
            <a:ext cx="9144000" cy="5848351"/>
          </a:xfrm>
          <a:prstGeom prst="rect">
            <a:avLst/>
          </a:prstGeom>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3" name="Titel 2"/>
          <p:cNvSpPr>
            <a:spLocks noGrp="1"/>
          </p:cNvSpPr>
          <p:nvPr>
            <p:ph type="title"/>
          </p:nvPr>
        </p:nvSpPr>
        <p:spPr/>
        <p:txBody>
          <a:bodyPr/>
          <a:lstStyle/>
          <a:p>
            <a:r>
              <a:rPr lang="de-DE" dirty="0" smtClean="0"/>
              <a:t>Sicherheitslücken in Smartphones</a:t>
            </a:r>
            <a:br>
              <a:rPr lang="de-DE" dirty="0" smtClean="0"/>
            </a:br>
            <a:r>
              <a:rPr lang="de-DE" dirty="0" smtClean="0"/>
              <a:t>sind keine Seltenheit…</a:t>
            </a:r>
            <a:endParaRPr lang="de-DE" dirty="0"/>
          </a:p>
        </p:txBody>
      </p:sp>
      <p:pic>
        <p:nvPicPr>
          <p:cNvPr id="11" name="Grafik 10"/>
          <p:cNvPicPr>
            <a:picLocks noChangeAspect="1"/>
          </p:cNvPicPr>
          <p:nvPr/>
        </p:nvPicPr>
        <p:blipFill>
          <a:blip r:embed="rId2"/>
          <a:stretch>
            <a:fillRect/>
          </a:stretch>
        </p:blipFill>
        <p:spPr>
          <a:xfrm>
            <a:off x="1180441" y="905098"/>
            <a:ext cx="6783117" cy="5897756"/>
          </a:xfrm>
          <a:prstGeom prst="rect">
            <a:avLst/>
          </a:prstGeom>
        </p:spPr>
      </p:pic>
    </p:spTree>
    <p:extLst>
      <p:ext uri="{BB962C8B-B14F-4D97-AF65-F5344CB8AC3E}">
        <p14:creationId xmlns:p14="http://schemas.microsoft.com/office/powerpoint/2010/main" val="422394126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6567777" y="5891917"/>
            <a:ext cx="2576223" cy="96608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2" name="Titel 1"/>
          <p:cNvSpPr>
            <a:spLocks noGrp="1"/>
          </p:cNvSpPr>
          <p:nvPr>
            <p:ph type="title"/>
          </p:nvPr>
        </p:nvSpPr>
        <p:spPr/>
        <p:txBody>
          <a:bodyPr/>
          <a:lstStyle/>
          <a:p>
            <a:r>
              <a:rPr lang="de-DE" dirty="0" err="1" smtClean="0"/>
              <a:t>nmap</a:t>
            </a:r>
            <a:r>
              <a:rPr lang="de-DE" dirty="0" smtClean="0"/>
              <a:t> Integration in </a:t>
            </a:r>
            <a:r>
              <a:rPr lang="de-DE" dirty="0" err="1" smtClean="0"/>
              <a:t>Metasploit</a:t>
            </a:r>
            <a:endParaRPr lang="de-DE" dirty="0"/>
          </a:p>
        </p:txBody>
      </p:sp>
      <p:sp>
        <p:nvSpPr>
          <p:cNvPr id="3" name="Inhaltsplatzhalter 2"/>
          <p:cNvSpPr>
            <a:spLocks noGrp="1"/>
          </p:cNvSpPr>
          <p:nvPr>
            <p:ph idx="1"/>
          </p:nvPr>
        </p:nvSpPr>
        <p:spPr>
          <a:xfrm>
            <a:off x="79514" y="1192696"/>
            <a:ext cx="9175805" cy="5665303"/>
          </a:xfrm>
        </p:spPr>
        <p:txBody>
          <a:bodyPr/>
          <a:lstStyle/>
          <a:p>
            <a:pPr>
              <a:buFont typeface="Arial" panose="020B0604020202020204" pitchFamily="34" charset="0"/>
              <a:buChar char="•"/>
            </a:pPr>
            <a:r>
              <a:rPr lang="de-DE" sz="1800" dirty="0" smtClean="0"/>
              <a:t>Skripte sind auch möglich</a:t>
            </a:r>
          </a:p>
          <a:p>
            <a:pPr marL="444500" lvl="1" indent="-174625">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msf</a:t>
            </a:r>
            <a:r>
              <a:rPr lang="de-DE" sz="2000" dirty="0" smtClean="0">
                <a:latin typeface="Courier New" panose="02070309020205020404" pitchFamily="49" charset="0"/>
                <a:cs typeface="Courier New" panose="02070309020205020404" pitchFamily="49" charset="0"/>
              </a:rPr>
              <a:t>&gt; </a:t>
            </a:r>
            <a:r>
              <a:rPr lang="de-DE" sz="2000" dirty="0" err="1" smtClean="0">
                <a:latin typeface="Courier New" panose="02070309020205020404" pitchFamily="49" charset="0"/>
                <a:cs typeface="Courier New" panose="02070309020205020404" pitchFamily="49" charset="0"/>
              </a:rPr>
              <a:t>db_nmap</a:t>
            </a:r>
            <a:r>
              <a:rPr lang="de-DE" sz="2000" dirty="0" smtClean="0">
                <a:latin typeface="Courier New" panose="02070309020205020404" pitchFamily="49" charset="0"/>
                <a:cs typeface="Courier New" panose="02070309020205020404" pitchFamily="49" charset="0"/>
              </a:rPr>
              <a:t> </a:t>
            </a:r>
            <a:r>
              <a:rPr lang="de-DE" sz="2000" dirty="0">
                <a:latin typeface="Courier New" panose="02070309020205020404" pitchFamily="49" charset="0"/>
                <a:cs typeface="Courier New" panose="02070309020205020404" pitchFamily="49" charset="0"/>
              </a:rPr>
              <a:t>--</a:t>
            </a:r>
            <a:r>
              <a:rPr lang="de-DE" sz="2000" dirty="0" err="1">
                <a:latin typeface="Courier New" panose="02070309020205020404" pitchFamily="49" charset="0"/>
                <a:cs typeface="Courier New" panose="02070309020205020404" pitchFamily="49" charset="0"/>
              </a:rPr>
              <a:t>script</a:t>
            </a:r>
            <a:r>
              <a:rPr lang="de-DE" sz="2000" dirty="0">
                <a:latin typeface="Courier New" panose="02070309020205020404" pitchFamily="49" charset="0"/>
                <a:cs typeface="Courier New" panose="02070309020205020404" pitchFamily="49" charset="0"/>
              </a:rPr>
              <a:t> ftp-</a:t>
            </a:r>
            <a:r>
              <a:rPr lang="de-DE" sz="2000" dirty="0" err="1">
                <a:latin typeface="Courier New" panose="02070309020205020404" pitchFamily="49" charset="0"/>
                <a:cs typeface="Courier New" panose="02070309020205020404" pitchFamily="49" charset="0"/>
              </a:rPr>
              <a:t>vsftpd</a:t>
            </a:r>
            <a:r>
              <a:rPr lang="de-DE" sz="2000" dirty="0">
                <a:latin typeface="Courier New" panose="02070309020205020404" pitchFamily="49" charset="0"/>
                <a:cs typeface="Courier New" panose="02070309020205020404" pitchFamily="49" charset="0"/>
              </a:rPr>
              <a:t>-</a:t>
            </a:r>
            <a:r>
              <a:rPr lang="de-DE" sz="2000" dirty="0" err="1">
                <a:latin typeface="Courier New" panose="02070309020205020404" pitchFamily="49" charset="0"/>
                <a:cs typeface="Courier New" panose="02070309020205020404" pitchFamily="49" charset="0"/>
              </a:rPr>
              <a:t>backdoor</a:t>
            </a:r>
            <a:r>
              <a:rPr lang="de-DE" sz="2000" dirty="0">
                <a:latin typeface="Courier New" panose="02070309020205020404" pitchFamily="49" charset="0"/>
                <a:cs typeface="Courier New" panose="02070309020205020404" pitchFamily="49" charset="0"/>
              </a:rPr>
              <a:t> 192.168.1.11</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21/</a:t>
            </a:r>
            <a:r>
              <a:rPr lang="de-DE" dirty="0" err="1">
                <a:latin typeface="Courier New" panose="02070309020205020404" pitchFamily="49" charset="0"/>
                <a:cs typeface="Courier New" panose="02070309020205020404" pitchFamily="49" charset="0"/>
              </a:rPr>
              <a:t>tcp</a:t>
            </a:r>
            <a:r>
              <a:rPr lang="de-DE" dirty="0">
                <a:latin typeface="Courier New" panose="02070309020205020404" pitchFamily="49" charset="0"/>
                <a:cs typeface="Courier New" panose="02070309020205020404" pitchFamily="49" charset="0"/>
              </a:rPr>
              <a:t>   open  ftp</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ftp-</a:t>
            </a:r>
            <a:r>
              <a:rPr lang="de-DE" dirty="0" err="1">
                <a:latin typeface="Courier New" panose="02070309020205020404" pitchFamily="49" charset="0"/>
                <a:cs typeface="Courier New" panose="02070309020205020404" pitchFamily="49" charset="0"/>
              </a:rPr>
              <a:t>vsftpd</a:t>
            </a:r>
            <a:r>
              <a:rPr lang="de-DE" dirty="0">
                <a:latin typeface="Courier New" panose="02070309020205020404" pitchFamily="49" charset="0"/>
                <a:cs typeface="Courier New" panose="02070309020205020404" pitchFamily="49" charset="0"/>
              </a:rPr>
              <a:t>-</a:t>
            </a:r>
            <a:r>
              <a:rPr lang="de-DE" dirty="0" err="1">
                <a:latin typeface="Courier New" panose="02070309020205020404" pitchFamily="49" charset="0"/>
                <a:cs typeface="Courier New" panose="02070309020205020404" pitchFamily="49" charset="0"/>
              </a:rPr>
              <a:t>backdoor</a:t>
            </a:r>
            <a:r>
              <a:rPr lang="de-DE" dirty="0">
                <a:latin typeface="Courier New" panose="02070309020205020404" pitchFamily="49" charset="0"/>
                <a:cs typeface="Courier New" panose="02070309020205020404" pitchFamily="49" charset="0"/>
              </a:rPr>
              <a:t>:</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VULNERABLE:</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a:t>
            </a:r>
            <a:r>
              <a:rPr lang="de-DE" dirty="0" err="1">
                <a:latin typeface="Courier New" panose="02070309020205020404" pitchFamily="49" charset="0"/>
                <a:cs typeface="Courier New" panose="02070309020205020404" pitchFamily="49" charset="0"/>
              </a:rPr>
              <a:t>vsFTPd</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version</a:t>
            </a:r>
            <a:r>
              <a:rPr lang="de-DE" dirty="0">
                <a:latin typeface="Courier New" panose="02070309020205020404" pitchFamily="49" charset="0"/>
                <a:cs typeface="Courier New" panose="02070309020205020404" pitchFamily="49" charset="0"/>
              </a:rPr>
              <a:t> 2.3.4 </a:t>
            </a:r>
            <a:r>
              <a:rPr lang="de-DE" dirty="0" err="1">
                <a:latin typeface="Courier New" panose="02070309020205020404" pitchFamily="49" charset="0"/>
                <a:cs typeface="Courier New" panose="02070309020205020404" pitchFamily="49" charset="0"/>
              </a:rPr>
              <a:t>backdoor</a:t>
            </a:r>
            <a:endParaRPr lang="de-DE" dirty="0">
              <a:latin typeface="Courier New" panose="02070309020205020404" pitchFamily="49" charset="0"/>
              <a:cs typeface="Courier New" panose="02070309020205020404" pitchFamily="49" charset="0"/>
            </a:endParaRP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State: VULNERABLE (</a:t>
            </a:r>
            <a:r>
              <a:rPr lang="de-DE" dirty="0" err="1">
                <a:latin typeface="Courier New" panose="02070309020205020404" pitchFamily="49" charset="0"/>
                <a:cs typeface="Courier New" panose="02070309020205020404" pitchFamily="49" charset="0"/>
              </a:rPr>
              <a:t>Exploitable</a:t>
            </a:r>
            <a:r>
              <a:rPr lang="de-DE" dirty="0">
                <a:latin typeface="Courier New" panose="02070309020205020404" pitchFamily="49" charset="0"/>
                <a:cs typeface="Courier New" panose="02070309020205020404" pitchFamily="49" charset="0"/>
              </a:rPr>
              <a:t>)</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IDs:  OSVDB:73573  CVE:CVE-2011-2523</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a:t>
            </a:r>
            <a:r>
              <a:rPr lang="de-DE" dirty="0" err="1">
                <a:latin typeface="Courier New" panose="02070309020205020404" pitchFamily="49" charset="0"/>
                <a:cs typeface="Courier New" panose="02070309020205020404" pitchFamily="49" charset="0"/>
              </a:rPr>
              <a:t>vsFTPd</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version</a:t>
            </a:r>
            <a:r>
              <a:rPr lang="de-DE" dirty="0">
                <a:latin typeface="Courier New" panose="02070309020205020404" pitchFamily="49" charset="0"/>
                <a:cs typeface="Courier New" panose="02070309020205020404" pitchFamily="49" charset="0"/>
              </a:rPr>
              <a:t> 2.3.4 </a:t>
            </a:r>
            <a:r>
              <a:rPr lang="de-DE" dirty="0" err="1">
                <a:latin typeface="Courier New" panose="02070309020205020404" pitchFamily="49" charset="0"/>
                <a:cs typeface="Courier New" panose="02070309020205020404" pitchFamily="49" charset="0"/>
              </a:rPr>
              <a:t>backdoor</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this</a:t>
            </a:r>
            <a:r>
              <a:rPr lang="de-DE" dirty="0">
                <a:latin typeface="Courier New" panose="02070309020205020404" pitchFamily="49" charset="0"/>
                <a:cs typeface="Courier New" panose="02070309020205020404" pitchFamily="49" charset="0"/>
              </a:rPr>
              <a:t> was </a:t>
            </a:r>
            <a:r>
              <a:rPr lang="de-DE" dirty="0" err="1">
                <a:latin typeface="Courier New" panose="02070309020205020404" pitchFamily="49" charset="0"/>
                <a:cs typeface="Courier New" panose="02070309020205020404" pitchFamily="49" charset="0"/>
              </a:rPr>
              <a:t>reported</a:t>
            </a:r>
            <a:r>
              <a:rPr lang="de-DE" dirty="0">
                <a:latin typeface="Courier New" panose="02070309020205020404" pitchFamily="49" charset="0"/>
                <a:cs typeface="Courier New" panose="02070309020205020404" pitchFamily="49" charset="0"/>
              </a:rPr>
              <a:t> on 2011-07-04.</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a:t>
            </a:r>
            <a:r>
              <a:rPr lang="de-DE" dirty="0" err="1">
                <a:latin typeface="Courier New" panose="02070309020205020404" pitchFamily="49" charset="0"/>
                <a:cs typeface="Courier New" panose="02070309020205020404" pitchFamily="49" charset="0"/>
              </a:rPr>
              <a:t>Disclosure</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date</a:t>
            </a:r>
            <a:r>
              <a:rPr lang="de-DE" dirty="0">
                <a:latin typeface="Courier New" panose="02070309020205020404" pitchFamily="49" charset="0"/>
                <a:cs typeface="Courier New" panose="02070309020205020404" pitchFamily="49" charset="0"/>
              </a:rPr>
              <a:t>: 2011-07-03</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a:t>
            </a:r>
            <a:r>
              <a:rPr lang="de-DE" dirty="0" err="1">
                <a:latin typeface="Courier New" panose="02070309020205020404" pitchFamily="49" charset="0"/>
                <a:cs typeface="Courier New" panose="02070309020205020404" pitchFamily="49" charset="0"/>
              </a:rPr>
              <a:t>Exploit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results</a:t>
            </a:r>
            <a:r>
              <a:rPr lang="de-DE" dirty="0">
                <a:latin typeface="Courier New" panose="02070309020205020404" pitchFamily="49" charset="0"/>
                <a:cs typeface="Courier New" panose="02070309020205020404" pitchFamily="49" charset="0"/>
              </a:rPr>
              <a:t>:</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Shell </a:t>
            </a:r>
            <a:r>
              <a:rPr lang="de-DE" dirty="0" err="1">
                <a:latin typeface="Courier New" panose="02070309020205020404" pitchFamily="49" charset="0"/>
                <a:cs typeface="Courier New" panose="02070309020205020404" pitchFamily="49" charset="0"/>
              </a:rPr>
              <a:t>command</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id</a:t>
            </a:r>
            <a:endParaRPr lang="de-DE" dirty="0">
              <a:latin typeface="Courier New" panose="02070309020205020404" pitchFamily="49" charset="0"/>
              <a:cs typeface="Courier New" panose="02070309020205020404" pitchFamily="49" charset="0"/>
            </a:endParaRP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a:t>
            </a:r>
            <a:r>
              <a:rPr lang="de-DE" dirty="0" err="1">
                <a:latin typeface="Courier New" panose="02070309020205020404" pitchFamily="49" charset="0"/>
                <a:cs typeface="Courier New" panose="02070309020205020404" pitchFamily="49" charset="0"/>
              </a:rPr>
              <a:t>Results</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uid</a:t>
            </a:r>
            <a:r>
              <a:rPr lang="de-DE" dirty="0">
                <a:latin typeface="Courier New" panose="02070309020205020404" pitchFamily="49" charset="0"/>
                <a:cs typeface="Courier New" panose="02070309020205020404" pitchFamily="49" charset="0"/>
              </a:rPr>
              <a:t>=0(</a:t>
            </a:r>
            <a:r>
              <a:rPr lang="de-DE" dirty="0" err="1">
                <a:latin typeface="Courier New" panose="02070309020205020404" pitchFamily="49" charset="0"/>
                <a:cs typeface="Courier New" panose="02070309020205020404" pitchFamily="49" charset="0"/>
              </a:rPr>
              <a:t>root</a:t>
            </a: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gid</a:t>
            </a:r>
            <a:r>
              <a:rPr lang="de-DE" dirty="0">
                <a:latin typeface="Courier New" panose="02070309020205020404" pitchFamily="49" charset="0"/>
                <a:cs typeface="Courier New" panose="02070309020205020404" pitchFamily="49" charset="0"/>
              </a:rPr>
              <a:t>=0(</a:t>
            </a:r>
            <a:r>
              <a:rPr lang="de-DE" dirty="0" err="1">
                <a:latin typeface="Courier New" panose="02070309020205020404" pitchFamily="49" charset="0"/>
                <a:cs typeface="Courier New" panose="02070309020205020404" pitchFamily="49" charset="0"/>
              </a:rPr>
              <a:t>root</a:t>
            </a:r>
            <a:r>
              <a:rPr lang="de-DE" dirty="0">
                <a:latin typeface="Courier New" panose="02070309020205020404" pitchFamily="49" charset="0"/>
                <a:cs typeface="Courier New" panose="02070309020205020404" pitchFamily="49" charset="0"/>
              </a:rPr>
              <a:t>)</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References:</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http://scarybeastsecurity.blogspot.com/2011/07/alert-vsftpd-download-backdoored.html</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https://cve.mitre.org/cgi-bin/cvename.cgi?name=CVE-2011-2523</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       https://github.com/rapid7/metasploit-framework/blob/master/modules/exploits/unix/ftp/vsftpd_234_backdoor.rb</a:t>
            </a:r>
          </a:p>
          <a:p>
            <a:pPr marL="2330450" lvl="2" indent="-1885950">
              <a:buNone/>
            </a:pPr>
            <a:r>
              <a:rPr lang="de-DE" dirty="0">
                <a:latin typeface="Courier New" panose="02070309020205020404" pitchFamily="49" charset="0"/>
                <a:cs typeface="Courier New" panose="02070309020205020404" pitchFamily="49" charset="0"/>
              </a:rPr>
              <a:t>[*] </a:t>
            </a:r>
            <a:r>
              <a:rPr lang="de-DE" dirty="0" err="1">
                <a:latin typeface="Courier New" panose="02070309020205020404" pitchFamily="49" charset="0"/>
                <a:cs typeface="Courier New" panose="02070309020205020404" pitchFamily="49" charset="0"/>
              </a:rPr>
              <a:t>Nmap</a:t>
            </a:r>
            <a:r>
              <a:rPr lang="de-DE" dirty="0">
                <a:latin typeface="Courier New" panose="02070309020205020404" pitchFamily="49" charset="0"/>
                <a:cs typeface="Courier New" panose="02070309020205020404" pitchFamily="49" charset="0"/>
              </a:rPr>
              <a:t>: |_      http://osvdb.org/73573</a:t>
            </a:r>
          </a:p>
          <a:p>
            <a:pPr lvl="1">
              <a:buFont typeface="Arial" panose="020B0604020202020204" pitchFamily="34" charset="0"/>
              <a:buChar char="•"/>
            </a:pPr>
            <a:endParaRPr lang="de-DE" sz="1800" dirty="0" smtClean="0"/>
          </a:p>
          <a:p>
            <a:pPr lvl="1">
              <a:buFont typeface="Arial" panose="020B0604020202020204" pitchFamily="34" charset="0"/>
              <a:buChar char="•"/>
            </a:pPr>
            <a:endParaRPr lang="de-DE" sz="1800" dirty="0"/>
          </a:p>
          <a:p>
            <a:pPr>
              <a:buFont typeface="Arial" panose="020B0604020202020204" pitchFamily="34" charset="0"/>
              <a:buChar char="•"/>
            </a:pPr>
            <a:endParaRPr lang="de-DE" sz="1800" dirty="0"/>
          </a:p>
        </p:txBody>
      </p:sp>
      <p:sp>
        <p:nvSpPr>
          <p:cNvPr id="5" name="Rechteck 4"/>
          <p:cNvSpPr/>
          <p:nvPr/>
        </p:nvSpPr>
        <p:spPr bwMode="auto">
          <a:xfrm>
            <a:off x="2830988" y="3165956"/>
            <a:ext cx="3267662" cy="239232"/>
          </a:xfrm>
          <a:prstGeom prst="rect">
            <a:avLst/>
          </a:prstGeom>
          <a:noFill/>
          <a:ln>
            <a:solidFill>
              <a:srgbClr val="FF00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Tree>
    <p:extLst>
      <p:ext uri="{BB962C8B-B14F-4D97-AF65-F5344CB8AC3E}">
        <p14:creationId xmlns:p14="http://schemas.microsoft.com/office/powerpoint/2010/main" val="1779237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Metasploit</a:t>
            </a:r>
            <a:r>
              <a:rPr lang="de-DE" dirty="0" smtClean="0"/>
              <a:t> Datenbank Abfrage</a:t>
            </a:r>
            <a:endParaRPr lang="de-DE" dirty="0"/>
          </a:p>
        </p:txBody>
      </p:sp>
      <p:sp>
        <p:nvSpPr>
          <p:cNvPr id="3" name="Inhaltsplatzhalter 2"/>
          <p:cNvSpPr>
            <a:spLocks noGrp="1"/>
          </p:cNvSpPr>
          <p:nvPr>
            <p:ph idx="1"/>
          </p:nvPr>
        </p:nvSpPr>
        <p:spPr/>
        <p:txBody>
          <a:bodyPr/>
          <a:lstStyle/>
          <a:p>
            <a:pPr>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msf</a:t>
            </a:r>
            <a:r>
              <a:rPr lang="de-DE" sz="2000" dirty="0" smtClean="0">
                <a:latin typeface="Courier New" panose="02070309020205020404" pitchFamily="49" charset="0"/>
                <a:cs typeface="Courier New" panose="02070309020205020404" pitchFamily="49" charset="0"/>
              </a:rPr>
              <a:t>&gt; </a:t>
            </a:r>
            <a:r>
              <a:rPr lang="de-DE" sz="2000" dirty="0" err="1" smtClean="0">
                <a:latin typeface="Courier New" panose="02070309020205020404" pitchFamily="49" charset="0"/>
                <a:cs typeface="Courier New" panose="02070309020205020404" pitchFamily="49" charset="0"/>
              </a:rPr>
              <a:t>hosts</a:t>
            </a:r>
            <a:endParaRPr lang="de-DE" sz="2000" dirty="0" smtClean="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smtClean="0"/>
              <a:t>liste die bisher untersuchten Rechner auf</a:t>
            </a:r>
          </a:p>
          <a:p>
            <a:pPr lvl="1">
              <a:buFont typeface="Arial" panose="020B0604020202020204" pitchFamily="34" charset="0"/>
              <a:buChar char="•"/>
            </a:pPr>
            <a:endParaRPr lang="de-DE" sz="1800" dirty="0" smtClean="0"/>
          </a:p>
          <a:p>
            <a:pPr>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msf</a:t>
            </a:r>
            <a:r>
              <a:rPr lang="de-DE" sz="2000" dirty="0" smtClean="0">
                <a:latin typeface="Courier New" panose="02070309020205020404" pitchFamily="49" charset="0"/>
                <a:cs typeface="Courier New" panose="02070309020205020404" pitchFamily="49" charset="0"/>
              </a:rPr>
              <a:t>&gt; </a:t>
            </a:r>
            <a:r>
              <a:rPr lang="de-DE" sz="2000" dirty="0" err="1" smtClean="0">
                <a:latin typeface="Courier New" panose="02070309020205020404" pitchFamily="49" charset="0"/>
                <a:cs typeface="Courier New" panose="02070309020205020404" pitchFamily="49" charset="0"/>
              </a:rPr>
              <a:t>services</a:t>
            </a:r>
            <a:endParaRPr lang="de-DE" sz="2000" dirty="0" smtClean="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smtClean="0"/>
              <a:t>listet die bisher gefundenen Dienste auf</a:t>
            </a:r>
          </a:p>
          <a:p>
            <a:pPr>
              <a:buFont typeface="Arial" panose="020B0604020202020204" pitchFamily="34" charset="0"/>
              <a:buChar char="•"/>
            </a:pPr>
            <a:endParaRPr lang="de-DE" sz="2000" dirty="0" smtClean="0">
              <a:latin typeface="Courier New" panose="02070309020205020404" pitchFamily="49" charset="0"/>
              <a:cs typeface="Courier New" panose="02070309020205020404" pitchFamily="49" charset="0"/>
            </a:endParaRPr>
          </a:p>
          <a:p>
            <a:pPr>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msf</a:t>
            </a:r>
            <a:r>
              <a:rPr lang="de-DE" sz="2000" dirty="0" smtClean="0">
                <a:latin typeface="Courier New" panose="02070309020205020404" pitchFamily="49" charset="0"/>
                <a:cs typeface="Courier New" panose="02070309020205020404" pitchFamily="49" charset="0"/>
              </a:rPr>
              <a:t>&gt; </a:t>
            </a:r>
            <a:r>
              <a:rPr lang="de-DE" sz="2000" dirty="0" err="1" smtClean="0">
                <a:latin typeface="Courier New" panose="02070309020205020404" pitchFamily="49" charset="0"/>
                <a:cs typeface="Courier New" panose="02070309020205020404" pitchFamily="49" charset="0"/>
              </a:rPr>
              <a:t>vulns</a:t>
            </a:r>
            <a:endParaRPr lang="de-DE" sz="2000" dirty="0" smtClean="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smtClean="0"/>
              <a:t>listet gefundene </a:t>
            </a:r>
            <a:r>
              <a:rPr lang="de-DE" sz="1800" dirty="0" err="1" smtClean="0"/>
              <a:t>Vulnerabilites</a:t>
            </a:r>
            <a:r>
              <a:rPr lang="de-DE" sz="1800" dirty="0" smtClean="0"/>
              <a:t> auf</a:t>
            </a:r>
          </a:p>
          <a:p>
            <a:pPr>
              <a:buFont typeface="Arial" panose="020B0604020202020204" pitchFamily="34" charset="0"/>
              <a:buChar char="•"/>
            </a:pPr>
            <a:endParaRPr lang="de-DE" sz="2000" dirty="0" smtClean="0">
              <a:latin typeface="Courier New" panose="02070309020205020404" pitchFamily="49" charset="0"/>
              <a:cs typeface="Courier New" panose="02070309020205020404" pitchFamily="49" charset="0"/>
            </a:endParaRPr>
          </a:p>
          <a:p>
            <a:pPr>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msf</a:t>
            </a:r>
            <a:r>
              <a:rPr lang="de-DE" sz="2000" dirty="0" smtClean="0">
                <a:latin typeface="Courier New" panose="02070309020205020404" pitchFamily="49" charset="0"/>
                <a:cs typeface="Courier New" panose="02070309020205020404" pitchFamily="49" charset="0"/>
              </a:rPr>
              <a:t>&gt; </a:t>
            </a:r>
            <a:r>
              <a:rPr lang="de-DE" sz="2000" dirty="0" err="1" smtClean="0">
                <a:latin typeface="Courier New" panose="02070309020205020404" pitchFamily="49" charset="0"/>
                <a:cs typeface="Courier New" panose="02070309020205020404" pitchFamily="49" charset="0"/>
              </a:rPr>
              <a:t>creds</a:t>
            </a:r>
            <a:endParaRPr lang="de-DE" sz="2000" dirty="0" smtClean="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smtClean="0"/>
              <a:t>listet gefundene </a:t>
            </a:r>
            <a:r>
              <a:rPr lang="de-DE" sz="1800" dirty="0" err="1" smtClean="0"/>
              <a:t>Credentials</a:t>
            </a:r>
            <a:r>
              <a:rPr lang="de-DE" sz="1800" dirty="0" smtClean="0"/>
              <a:t> (</a:t>
            </a:r>
            <a:r>
              <a:rPr lang="de-DE" sz="1800" dirty="0" err="1" smtClean="0"/>
              <a:t>Paßwörter</a:t>
            </a:r>
            <a:r>
              <a:rPr lang="de-DE" sz="1800" dirty="0" smtClean="0"/>
              <a:t> etc.)</a:t>
            </a:r>
            <a:endParaRPr lang="de-DE" sz="1800" dirty="0"/>
          </a:p>
        </p:txBody>
      </p:sp>
    </p:spTree>
    <p:extLst>
      <p:ext uri="{BB962C8B-B14F-4D97-AF65-F5344CB8AC3E}">
        <p14:creationId xmlns:p14="http://schemas.microsoft.com/office/powerpoint/2010/main" val="1913140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Metasploit</a:t>
            </a:r>
            <a:r>
              <a:rPr lang="de-DE" dirty="0" smtClean="0"/>
              <a:t> Dienste Scanner</a:t>
            </a:r>
            <a:endParaRPr lang="de-DE" dirty="0"/>
          </a:p>
        </p:txBody>
      </p:sp>
      <p:sp>
        <p:nvSpPr>
          <p:cNvPr id="3" name="Inhaltsplatzhalter 2"/>
          <p:cNvSpPr>
            <a:spLocks noGrp="1"/>
          </p:cNvSpPr>
          <p:nvPr>
            <p:ph idx="1"/>
          </p:nvPr>
        </p:nvSpPr>
        <p:spPr>
          <a:xfrm>
            <a:off x="577970" y="1455088"/>
            <a:ext cx="8478566" cy="5402912"/>
          </a:xfrm>
        </p:spPr>
        <p:txBody>
          <a:bodyPr/>
          <a:lstStyle/>
          <a:p>
            <a:pPr>
              <a:buFont typeface="Arial" panose="020B0604020202020204" pitchFamily="34" charset="0"/>
              <a:buChar char="•"/>
            </a:pPr>
            <a:r>
              <a:rPr lang="de-DE" sz="1800" dirty="0" smtClean="0"/>
              <a:t>zusätzlicher (</a:t>
            </a:r>
            <a:r>
              <a:rPr lang="de-DE" sz="1800" dirty="0" err="1" smtClean="0"/>
              <a:t>auxiliary</a:t>
            </a:r>
            <a:r>
              <a:rPr lang="de-DE" sz="1800" dirty="0" smtClean="0"/>
              <a:t>) Bestandteil von </a:t>
            </a:r>
            <a:r>
              <a:rPr lang="de-DE" sz="1800" dirty="0" err="1" smtClean="0"/>
              <a:t>Metasploit</a:t>
            </a:r>
            <a:endParaRPr lang="de-DE" sz="1800" dirty="0" smtClean="0"/>
          </a:p>
          <a:p>
            <a:pPr>
              <a:buFont typeface="Arial" panose="020B0604020202020204" pitchFamily="34" charset="0"/>
              <a:buChar char="•"/>
            </a:pPr>
            <a:r>
              <a:rPr lang="de-DE" sz="1800" dirty="0" smtClean="0"/>
              <a:t>Verzeichnis </a:t>
            </a:r>
            <a:r>
              <a:rPr lang="de-DE" sz="2000" dirty="0" err="1" smtClean="0">
                <a:latin typeface="Courier New" panose="02070309020205020404" pitchFamily="49" charset="0"/>
                <a:cs typeface="Courier New" panose="02070309020205020404" pitchFamily="49" charset="0"/>
              </a:rPr>
              <a:t>auxiliary</a:t>
            </a:r>
            <a:r>
              <a:rPr lang="de-DE" sz="2000" dirty="0" smtClean="0">
                <a:latin typeface="Courier New" panose="02070309020205020404" pitchFamily="49" charset="0"/>
                <a:cs typeface="Courier New" panose="02070309020205020404" pitchFamily="49" charset="0"/>
              </a:rPr>
              <a:t>/</a:t>
            </a:r>
            <a:r>
              <a:rPr lang="de-DE" sz="2000" dirty="0" err="1" smtClean="0">
                <a:latin typeface="Courier New" panose="02070309020205020404" pitchFamily="49" charset="0"/>
                <a:cs typeface="Courier New" panose="02070309020205020404" pitchFamily="49" charset="0"/>
              </a:rPr>
              <a:t>scanner</a:t>
            </a:r>
            <a:endParaRPr lang="de-DE" sz="2000" dirty="0" smtClean="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smtClean="0"/>
              <a:t>Tab-Vervollständigung nutzen zum Anzeigen der verfügbaren Scanner</a:t>
            </a:r>
          </a:p>
          <a:p>
            <a:pPr lvl="1">
              <a:buFont typeface="Arial" panose="020B0604020202020204" pitchFamily="34" charset="0"/>
              <a:buChar char="•"/>
            </a:pPr>
            <a:endParaRPr lang="de-DE" sz="1800" dirty="0"/>
          </a:p>
          <a:p>
            <a:pPr>
              <a:buFont typeface="Arial" panose="020B0604020202020204" pitchFamily="34" charset="0"/>
              <a:buChar char="•"/>
            </a:pPr>
            <a:r>
              <a:rPr lang="de-DE" sz="1800" dirty="0" smtClean="0"/>
              <a:t>Beispiel:</a:t>
            </a:r>
          </a:p>
          <a:p>
            <a:pPr lvl="1">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msf</a:t>
            </a:r>
            <a:r>
              <a:rPr lang="de-DE" sz="2000" dirty="0" smtClean="0">
                <a:latin typeface="Courier New" panose="02070309020205020404" pitchFamily="49" charset="0"/>
                <a:cs typeface="Courier New" panose="02070309020205020404" pitchFamily="49" charset="0"/>
              </a:rPr>
              <a:t>&gt; </a:t>
            </a:r>
            <a:r>
              <a:rPr lang="de-DE" sz="2000" dirty="0" err="1" smtClean="0">
                <a:latin typeface="Courier New" panose="02070309020205020404" pitchFamily="49" charset="0"/>
                <a:cs typeface="Courier New" panose="02070309020205020404" pitchFamily="49" charset="0"/>
              </a:rPr>
              <a:t>use</a:t>
            </a:r>
            <a:r>
              <a:rPr lang="de-DE" sz="2000" dirty="0" smtClean="0">
                <a:latin typeface="Courier New" panose="02070309020205020404" pitchFamily="49" charset="0"/>
                <a:cs typeface="Courier New" panose="02070309020205020404" pitchFamily="49" charset="0"/>
              </a:rPr>
              <a:t> </a:t>
            </a:r>
            <a:r>
              <a:rPr lang="de-DE" sz="2000" dirty="0" err="1">
                <a:latin typeface="Courier New" panose="02070309020205020404" pitchFamily="49" charset="0"/>
                <a:cs typeface="Courier New" panose="02070309020205020404" pitchFamily="49" charset="0"/>
              </a:rPr>
              <a:t>auxiliary</a:t>
            </a:r>
            <a:r>
              <a:rPr lang="de-DE" sz="2000" dirty="0">
                <a:latin typeface="Courier New" panose="02070309020205020404" pitchFamily="49" charset="0"/>
                <a:cs typeface="Courier New" panose="02070309020205020404" pitchFamily="49" charset="0"/>
              </a:rPr>
              <a:t>/</a:t>
            </a:r>
            <a:r>
              <a:rPr lang="de-DE" sz="2000" dirty="0" err="1">
                <a:latin typeface="Courier New" panose="02070309020205020404" pitchFamily="49" charset="0"/>
                <a:cs typeface="Courier New" panose="02070309020205020404" pitchFamily="49" charset="0"/>
              </a:rPr>
              <a:t>scanner</a:t>
            </a:r>
            <a:r>
              <a:rPr lang="de-DE" sz="2000" dirty="0">
                <a:latin typeface="Courier New" panose="02070309020205020404" pitchFamily="49" charset="0"/>
                <a:cs typeface="Courier New" panose="02070309020205020404" pitchFamily="49" charset="0"/>
              </a:rPr>
              <a:t>/</a:t>
            </a:r>
            <a:r>
              <a:rPr lang="de-DE" sz="2000" dirty="0" err="1">
                <a:latin typeface="Courier New" panose="02070309020205020404" pitchFamily="49" charset="0"/>
                <a:cs typeface="Courier New" panose="02070309020205020404" pitchFamily="49" charset="0"/>
              </a:rPr>
              <a:t>smb</a:t>
            </a:r>
            <a:r>
              <a:rPr lang="de-DE" sz="2000" dirty="0">
                <a:latin typeface="Courier New" panose="02070309020205020404" pitchFamily="49" charset="0"/>
                <a:cs typeface="Courier New" panose="02070309020205020404" pitchFamily="49" charset="0"/>
              </a:rPr>
              <a:t>/</a:t>
            </a:r>
            <a:r>
              <a:rPr lang="de-DE" sz="2000" dirty="0" err="1">
                <a:latin typeface="Courier New" panose="02070309020205020404" pitchFamily="49" charset="0"/>
                <a:cs typeface="Courier New" panose="02070309020205020404" pitchFamily="49" charset="0"/>
              </a:rPr>
              <a:t>smb_enumshares</a:t>
            </a:r>
            <a:r>
              <a:rPr lang="de-DE" sz="2000" dirty="0">
                <a:latin typeface="Courier New" panose="02070309020205020404" pitchFamily="49" charset="0"/>
                <a:cs typeface="Courier New" panose="02070309020205020404" pitchFamily="49" charset="0"/>
              </a:rPr>
              <a:t> </a:t>
            </a:r>
            <a:endParaRPr lang="de-DE" sz="2000" dirty="0" smtClean="0">
              <a:latin typeface="Courier New" panose="02070309020205020404" pitchFamily="49" charset="0"/>
              <a:cs typeface="Courier New" panose="02070309020205020404" pitchFamily="49" charset="0"/>
            </a:endParaRPr>
          </a:p>
          <a:p>
            <a:pPr lvl="1">
              <a:buFont typeface="Arial" panose="020B0604020202020204" pitchFamily="34" charset="0"/>
              <a:buChar char="•"/>
            </a:pPr>
            <a:endParaRPr lang="de-DE" sz="1800" dirty="0"/>
          </a:p>
          <a:p>
            <a:pPr lvl="1">
              <a:buFont typeface="Arial" panose="020B0604020202020204" pitchFamily="34" charset="0"/>
              <a:buChar char="•"/>
            </a:pPr>
            <a:r>
              <a:rPr lang="de-DE" sz="1800" dirty="0" smtClean="0"/>
              <a:t>Konfigurations-Optionen anzeigen: </a:t>
            </a:r>
          </a:p>
          <a:p>
            <a:pPr lvl="2">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msf</a:t>
            </a:r>
            <a:r>
              <a:rPr lang="de-DE" sz="2000" dirty="0" smtClean="0">
                <a:latin typeface="Courier New" panose="02070309020205020404" pitchFamily="49" charset="0"/>
                <a:cs typeface="Courier New" panose="02070309020205020404" pitchFamily="49" charset="0"/>
              </a:rPr>
              <a:t>&gt;  </a:t>
            </a:r>
            <a:r>
              <a:rPr lang="de-DE" sz="2000" dirty="0" err="1" smtClean="0">
                <a:latin typeface="Courier New" panose="02070309020205020404" pitchFamily="49" charset="0"/>
                <a:cs typeface="Courier New" panose="02070309020205020404" pitchFamily="49" charset="0"/>
              </a:rPr>
              <a:t>show</a:t>
            </a:r>
            <a:r>
              <a:rPr lang="de-DE" sz="2000" dirty="0" smtClean="0">
                <a:latin typeface="Courier New" panose="02070309020205020404" pitchFamily="49" charset="0"/>
                <a:cs typeface="Courier New" panose="02070309020205020404" pitchFamily="49" charset="0"/>
              </a:rPr>
              <a:t> </a:t>
            </a:r>
            <a:r>
              <a:rPr lang="de-DE" sz="2000" dirty="0" err="1" smtClean="0">
                <a:latin typeface="Courier New" panose="02070309020205020404" pitchFamily="49" charset="0"/>
                <a:cs typeface="Courier New" panose="02070309020205020404" pitchFamily="49" charset="0"/>
              </a:rPr>
              <a:t>options</a:t>
            </a:r>
            <a:endParaRPr lang="de-DE" sz="2000" dirty="0" smtClean="0">
              <a:latin typeface="Courier New" panose="02070309020205020404" pitchFamily="49" charset="0"/>
              <a:cs typeface="Courier New" panose="02070309020205020404" pitchFamily="49" charset="0"/>
            </a:endParaRPr>
          </a:p>
          <a:p>
            <a:pPr lvl="1">
              <a:buFont typeface="Arial" panose="020B0604020202020204" pitchFamily="34" charset="0"/>
              <a:buChar char="•"/>
            </a:pPr>
            <a:endParaRPr lang="de-DE" sz="1800" dirty="0"/>
          </a:p>
          <a:p>
            <a:pPr lvl="1">
              <a:buFont typeface="Arial" panose="020B0604020202020204" pitchFamily="34" charset="0"/>
              <a:buChar char="•"/>
            </a:pPr>
            <a:r>
              <a:rPr lang="de-DE" sz="1800" dirty="0" smtClean="0"/>
              <a:t>oft verwendet: Ziel-Rechner – RHOSTS</a:t>
            </a:r>
          </a:p>
          <a:p>
            <a:pPr lvl="2">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msf</a:t>
            </a:r>
            <a:r>
              <a:rPr lang="de-DE" sz="2000" dirty="0" smtClean="0">
                <a:latin typeface="Courier New" panose="02070309020205020404" pitchFamily="49" charset="0"/>
                <a:cs typeface="Courier New" panose="02070309020205020404" pitchFamily="49" charset="0"/>
              </a:rPr>
              <a:t>&gt; </a:t>
            </a:r>
            <a:r>
              <a:rPr lang="de-DE" sz="2000" dirty="0" err="1" smtClean="0">
                <a:latin typeface="Courier New" panose="02070309020205020404" pitchFamily="49" charset="0"/>
                <a:cs typeface="Courier New" panose="02070309020205020404" pitchFamily="49" charset="0"/>
              </a:rPr>
              <a:t>set</a:t>
            </a:r>
            <a:r>
              <a:rPr lang="de-DE" sz="2000" dirty="0" smtClean="0">
                <a:latin typeface="Courier New" panose="02070309020205020404" pitchFamily="49" charset="0"/>
                <a:cs typeface="Courier New" panose="02070309020205020404" pitchFamily="49" charset="0"/>
              </a:rPr>
              <a:t> RHOSTS 192.168.1.11</a:t>
            </a:r>
          </a:p>
          <a:p>
            <a:pPr lvl="2">
              <a:buFont typeface="Arial" panose="020B0604020202020204" pitchFamily="34" charset="0"/>
              <a:buChar char="•"/>
            </a:pPr>
            <a:endParaRPr lang="de-DE" sz="1800" dirty="0"/>
          </a:p>
          <a:p>
            <a:pPr lvl="1">
              <a:buFont typeface="Arial" panose="020B0604020202020204" pitchFamily="34" charset="0"/>
              <a:buChar char="•"/>
            </a:pPr>
            <a:r>
              <a:rPr lang="de-DE" sz="1800" dirty="0" smtClean="0"/>
              <a:t>Ausführen:</a:t>
            </a:r>
          </a:p>
          <a:p>
            <a:pPr lvl="2">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msf</a:t>
            </a:r>
            <a:r>
              <a:rPr lang="de-DE" sz="2000" dirty="0" smtClean="0">
                <a:latin typeface="Courier New" panose="02070309020205020404" pitchFamily="49" charset="0"/>
                <a:cs typeface="Courier New" panose="02070309020205020404" pitchFamily="49" charset="0"/>
              </a:rPr>
              <a:t>&gt; </a:t>
            </a:r>
            <a:r>
              <a:rPr lang="de-DE" sz="2000" dirty="0" err="1" smtClean="0">
                <a:latin typeface="Courier New" panose="02070309020205020404" pitchFamily="49" charset="0"/>
                <a:cs typeface="Courier New" panose="02070309020205020404" pitchFamily="49" charset="0"/>
              </a:rPr>
              <a:t>run</a:t>
            </a:r>
            <a:endParaRPr lang="de-DE" sz="2000" dirty="0" smtClean="0">
              <a:latin typeface="Courier New" panose="02070309020205020404" pitchFamily="49" charset="0"/>
              <a:cs typeface="Courier New" panose="02070309020205020404" pitchFamily="49" charset="0"/>
            </a:endParaRPr>
          </a:p>
          <a:p>
            <a:pPr lvl="1">
              <a:buFont typeface="Arial" panose="020B0604020202020204" pitchFamily="34" charset="0"/>
              <a:buChar char="•"/>
            </a:pPr>
            <a:endParaRPr lang="de-DE" sz="1800" dirty="0"/>
          </a:p>
          <a:p>
            <a:pPr lvl="1">
              <a:buFont typeface="Arial" panose="020B0604020202020204" pitchFamily="34" charset="0"/>
              <a:buChar char="•"/>
            </a:pPr>
            <a:r>
              <a:rPr lang="de-DE" sz="1800" dirty="0"/>
              <a:t>[+] 192.168.1.11:139      - </a:t>
            </a:r>
            <a:r>
              <a:rPr lang="de-DE" sz="1800" dirty="0" err="1"/>
              <a:t>print</a:t>
            </a:r>
            <a:r>
              <a:rPr lang="de-DE" sz="1800" dirty="0"/>
              <a:t>$ - (DISK) Printer Drivers</a:t>
            </a:r>
          </a:p>
          <a:p>
            <a:pPr lvl="1">
              <a:buFont typeface="Arial" panose="020B0604020202020204" pitchFamily="34" charset="0"/>
              <a:buChar char="•"/>
            </a:pPr>
            <a:r>
              <a:rPr lang="de-DE" sz="1800" dirty="0"/>
              <a:t>[+] 192.168.1.11:139      - </a:t>
            </a:r>
            <a:r>
              <a:rPr lang="de-DE" sz="1800" dirty="0" err="1"/>
              <a:t>tmp</a:t>
            </a:r>
            <a:r>
              <a:rPr lang="de-DE" sz="1800" dirty="0"/>
              <a:t> - (DISK) oh </a:t>
            </a:r>
            <a:r>
              <a:rPr lang="de-DE" sz="1800" dirty="0" err="1"/>
              <a:t>noes</a:t>
            </a:r>
            <a:r>
              <a:rPr lang="de-DE" sz="1800" dirty="0"/>
              <a:t>!</a:t>
            </a:r>
          </a:p>
          <a:p>
            <a:pPr lvl="1">
              <a:buFont typeface="Arial" panose="020B0604020202020204" pitchFamily="34" charset="0"/>
              <a:buChar char="•"/>
            </a:pPr>
            <a:r>
              <a:rPr lang="de-DE" sz="1800" dirty="0"/>
              <a:t>[+] 192.168.1.11:139      - </a:t>
            </a:r>
            <a:r>
              <a:rPr lang="de-DE" sz="1800" dirty="0" err="1"/>
              <a:t>opt</a:t>
            </a:r>
            <a:r>
              <a:rPr lang="de-DE" sz="1800" dirty="0"/>
              <a:t> - (DISK) </a:t>
            </a:r>
          </a:p>
          <a:p>
            <a:pPr lvl="1">
              <a:buFont typeface="Arial" panose="020B0604020202020204" pitchFamily="34" charset="0"/>
              <a:buChar char="•"/>
            </a:pPr>
            <a:r>
              <a:rPr lang="de-DE" sz="1800" dirty="0"/>
              <a:t>[+] 192.168.1.11:139      - IPC$ - (IPC) IPC Service (</a:t>
            </a:r>
            <a:r>
              <a:rPr lang="de-DE" sz="1800" dirty="0" err="1"/>
              <a:t>metasploitable</a:t>
            </a:r>
            <a:r>
              <a:rPr lang="de-DE" sz="1800" dirty="0"/>
              <a:t> </a:t>
            </a:r>
            <a:r>
              <a:rPr lang="de-DE" sz="1800" dirty="0" err="1"/>
              <a:t>server</a:t>
            </a:r>
            <a:r>
              <a:rPr lang="de-DE" sz="1800" dirty="0"/>
              <a:t> (Samba 3.0.20-Debian))</a:t>
            </a:r>
          </a:p>
          <a:p>
            <a:pPr lvl="1">
              <a:buFont typeface="Arial" panose="020B0604020202020204" pitchFamily="34" charset="0"/>
              <a:buChar char="•"/>
            </a:pPr>
            <a:r>
              <a:rPr lang="de-DE" sz="1800" dirty="0"/>
              <a:t>[+] 192.168.1.11:139      - ADMIN$ - (IPC) IPC Service (</a:t>
            </a:r>
            <a:r>
              <a:rPr lang="de-DE" sz="1800" dirty="0" err="1"/>
              <a:t>metasploitable</a:t>
            </a:r>
            <a:r>
              <a:rPr lang="de-DE" sz="1800" dirty="0"/>
              <a:t> </a:t>
            </a:r>
            <a:r>
              <a:rPr lang="de-DE" sz="1800" dirty="0" err="1"/>
              <a:t>server</a:t>
            </a:r>
            <a:r>
              <a:rPr lang="de-DE" sz="1800" dirty="0"/>
              <a:t> (Samba 3.0.20-Debian))</a:t>
            </a:r>
          </a:p>
          <a:p>
            <a:pPr lvl="1">
              <a:buFont typeface="Arial" panose="020B0604020202020204" pitchFamily="34" charset="0"/>
              <a:buChar char="•"/>
            </a:pPr>
            <a:r>
              <a:rPr lang="de-DE" sz="1800" dirty="0"/>
              <a:t>[*] </a:t>
            </a:r>
            <a:r>
              <a:rPr lang="de-DE" sz="1800" dirty="0" err="1"/>
              <a:t>Scanned</a:t>
            </a:r>
            <a:r>
              <a:rPr lang="de-DE" sz="1800" dirty="0"/>
              <a:t> 1 </a:t>
            </a:r>
            <a:r>
              <a:rPr lang="de-DE" sz="1800" dirty="0" err="1"/>
              <a:t>of</a:t>
            </a:r>
            <a:r>
              <a:rPr lang="de-DE" sz="1800" dirty="0"/>
              <a:t> 1 </a:t>
            </a:r>
            <a:r>
              <a:rPr lang="de-DE" sz="1800" dirty="0" err="1"/>
              <a:t>hosts</a:t>
            </a:r>
            <a:r>
              <a:rPr lang="de-DE" sz="1800" dirty="0"/>
              <a:t> (100% </a:t>
            </a:r>
            <a:r>
              <a:rPr lang="de-DE" sz="1800" dirty="0" err="1"/>
              <a:t>complete</a:t>
            </a:r>
            <a:r>
              <a:rPr lang="de-DE" sz="1800" dirty="0"/>
              <a:t>)</a:t>
            </a:r>
          </a:p>
          <a:p>
            <a:pPr lvl="1">
              <a:buFont typeface="Arial" panose="020B0604020202020204" pitchFamily="34" charset="0"/>
              <a:buChar char="•"/>
            </a:pPr>
            <a:r>
              <a:rPr lang="de-DE" sz="1800" dirty="0"/>
              <a:t>[*] </a:t>
            </a:r>
            <a:r>
              <a:rPr lang="de-DE" sz="1800" dirty="0" err="1"/>
              <a:t>Auxiliary</a:t>
            </a:r>
            <a:r>
              <a:rPr lang="de-DE" sz="1800" dirty="0"/>
              <a:t> </a:t>
            </a:r>
            <a:r>
              <a:rPr lang="de-DE" sz="1800" dirty="0" err="1"/>
              <a:t>module</a:t>
            </a:r>
            <a:r>
              <a:rPr lang="de-DE" sz="1800" dirty="0"/>
              <a:t> </a:t>
            </a:r>
            <a:r>
              <a:rPr lang="de-DE" sz="1800" dirty="0" err="1"/>
              <a:t>execution</a:t>
            </a:r>
            <a:r>
              <a:rPr lang="de-DE" sz="1800" dirty="0"/>
              <a:t> </a:t>
            </a:r>
            <a:r>
              <a:rPr lang="de-DE" sz="1800" dirty="0" err="1"/>
              <a:t>completed</a:t>
            </a:r>
            <a:endParaRPr lang="de-DE" sz="1800" dirty="0"/>
          </a:p>
          <a:p>
            <a:pPr lvl="1">
              <a:buFont typeface="Arial" panose="020B0604020202020204" pitchFamily="34" charset="0"/>
              <a:buChar char="•"/>
            </a:pPr>
            <a:endParaRPr lang="de-DE" sz="1800" dirty="0" smtClean="0"/>
          </a:p>
        </p:txBody>
      </p:sp>
    </p:spTree>
    <p:extLst>
      <p:ext uri="{BB962C8B-B14F-4D97-AF65-F5344CB8AC3E}">
        <p14:creationId xmlns:p14="http://schemas.microsoft.com/office/powerpoint/2010/main" val="287752646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Metasploit</a:t>
            </a:r>
            <a:r>
              <a:rPr lang="de-DE" dirty="0" smtClean="0"/>
              <a:t> Dienste Scanner</a:t>
            </a:r>
            <a:endParaRPr lang="de-DE" dirty="0"/>
          </a:p>
        </p:txBody>
      </p:sp>
      <p:sp>
        <p:nvSpPr>
          <p:cNvPr id="3" name="Inhaltsplatzhalter 2"/>
          <p:cNvSpPr>
            <a:spLocks noGrp="1"/>
          </p:cNvSpPr>
          <p:nvPr>
            <p:ph idx="1"/>
          </p:nvPr>
        </p:nvSpPr>
        <p:spPr>
          <a:xfrm>
            <a:off x="577970" y="1455088"/>
            <a:ext cx="8478566" cy="5402912"/>
          </a:xfrm>
        </p:spPr>
        <p:txBody>
          <a:bodyPr/>
          <a:lstStyle/>
          <a:p>
            <a:pPr marL="457200" lvl="1" indent="0">
              <a:buNone/>
            </a:pPr>
            <a:endParaRPr lang="de-DE" sz="1800" dirty="0"/>
          </a:p>
          <a:p>
            <a:pPr>
              <a:buFont typeface="Arial" panose="020B0604020202020204" pitchFamily="34" charset="0"/>
              <a:buChar char="•"/>
            </a:pPr>
            <a:r>
              <a:rPr lang="de-DE" sz="1800" dirty="0" smtClean="0"/>
              <a:t>Beispiel:</a:t>
            </a:r>
          </a:p>
          <a:p>
            <a:pPr lvl="1">
              <a:buFont typeface="Arial" panose="020B0604020202020204" pitchFamily="34" charset="0"/>
              <a:buChar char="•"/>
            </a:pPr>
            <a:r>
              <a:rPr lang="de-DE" sz="1800" dirty="0" err="1">
                <a:latin typeface="Courier New" panose="02070309020205020404" pitchFamily="49" charset="0"/>
                <a:cs typeface="Courier New" panose="02070309020205020404" pitchFamily="49" charset="0"/>
              </a:rPr>
              <a:t>msf</a:t>
            </a:r>
            <a:r>
              <a:rPr lang="de-DE" sz="1800" dirty="0">
                <a:latin typeface="Courier New" panose="02070309020205020404" pitchFamily="49" charset="0"/>
                <a:cs typeface="Courier New" panose="02070309020205020404" pitchFamily="49" charset="0"/>
              </a:rPr>
              <a:t>&gt; </a:t>
            </a:r>
            <a:r>
              <a:rPr lang="de-DE" sz="1800" dirty="0" err="1">
                <a:latin typeface="Courier New" panose="02070309020205020404" pitchFamily="49" charset="0"/>
                <a:cs typeface="Courier New" panose="02070309020205020404" pitchFamily="49" charset="0"/>
              </a:rPr>
              <a:t>use</a:t>
            </a:r>
            <a:r>
              <a:rPr lang="de-DE" sz="1800" dirty="0">
                <a:latin typeface="Courier New" panose="02070309020205020404" pitchFamily="49" charset="0"/>
                <a:cs typeface="Courier New" panose="02070309020205020404" pitchFamily="49" charset="0"/>
              </a:rPr>
              <a:t> </a:t>
            </a:r>
            <a:r>
              <a:rPr lang="de-DE" sz="1800" dirty="0" err="1" smtClean="0">
                <a:latin typeface="Courier New" panose="02070309020205020404" pitchFamily="49" charset="0"/>
                <a:cs typeface="Courier New" panose="02070309020205020404" pitchFamily="49" charset="0"/>
              </a:rPr>
              <a:t>auxiliary</a:t>
            </a:r>
            <a:r>
              <a:rPr lang="de-DE" sz="1800" dirty="0" smtClean="0">
                <a:latin typeface="Courier New" panose="02070309020205020404" pitchFamily="49" charset="0"/>
                <a:cs typeface="Courier New" panose="02070309020205020404" pitchFamily="49" charset="0"/>
              </a:rPr>
              <a:t>/</a:t>
            </a:r>
            <a:r>
              <a:rPr lang="de-DE" sz="1800" dirty="0" err="1" smtClean="0">
                <a:latin typeface="Courier New" panose="02070309020205020404" pitchFamily="49" charset="0"/>
                <a:cs typeface="Courier New" panose="02070309020205020404" pitchFamily="49" charset="0"/>
              </a:rPr>
              <a:t>scanner</a:t>
            </a:r>
            <a:r>
              <a:rPr lang="de-DE" sz="1800" dirty="0" smtClean="0">
                <a:latin typeface="Courier New" panose="02070309020205020404" pitchFamily="49" charset="0"/>
                <a:cs typeface="Courier New" panose="02070309020205020404" pitchFamily="49" charset="0"/>
              </a:rPr>
              <a:t>/</a:t>
            </a:r>
            <a:r>
              <a:rPr lang="de-DE" sz="1800" dirty="0" err="1" smtClean="0">
                <a:latin typeface="Courier New" panose="02070309020205020404" pitchFamily="49" charset="0"/>
                <a:cs typeface="Courier New" panose="02070309020205020404" pitchFamily="49" charset="0"/>
              </a:rPr>
              <a:t>smb</a:t>
            </a:r>
            <a:r>
              <a:rPr lang="de-DE" sz="1800" dirty="0" smtClean="0">
                <a:latin typeface="Courier New" panose="02070309020205020404" pitchFamily="49" charset="0"/>
                <a:cs typeface="Courier New" panose="02070309020205020404" pitchFamily="49" charset="0"/>
              </a:rPr>
              <a:t>/</a:t>
            </a:r>
            <a:r>
              <a:rPr lang="de-DE" sz="1800" dirty="0" err="1" smtClean="0">
                <a:latin typeface="Courier New" panose="02070309020205020404" pitchFamily="49" charset="0"/>
                <a:cs typeface="Courier New" panose="02070309020205020404" pitchFamily="49" charset="0"/>
              </a:rPr>
              <a:t>smb_enumshares</a:t>
            </a:r>
            <a:endParaRPr lang="de-DE" sz="1800" dirty="0" smtClean="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err="1">
                <a:latin typeface="Courier New" panose="02070309020205020404" pitchFamily="49" charset="0"/>
                <a:cs typeface="Courier New" panose="02070309020205020404" pitchFamily="49" charset="0"/>
              </a:rPr>
              <a:t>msf</a:t>
            </a:r>
            <a:r>
              <a:rPr lang="de-DE" sz="1800" dirty="0">
                <a:latin typeface="Courier New" panose="02070309020205020404" pitchFamily="49" charset="0"/>
                <a:cs typeface="Courier New" panose="02070309020205020404" pitchFamily="49" charset="0"/>
              </a:rPr>
              <a:t>&gt; </a:t>
            </a:r>
            <a:r>
              <a:rPr lang="de-DE" sz="1800" dirty="0" err="1">
                <a:latin typeface="Courier New" panose="02070309020205020404" pitchFamily="49" charset="0"/>
                <a:cs typeface="Courier New" panose="02070309020205020404" pitchFamily="49" charset="0"/>
              </a:rPr>
              <a:t>set</a:t>
            </a:r>
            <a:r>
              <a:rPr lang="de-DE" sz="1800" dirty="0">
                <a:latin typeface="Courier New" panose="02070309020205020404" pitchFamily="49" charset="0"/>
                <a:cs typeface="Courier New" panose="02070309020205020404" pitchFamily="49" charset="0"/>
              </a:rPr>
              <a:t> RHOSTS 192.168.1.11</a:t>
            </a:r>
          </a:p>
          <a:p>
            <a:pPr lvl="1">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msf</a:t>
            </a:r>
            <a:r>
              <a:rPr lang="de-DE" sz="2000" dirty="0" smtClean="0">
                <a:latin typeface="Courier New" panose="02070309020205020404" pitchFamily="49" charset="0"/>
                <a:cs typeface="Courier New" panose="02070309020205020404" pitchFamily="49" charset="0"/>
              </a:rPr>
              <a:t>&gt; </a:t>
            </a:r>
            <a:r>
              <a:rPr lang="de-DE" sz="2000" dirty="0" err="1" smtClean="0">
                <a:latin typeface="Courier New" panose="02070309020205020404" pitchFamily="49" charset="0"/>
                <a:cs typeface="Courier New" panose="02070309020205020404" pitchFamily="49" charset="0"/>
              </a:rPr>
              <a:t>run</a:t>
            </a:r>
            <a:endParaRPr lang="de-DE" sz="2000" dirty="0" smtClean="0">
              <a:latin typeface="Courier New" panose="02070309020205020404" pitchFamily="49" charset="0"/>
              <a:cs typeface="Courier New" panose="02070309020205020404" pitchFamily="49" charset="0"/>
            </a:endParaRPr>
          </a:p>
          <a:p>
            <a:pPr lvl="1">
              <a:buFont typeface="Arial" panose="020B0604020202020204" pitchFamily="34" charset="0"/>
              <a:buChar char="•"/>
            </a:pPr>
            <a:endParaRPr lang="de-DE" sz="1800" dirty="0"/>
          </a:p>
          <a:p>
            <a:pPr marL="1431925" lvl="2" indent="-574675">
              <a:buNone/>
            </a:pPr>
            <a:r>
              <a:rPr lang="de-DE" sz="1800" dirty="0">
                <a:latin typeface="Courier New" panose="02070309020205020404" pitchFamily="49" charset="0"/>
                <a:cs typeface="Courier New" panose="02070309020205020404" pitchFamily="49" charset="0"/>
              </a:rPr>
              <a:t>[+] 192.168.1.11:139      - </a:t>
            </a:r>
            <a:r>
              <a:rPr lang="de-DE" sz="1800" dirty="0" err="1">
                <a:latin typeface="Courier New" panose="02070309020205020404" pitchFamily="49" charset="0"/>
                <a:cs typeface="Courier New" panose="02070309020205020404" pitchFamily="49" charset="0"/>
              </a:rPr>
              <a:t>print</a:t>
            </a:r>
            <a:r>
              <a:rPr lang="de-DE" sz="1800" dirty="0">
                <a:latin typeface="Courier New" panose="02070309020205020404" pitchFamily="49" charset="0"/>
                <a:cs typeface="Courier New" panose="02070309020205020404" pitchFamily="49" charset="0"/>
              </a:rPr>
              <a:t>$ - (DISK) Printer Drivers</a:t>
            </a:r>
          </a:p>
          <a:p>
            <a:pPr marL="1431925" lvl="2" indent="-574675">
              <a:buNone/>
            </a:pPr>
            <a:r>
              <a:rPr lang="de-DE" sz="1800" dirty="0">
                <a:latin typeface="Courier New" panose="02070309020205020404" pitchFamily="49" charset="0"/>
                <a:cs typeface="Courier New" panose="02070309020205020404" pitchFamily="49" charset="0"/>
              </a:rPr>
              <a:t>[+] 192.168.1.11:139      - </a:t>
            </a:r>
            <a:r>
              <a:rPr lang="de-DE" sz="1800" dirty="0" err="1">
                <a:latin typeface="Courier New" panose="02070309020205020404" pitchFamily="49" charset="0"/>
                <a:cs typeface="Courier New" panose="02070309020205020404" pitchFamily="49" charset="0"/>
              </a:rPr>
              <a:t>tmp</a:t>
            </a:r>
            <a:r>
              <a:rPr lang="de-DE" sz="1800" dirty="0">
                <a:latin typeface="Courier New" panose="02070309020205020404" pitchFamily="49" charset="0"/>
                <a:cs typeface="Courier New" panose="02070309020205020404" pitchFamily="49" charset="0"/>
              </a:rPr>
              <a:t> - (DISK) oh </a:t>
            </a:r>
            <a:r>
              <a:rPr lang="de-DE" sz="1800" dirty="0" err="1">
                <a:latin typeface="Courier New" panose="02070309020205020404" pitchFamily="49" charset="0"/>
                <a:cs typeface="Courier New" panose="02070309020205020404" pitchFamily="49" charset="0"/>
              </a:rPr>
              <a:t>noes</a:t>
            </a:r>
            <a:r>
              <a:rPr lang="de-DE" sz="1800" dirty="0">
                <a:latin typeface="Courier New" panose="02070309020205020404" pitchFamily="49" charset="0"/>
                <a:cs typeface="Courier New" panose="02070309020205020404" pitchFamily="49" charset="0"/>
              </a:rPr>
              <a:t>!</a:t>
            </a:r>
          </a:p>
          <a:p>
            <a:pPr marL="1431925" lvl="2" indent="-574675">
              <a:buNone/>
            </a:pPr>
            <a:r>
              <a:rPr lang="de-DE" sz="1800" dirty="0">
                <a:latin typeface="Courier New" panose="02070309020205020404" pitchFamily="49" charset="0"/>
                <a:cs typeface="Courier New" panose="02070309020205020404" pitchFamily="49" charset="0"/>
              </a:rPr>
              <a:t>[+] 192.168.1.11:139      - </a:t>
            </a:r>
            <a:r>
              <a:rPr lang="de-DE" sz="1800" dirty="0" err="1">
                <a:latin typeface="Courier New" panose="02070309020205020404" pitchFamily="49" charset="0"/>
                <a:cs typeface="Courier New" panose="02070309020205020404" pitchFamily="49" charset="0"/>
              </a:rPr>
              <a:t>opt</a:t>
            </a:r>
            <a:r>
              <a:rPr lang="de-DE" sz="1800" dirty="0">
                <a:latin typeface="Courier New" panose="02070309020205020404" pitchFamily="49" charset="0"/>
                <a:cs typeface="Courier New" panose="02070309020205020404" pitchFamily="49" charset="0"/>
              </a:rPr>
              <a:t> - (DISK) </a:t>
            </a:r>
          </a:p>
          <a:p>
            <a:pPr marL="1431925" lvl="2" indent="-574675">
              <a:buNone/>
            </a:pPr>
            <a:r>
              <a:rPr lang="de-DE" sz="1800" dirty="0">
                <a:latin typeface="Courier New" panose="02070309020205020404" pitchFamily="49" charset="0"/>
                <a:cs typeface="Courier New" panose="02070309020205020404" pitchFamily="49" charset="0"/>
              </a:rPr>
              <a:t>[+] 192.168.1.11:139      - IPC$ - (IPC) IPC Service (</a:t>
            </a:r>
            <a:r>
              <a:rPr lang="de-DE" sz="1800" dirty="0" err="1">
                <a:latin typeface="Courier New" panose="02070309020205020404" pitchFamily="49" charset="0"/>
                <a:cs typeface="Courier New" panose="02070309020205020404" pitchFamily="49" charset="0"/>
              </a:rPr>
              <a:t>metasploitable</a:t>
            </a:r>
            <a:r>
              <a:rPr lang="de-DE" sz="1800" dirty="0">
                <a:latin typeface="Courier New" panose="02070309020205020404" pitchFamily="49" charset="0"/>
                <a:cs typeface="Courier New" panose="02070309020205020404" pitchFamily="49" charset="0"/>
              </a:rPr>
              <a:t> </a:t>
            </a:r>
            <a:r>
              <a:rPr lang="de-DE" sz="1800" dirty="0" err="1">
                <a:latin typeface="Courier New" panose="02070309020205020404" pitchFamily="49" charset="0"/>
                <a:cs typeface="Courier New" panose="02070309020205020404" pitchFamily="49" charset="0"/>
              </a:rPr>
              <a:t>server</a:t>
            </a:r>
            <a:r>
              <a:rPr lang="de-DE" sz="1800" dirty="0">
                <a:latin typeface="Courier New" panose="02070309020205020404" pitchFamily="49" charset="0"/>
                <a:cs typeface="Courier New" panose="02070309020205020404" pitchFamily="49" charset="0"/>
              </a:rPr>
              <a:t> (Samba 3.0.20-Debian))</a:t>
            </a:r>
          </a:p>
          <a:p>
            <a:pPr marL="1431925" lvl="2" indent="-574675">
              <a:buNone/>
            </a:pPr>
            <a:r>
              <a:rPr lang="de-DE" sz="1800" dirty="0">
                <a:latin typeface="Courier New" panose="02070309020205020404" pitchFamily="49" charset="0"/>
                <a:cs typeface="Courier New" panose="02070309020205020404" pitchFamily="49" charset="0"/>
              </a:rPr>
              <a:t>[+] 192.168.1.11:139      - ADMIN$ - (IPC) IPC Service (</a:t>
            </a:r>
            <a:r>
              <a:rPr lang="de-DE" sz="1800" dirty="0" err="1">
                <a:latin typeface="Courier New" panose="02070309020205020404" pitchFamily="49" charset="0"/>
                <a:cs typeface="Courier New" panose="02070309020205020404" pitchFamily="49" charset="0"/>
              </a:rPr>
              <a:t>metasploitable</a:t>
            </a:r>
            <a:r>
              <a:rPr lang="de-DE" sz="1800" dirty="0">
                <a:latin typeface="Courier New" panose="02070309020205020404" pitchFamily="49" charset="0"/>
                <a:cs typeface="Courier New" panose="02070309020205020404" pitchFamily="49" charset="0"/>
              </a:rPr>
              <a:t> </a:t>
            </a:r>
            <a:r>
              <a:rPr lang="de-DE" sz="1800" dirty="0" err="1">
                <a:latin typeface="Courier New" panose="02070309020205020404" pitchFamily="49" charset="0"/>
                <a:cs typeface="Courier New" panose="02070309020205020404" pitchFamily="49" charset="0"/>
              </a:rPr>
              <a:t>server</a:t>
            </a:r>
            <a:r>
              <a:rPr lang="de-DE" sz="1800" dirty="0">
                <a:latin typeface="Courier New" panose="02070309020205020404" pitchFamily="49" charset="0"/>
                <a:cs typeface="Courier New" panose="02070309020205020404" pitchFamily="49" charset="0"/>
              </a:rPr>
              <a:t> (Samba 3.0.20-Debian))</a:t>
            </a:r>
          </a:p>
          <a:p>
            <a:pPr marL="1431925" lvl="2" indent="-574675">
              <a:buNone/>
            </a:pPr>
            <a:r>
              <a:rPr lang="de-DE" sz="1800" dirty="0">
                <a:latin typeface="Courier New" panose="02070309020205020404" pitchFamily="49" charset="0"/>
                <a:cs typeface="Courier New" panose="02070309020205020404" pitchFamily="49" charset="0"/>
              </a:rPr>
              <a:t>[*] </a:t>
            </a:r>
            <a:r>
              <a:rPr lang="de-DE" sz="1800" dirty="0" err="1">
                <a:latin typeface="Courier New" panose="02070309020205020404" pitchFamily="49" charset="0"/>
                <a:cs typeface="Courier New" panose="02070309020205020404" pitchFamily="49" charset="0"/>
              </a:rPr>
              <a:t>Scanned</a:t>
            </a:r>
            <a:r>
              <a:rPr lang="de-DE" sz="1800" dirty="0">
                <a:latin typeface="Courier New" panose="02070309020205020404" pitchFamily="49" charset="0"/>
                <a:cs typeface="Courier New" panose="02070309020205020404" pitchFamily="49" charset="0"/>
              </a:rPr>
              <a:t> 1 </a:t>
            </a:r>
            <a:r>
              <a:rPr lang="de-DE" sz="1800" dirty="0" err="1">
                <a:latin typeface="Courier New" panose="02070309020205020404" pitchFamily="49" charset="0"/>
                <a:cs typeface="Courier New" panose="02070309020205020404" pitchFamily="49" charset="0"/>
              </a:rPr>
              <a:t>of</a:t>
            </a:r>
            <a:r>
              <a:rPr lang="de-DE" sz="1800" dirty="0">
                <a:latin typeface="Courier New" panose="02070309020205020404" pitchFamily="49" charset="0"/>
                <a:cs typeface="Courier New" panose="02070309020205020404" pitchFamily="49" charset="0"/>
              </a:rPr>
              <a:t> 1 </a:t>
            </a:r>
            <a:r>
              <a:rPr lang="de-DE" sz="1800" dirty="0" err="1">
                <a:latin typeface="Courier New" panose="02070309020205020404" pitchFamily="49" charset="0"/>
                <a:cs typeface="Courier New" panose="02070309020205020404" pitchFamily="49" charset="0"/>
              </a:rPr>
              <a:t>hosts</a:t>
            </a:r>
            <a:r>
              <a:rPr lang="de-DE" sz="1800" dirty="0">
                <a:latin typeface="Courier New" panose="02070309020205020404" pitchFamily="49" charset="0"/>
                <a:cs typeface="Courier New" panose="02070309020205020404" pitchFamily="49" charset="0"/>
              </a:rPr>
              <a:t> (100% </a:t>
            </a:r>
            <a:r>
              <a:rPr lang="de-DE" sz="1800" dirty="0" err="1">
                <a:latin typeface="Courier New" panose="02070309020205020404" pitchFamily="49" charset="0"/>
                <a:cs typeface="Courier New" panose="02070309020205020404" pitchFamily="49" charset="0"/>
              </a:rPr>
              <a:t>complete</a:t>
            </a:r>
            <a:r>
              <a:rPr lang="de-DE" sz="1800" dirty="0">
                <a:latin typeface="Courier New" panose="02070309020205020404" pitchFamily="49" charset="0"/>
                <a:cs typeface="Courier New" panose="02070309020205020404" pitchFamily="49" charset="0"/>
              </a:rPr>
              <a:t>)</a:t>
            </a:r>
          </a:p>
          <a:p>
            <a:pPr marL="1431925" lvl="2" indent="-574675">
              <a:buNone/>
            </a:pPr>
            <a:r>
              <a:rPr lang="de-DE" sz="1800" dirty="0">
                <a:latin typeface="Courier New" panose="02070309020205020404" pitchFamily="49" charset="0"/>
                <a:cs typeface="Courier New" panose="02070309020205020404" pitchFamily="49" charset="0"/>
              </a:rPr>
              <a:t>[*] </a:t>
            </a:r>
            <a:r>
              <a:rPr lang="de-DE" sz="1800" dirty="0" err="1">
                <a:latin typeface="Courier New" panose="02070309020205020404" pitchFamily="49" charset="0"/>
                <a:cs typeface="Courier New" panose="02070309020205020404" pitchFamily="49" charset="0"/>
              </a:rPr>
              <a:t>Auxiliary</a:t>
            </a:r>
            <a:r>
              <a:rPr lang="de-DE" sz="1800" dirty="0">
                <a:latin typeface="Courier New" panose="02070309020205020404" pitchFamily="49" charset="0"/>
                <a:cs typeface="Courier New" panose="02070309020205020404" pitchFamily="49" charset="0"/>
              </a:rPr>
              <a:t> </a:t>
            </a:r>
            <a:r>
              <a:rPr lang="de-DE" sz="1800" dirty="0" err="1">
                <a:latin typeface="Courier New" panose="02070309020205020404" pitchFamily="49" charset="0"/>
                <a:cs typeface="Courier New" panose="02070309020205020404" pitchFamily="49" charset="0"/>
              </a:rPr>
              <a:t>module</a:t>
            </a:r>
            <a:r>
              <a:rPr lang="de-DE" sz="1800" dirty="0">
                <a:latin typeface="Courier New" panose="02070309020205020404" pitchFamily="49" charset="0"/>
                <a:cs typeface="Courier New" panose="02070309020205020404" pitchFamily="49" charset="0"/>
              </a:rPr>
              <a:t> </a:t>
            </a:r>
            <a:r>
              <a:rPr lang="de-DE" sz="1800" dirty="0" err="1">
                <a:latin typeface="Courier New" panose="02070309020205020404" pitchFamily="49" charset="0"/>
                <a:cs typeface="Courier New" panose="02070309020205020404" pitchFamily="49" charset="0"/>
              </a:rPr>
              <a:t>execution</a:t>
            </a:r>
            <a:r>
              <a:rPr lang="de-DE" sz="1800" dirty="0">
                <a:latin typeface="Courier New" panose="02070309020205020404" pitchFamily="49" charset="0"/>
                <a:cs typeface="Courier New" panose="02070309020205020404" pitchFamily="49" charset="0"/>
              </a:rPr>
              <a:t> </a:t>
            </a:r>
            <a:r>
              <a:rPr lang="de-DE" sz="1800" dirty="0" err="1">
                <a:latin typeface="Courier New" panose="02070309020205020404" pitchFamily="49" charset="0"/>
                <a:cs typeface="Courier New" panose="02070309020205020404" pitchFamily="49" charset="0"/>
              </a:rPr>
              <a:t>completed</a:t>
            </a:r>
            <a:endParaRPr lang="de-DE" sz="1800" dirty="0">
              <a:latin typeface="Courier New" panose="02070309020205020404" pitchFamily="49" charset="0"/>
              <a:cs typeface="Courier New" panose="02070309020205020404" pitchFamily="49" charset="0"/>
            </a:endParaRPr>
          </a:p>
          <a:p>
            <a:pPr lvl="1">
              <a:buFont typeface="Arial" panose="020B0604020202020204" pitchFamily="34" charset="0"/>
              <a:buChar char="•"/>
            </a:pPr>
            <a:endParaRPr lang="de-DE" sz="1800" dirty="0" smtClean="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4812885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Open </a:t>
            </a:r>
            <a:r>
              <a:rPr lang="de-DE" dirty="0" err="1"/>
              <a:t>Vulnerability</a:t>
            </a:r>
            <a:r>
              <a:rPr lang="de-DE" dirty="0"/>
              <a:t> Assessment </a:t>
            </a:r>
            <a:r>
              <a:rPr lang="de-DE" dirty="0" smtClean="0"/>
              <a:t>System –</a:t>
            </a:r>
            <a:br>
              <a:rPr lang="de-DE" dirty="0" smtClean="0"/>
            </a:br>
            <a:r>
              <a:rPr lang="de-DE" dirty="0" err="1" smtClean="0"/>
              <a:t>OpenVAS</a:t>
            </a:r>
            <a:endParaRPr lang="de-DE" dirty="0"/>
          </a:p>
        </p:txBody>
      </p:sp>
      <p:sp>
        <p:nvSpPr>
          <p:cNvPr id="3" name="Inhaltsplatzhalter 2"/>
          <p:cNvSpPr>
            <a:spLocks noGrp="1"/>
          </p:cNvSpPr>
          <p:nvPr>
            <p:ph idx="1"/>
          </p:nvPr>
        </p:nvSpPr>
        <p:spPr>
          <a:xfrm>
            <a:off x="135171" y="1240404"/>
            <a:ext cx="8827675" cy="5478448"/>
          </a:xfrm>
        </p:spPr>
        <p:txBody>
          <a:bodyPr/>
          <a:lstStyle/>
          <a:p>
            <a:pPr>
              <a:buFont typeface="Arial" panose="020B0604020202020204" pitchFamily="34" charset="0"/>
              <a:buChar char="•"/>
            </a:pPr>
            <a:r>
              <a:rPr lang="de-DE" sz="1600" dirty="0" smtClean="0"/>
              <a:t>http://openvas.org</a:t>
            </a:r>
          </a:p>
          <a:p>
            <a:pPr>
              <a:buFont typeface="Arial" panose="020B0604020202020204" pitchFamily="34" charset="0"/>
              <a:buChar char="•"/>
            </a:pPr>
            <a:r>
              <a:rPr lang="de-DE" sz="1600" dirty="0" smtClean="0"/>
              <a:t>Open Source Software zum Schwachstellen scannen und verwalten</a:t>
            </a:r>
          </a:p>
          <a:p>
            <a:pPr lvl="1">
              <a:buFont typeface="Arial" panose="020B0604020202020204" pitchFamily="34" charset="0"/>
              <a:buChar char="•"/>
            </a:pPr>
            <a:r>
              <a:rPr lang="de-DE" sz="1600" dirty="0" smtClean="0"/>
              <a:t>kommerzielle Appliance </a:t>
            </a:r>
            <a:r>
              <a:rPr lang="de-DE" sz="1600" dirty="0"/>
              <a:t>erhältlich von </a:t>
            </a:r>
            <a:r>
              <a:rPr lang="de-DE" sz="1600" dirty="0" err="1"/>
              <a:t>Greenbone</a:t>
            </a:r>
            <a:r>
              <a:rPr lang="de-DE" sz="1600" dirty="0"/>
              <a:t> Networks </a:t>
            </a:r>
            <a:r>
              <a:rPr lang="de-DE" sz="1600" dirty="0" smtClean="0"/>
              <a:t>GmbH</a:t>
            </a:r>
          </a:p>
          <a:p>
            <a:pPr lvl="1">
              <a:buFont typeface="Arial" panose="020B0604020202020204" pitchFamily="34" charset="0"/>
              <a:buChar char="•"/>
            </a:pPr>
            <a:endParaRPr lang="de-DE" sz="1600" dirty="0"/>
          </a:p>
          <a:p>
            <a:pPr>
              <a:buFont typeface="Arial" panose="020B0604020202020204" pitchFamily="34" charset="0"/>
              <a:buChar char="•"/>
            </a:pPr>
            <a:r>
              <a:rPr lang="de-DE" sz="1600" dirty="0" smtClean="0"/>
              <a:t>Web-basierte Benutzungsoberfläche</a:t>
            </a:r>
          </a:p>
          <a:p>
            <a:pPr lvl="1">
              <a:buFont typeface="Arial" panose="020B0604020202020204" pitchFamily="34" charset="0"/>
              <a:buChar char="•"/>
            </a:pPr>
            <a:r>
              <a:rPr lang="de-DE" sz="1600" dirty="0" smtClean="0"/>
              <a:t>Scanner läuft als Server-Anwendung</a:t>
            </a:r>
          </a:p>
          <a:p>
            <a:pPr marL="457200" lvl="1" indent="0">
              <a:buNone/>
            </a:pPr>
            <a:endParaRPr lang="de-DE" sz="1600" dirty="0" smtClean="0"/>
          </a:p>
          <a:p>
            <a:pPr>
              <a:buFont typeface="Arial" panose="020B0604020202020204" pitchFamily="34" charset="0"/>
              <a:buChar char="•"/>
            </a:pPr>
            <a:r>
              <a:rPr lang="de-DE" sz="1600" dirty="0" smtClean="0"/>
              <a:t>Abspaltung von </a:t>
            </a:r>
            <a:r>
              <a:rPr lang="de-DE" sz="1600" dirty="0" err="1" smtClean="0"/>
              <a:t>Nessus</a:t>
            </a:r>
            <a:endParaRPr lang="de-DE" sz="1600" dirty="0" smtClean="0"/>
          </a:p>
          <a:p>
            <a:pPr lvl="1">
              <a:buFont typeface="Arial" panose="020B0604020202020204" pitchFamily="34" charset="0"/>
              <a:buChar char="•"/>
            </a:pPr>
            <a:r>
              <a:rPr lang="de-DE" sz="1600" dirty="0" smtClean="0"/>
              <a:t>ursprünglich Open Source Schwachstellen-Scanner</a:t>
            </a:r>
          </a:p>
          <a:p>
            <a:pPr lvl="1">
              <a:buFont typeface="Arial" panose="020B0604020202020204" pitchFamily="34" charset="0"/>
              <a:buChar char="•"/>
            </a:pPr>
            <a:r>
              <a:rPr lang="de-DE" sz="1600" dirty="0" smtClean="0"/>
              <a:t>mittlerweile kommerzielles Angebot von </a:t>
            </a:r>
            <a:r>
              <a:rPr lang="de-DE" sz="1600" dirty="0" err="1" smtClean="0"/>
              <a:t>Tenable</a:t>
            </a:r>
            <a:r>
              <a:rPr lang="de-DE" sz="1600" dirty="0" smtClean="0"/>
              <a:t> Network Security</a:t>
            </a:r>
          </a:p>
          <a:p>
            <a:pPr lvl="1">
              <a:buFont typeface="Arial" panose="020B0604020202020204" pitchFamily="34" charset="0"/>
              <a:buChar char="•"/>
            </a:pPr>
            <a:endParaRPr lang="de-DE" sz="1600" dirty="0"/>
          </a:p>
          <a:p>
            <a:pPr>
              <a:buFont typeface="Arial" panose="020B0604020202020204" pitchFamily="34" charset="0"/>
              <a:buChar char="•"/>
            </a:pPr>
            <a:r>
              <a:rPr lang="de-DE" sz="1600" dirty="0"/>
              <a:t>enthält mehr als </a:t>
            </a:r>
            <a:r>
              <a:rPr lang="de-DE" sz="1600" dirty="0" smtClean="0"/>
              <a:t>51000 </a:t>
            </a:r>
            <a:r>
              <a:rPr lang="de-DE" sz="1600" dirty="0"/>
              <a:t>Network </a:t>
            </a:r>
            <a:r>
              <a:rPr lang="de-DE" sz="1600" dirty="0" err="1"/>
              <a:t>Vulnerability</a:t>
            </a:r>
            <a:r>
              <a:rPr lang="de-DE" sz="1600" dirty="0"/>
              <a:t> Tests (NVTs</a:t>
            </a:r>
            <a:r>
              <a:rPr lang="de-DE" sz="1600" dirty="0" smtClean="0"/>
              <a:t>) [Stand Juni 2018]</a:t>
            </a:r>
          </a:p>
          <a:p>
            <a:pPr lvl="1"/>
            <a:r>
              <a:rPr lang="de-DE" sz="1600" dirty="0" smtClean="0"/>
              <a:t>wöchentlich aktualisiert</a:t>
            </a:r>
          </a:p>
          <a:p>
            <a:pPr lvl="1"/>
            <a:endParaRPr lang="de-DE" sz="1600" dirty="0"/>
          </a:p>
          <a:p>
            <a:pPr>
              <a:buFont typeface="Arial" panose="020B0604020202020204" pitchFamily="34" charset="0"/>
              <a:buChar char="•"/>
            </a:pPr>
            <a:r>
              <a:rPr lang="de-DE" sz="1600" dirty="0" smtClean="0"/>
              <a:t>einfacher Zugriff auf</a:t>
            </a:r>
          </a:p>
          <a:p>
            <a:pPr lvl="1">
              <a:buFont typeface="Arial" panose="020B0604020202020204" pitchFamily="34" charset="0"/>
              <a:buChar char="•"/>
            </a:pPr>
            <a:r>
              <a:rPr lang="de-DE" sz="1600" dirty="0" err="1" smtClean="0"/>
              <a:t>CVE‘s</a:t>
            </a:r>
            <a:r>
              <a:rPr lang="de-DE" sz="1600" dirty="0" smtClean="0"/>
              <a:t>, </a:t>
            </a:r>
            <a:r>
              <a:rPr lang="de-DE" sz="1600" dirty="0" err="1" smtClean="0"/>
              <a:t>CPE‘s</a:t>
            </a:r>
            <a:r>
              <a:rPr lang="de-DE" sz="1600" dirty="0" smtClean="0"/>
              <a:t>, OVAL Definitionen</a:t>
            </a:r>
          </a:p>
          <a:p>
            <a:pPr lvl="1">
              <a:buFont typeface="Arial" panose="020B0604020202020204" pitchFamily="34" charset="0"/>
              <a:buChar char="•"/>
            </a:pPr>
            <a:r>
              <a:rPr lang="de-DE" sz="1600" dirty="0" smtClean="0"/>
              <a:t>Meldungen von BUND-CERT, DFN-CERT</a:t>
            </a:r>
          </a:p>
          <a:p>
            <a:pPr lvl="1">
              <a:buFont typeface="Arial" panose="020B0604020202020204" pitchFamily="34" charset="0"/>
              <a:buChar char="•"/>
            </a:pPr>
            <a:endParaRPr lang="de-DE" sz="1600" dirty="0"/>
          </a:p>
        </p:txBody>
      </p:sp>
    </p:spTree>
    <p:extLst>
      <p:ext uri="{BB962C8B-B14F-4D97-AF65-F5344CB8AC3E}">
        <p14:creationId xmlns:p14="http://schemas.microsoft.com/office/powerpoint/2010/main" val="244067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p:cNvSpPr/>
          <p:nvPr/>
        </p:nvSpPr>
        <p:spPr bwMode="auto">
          <a:xfrm>
            <a:off x="7176977" y="5353493"/>
            <a:ext cx="1967023" cy="1504507"/>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2" name="Titel 1"/>
          <p:cNvSpPr>
            <a:spLocks noGrp="1"/>
          </p:cNvSpPr>
          <p:nvPr>
            <p:ph type="title"/>
          </p:nvPr>
        </p:nvSpPr>
        <p:spPr/>
        <p:txBody>
          <a:bodyPr/>
          <a:lstStyle/>
          <a:p>
            <a:r>
              <a:rPr lang="de-DE" dirty="0" smtClean="0"/>
              <a:t>Open </a:t>
            </a:r>
            <a:r>
              <a:rPr lang="de-DE" dirty="0" err="1"/>
              <a:t>Vulnerability</a:t>
            </a:r>
            <a:r>
              <a:rPr lang="de-DE" dirty="0"/>
              <a:t> Assessment </a:t>
            </a:r>
            <a:r>
              <a:rPr lang="de-DE" dirty="0" smtClean="0"/>
              <a:t>System –</a:t>
            </a:r>
            <a:br>
              <a:rPr lang="de-DE" dirty="0" smtClean="0"/>
            </a:br>
            <a:r>
              <a:rPr lang="de-DE" dirty="0" err="1" smtClean="0"/>
              <a:t>OpenVAS</a:t>
            </a:r>
            <a:endParaRPr lang="de-DE" dirty="0"/>
          </a:p>
        </p:txBody>
      </p:sp>
      <p:pic>
        <p:nvPicPr>
          <p:cNvPr id="5" name="Grafik 4"/>
          <p:cNvPicPr>
            <a:picLocks noChangeAspect="1"/>
          </p:cNvPicPr>
          <p:nvPr/>
        </p:nvPicPr>
        <p:blipFill>
          <a:blip r:embed="rId2"/>
          <a:stretch>
            <a:fillRect/>
          </a:stretch>
        </p:blipFill>
        <p:spPr>
          <a:xfrm>
            <a:off x="606055" y="1189120"/>
            <a:ext cx="7169999" cy="5547934"/>
          </a:xfrm>
          <a:prstGeom prst="rect">
            <a:avLst/>
          </a:prstGeom>
        </p:spPr>
      </p:pic>
    </p:spTree>
    <p:extLst>
      <p:ext uri="{BB962C8B-B14F-4D97-AF65-F5344CB8AC3E}">
        <p14:creationId xmlns:p14="http://schemas.microsoft.com/office/powerpoint/2010/main" val="10481908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Metasploit</a:t>
            </a:r>
            <a:r>
              <a:rPr lang="de-DE" dirty="0" smtClean="0"/>
              <a:t> </a:t>
            </a:r>
            <a:r>
              <a:rPr lang="de-DE" dirty="0" smtClean="0">
                <a:sym typeface="Wingdings" panose="05000000000000000000" pitchFamily="2" charset="2"/>
              </a:rPr>
              <a:t> </a:t>
            </a:r>
            <a:r>
              <a:rPr lang="de-DE" dirty="0" err="1" smtClean="0">
                <a:sym typeface="Wingdings" panose="05000000000000000000" pitchFamily="2" charset="2"/>
              </a:rPr>
              <a:t>OpenVAS</a:t>
            </a:r>
            <a:r>
              <a:rPr lang="de-DE" dirty="0" smtClean="0">
                <a:sym typeface="Wingdings" panose="05000000000000000000" pitchFamily="2" charset="2"/>
              </a:rPr>
              <a:t> Integration</a:t>
            </a:r>
            <a:endParaRPr lang="de-DE" dirty="0"/>
          </a:p>
        </p:txBody>
      </p:sp>
      <p:sp>
        <p:nvSpPr>
          <p:cNvPr id="3" name="Inhaltsplatzhalter 2"/>
          <p:cNvSpPr>
            <a:spLocks noGrp="1"/>
          </p:cNvSpPr>
          <p:nvPr>
            <p:ph idx="1"/>
          </p:nvPr>
        </p:nvSpPr>
        <p:spPr>
          <a:xfrm>
            <a:off x="259917" y="1305589"/>
            <a:ext cx="8884083" cy="5429166"/>
          </a:xfrm>
        </p:spPr>
        <p:txBody>
          <a:bodyPr/>
          <a:lstStyle/>
          <a:p>
            <a:pPr>
              <a:buFont typeface="Arial" panose="020B0604020202020204" pitchFamily="34" charset="0"/>
              <a:buChar char="•"/>
            </a:pPr>
            <a:r>
              <a:rPr lang="de-DE" sz="1800" dirty="0" err="1" smtClean="0"/>
              <a:t>OpenVAS</a:t>
            </a:r>
            <a:r>
              <a:rPr lang="de-DE" sz="1800" dirty="0" smtClean="0"/>
              <a:t> Scans können direkt in </a:t>
            </a:r>
            <a:r>
              <a:rPr lang="de-DE" sz="1800" dirty="0" err="1" smtClean="0"/>
              <a:t>Metasploit</a:t>
            </a:r>
            <a:r>
              <a:rPr lang="de-DE" sz="1800" dirty="0" smtClean="0"/>
              <a:t> gestartet werden</a:t>
            </a:r>
          </a:p>
          <a:p>
            <a:pPr lvl="1">
              <a:buFont typeface="Arial" panose="020B0604020202020204" pitchFamily="34" charset="0"/>
              <a:buChar char="•"/>
            </a:pPr>
            <a:r>
              <a:rPr lang="de-DE" sz="1800" dirty="0" smtClean="0"/>
              <a:t>alternativ: Import von </a:t>
            </a:r>
            <a:r>
              <a:rPr lang="de-DE" sz="1800" dirty="0" err="1" smtClean="0"/>
              <a:t>OpenVAS</a:t>
            </a:r>
            <a:r>
              <a:rPr lang="de-DE" sz="1800" dirty="0" smtClean="0"/>
              <a:t>-Ergebnissen</a:t>
            </a:r>
          </a:p>
          <a:p>
            <a:pPr>
              <a:buFont typeface="Arial" panose="020B0604020202020204" pitchFamily="34" charset="0"/>
              <a:buChar char="•"/>
            </a:pPr>
            <a:endParaRPr lang="de-DE" sz="1800" dirty="0"/>
          </a:p>
          <a:p>
            <a:pPr>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msf</a:t>
            </a:r>
            <a:r>
              <a:rPr lang="de-DE" sz="2000" dirty="0" smtClean="0">
                <a:latin typeface="Courier New" panose="02070309020205020404" pitchFamily="49" charset="0"/>
                <a:cs typeface="Courier New" panose="02070309020205020404" pitchFamily="49" charset="0"/>
              </a:rPr>
              <a:t>&gt; </a:t>
            </a:r>
            <a:r>
              <a:rPr lang="de-DE" sz="2000" dirty="0" err="1" smtClean="0">
                <a:latin typeface="Courier New" panose="02070309020205020404" pitchFamily="49" charset="0"/>
                <a:cs typeface="Courier New" panose="02070309020205020404" pitchFamily="49" charset="0"/>
              </a:rPr>
              <a:t>load</a:t>
            </a:r>
            <a:r>
              <a:rPr lang="de-DE" sz="2000" dirty="0" smtClean="0">
                <a:latin typeface="Courier New" panose="02070309020205020404" pitchFamily="49" charset="0"/>
                <a:cs typeface="Courier New" panose="02070309020205020404" pitchFamily="49" charset="0"/>
              </a:rPr>
              <a:t> </a:t>
            </a:r>
            <a:r>
              <a:rPr lang="de-DE" sz="2000" dirty="0" err="1" smtClean="0">
                <a:latin typeface="Courier New" panose="02070309020205020404" pitchFamily="49" charset="0"/>
                <a:cs typeface="Courier New" panose="02070309020205020404" pitchFamily="49" charset="0"/>
              </a:rPr>
              <a:t>openvas</a:t>
            </a:r>
            <a:r>
              <a:rPr lang="de-DE" sz="2000" dirty="0" smtClean="0">
                <a:latin typeface="Courier New" panose="02070309020205020404" pitchFamily="49" charset="0"/>
                <a:cs typeface="Courier New" panose="02070309020205020404" pitchFamily="49" charset="0"/>
              </a:rPr>
              <a:t> </a:t>
            </a:r>
            <a:r>
              <a:rPr lang="de-DE" sz="1800" i="1" dirty="0" smtClean="0"/>
              <a:t>// </a:t>
            </a:r>
            <a:r>
              <a:rPr lang="de-DE" sz="1800" i="1" dirty="0" err="1" smtClean="0"/>
              <a:t>OpenVAS</a:t>
            </a:r>
            <a:r>
              <a:rPr lang="de-DE" sz="1800" i="1" dirty="0" smtClean="0"/>
              <a:t> Modul in </a:t>
            </a:r>
            <a:r>
              <a:rPr lang="de-DE" sz="1800" i="1" dirty="0" err="1" smtClean="0"/>
              <a:t>Metasploit</a:t>
            </a:r>
            <a:r>
              <a:rPr lang="de-DE" sz="1800" i="1" dirty="0" smtClean="0"/>
              <a:t> laden</a:t>
            </a:r>
          </a:p>
          <a:p>
            <a:pPr>
              <a:buFont typeface="Arial" panose="020B0604020202020204" pitchFamily="34" charset="0"/>
              <a:buChar char="•"/>
            </a:pPr>
            <a:r>
              <a:rPr lang="en-US" sz="2000" dirty="0" err="1" smtClean="0">
                <a:latin typeface="Courier New" panose="02070309020205020404" pitchFamily="49" charset="0"/>
                <a:cs typeface="Courier New" panose="02070309020205020404" pitchFamily="49" charset="0"/>
              </a:rPr>
              <a:t>msf</a:t>
            </a:r>
            <a:r>
              <a:rPr lang="en-US" sz="2000" dirty="0" smtClean="0">
                <a:latin typeface="Courier New" panose="02070309020205020404" pitchFamily="49" charset="0"/>
                <a:cs typeface="Courier New" panose="02070309020205020404" pitchFamily="49" charset="0"/>
              </a:rPr>
              <a:t>&gt; </a:t>
            </a:r>
            <a:r>
              <a:rPr lang="en-US" sz="2000" dirty="0" err="1" smtClean="0">
                <a:latin typeface="Courier New" panose="02070309020205020404" pitchFamily="49" charset="0"/>
                <a:cs typeface="Courier New" panose="02070309020205020404" pitchFamily="49" charset="0"/>
              </a:rPr>
              <a:t>openvas_connect</a:t>
            </a:r>
            <a:r>
              <a:rPr lang="en-US" sz="2000" dirty="0" smtClean="0">
                <a:latin typeface="Courier New" panose="02070309020205020404" pitchFamily="49" charset="0"/>
                <a:cs typeface="Courier New" panose="02070309020205020404" pitchFamily="49" charset="0"/>
              </a:rPr>
              <a:t> USERNAME PASSWORD HOST PORT</a:t>
            </a:r>
            <a:r>
              <a:rPr lang="en-US" sz="1800" dirty="0" smtClean="0">
                <a:latin typeface="Courier New" panose="02070309020205020404" pitchFamily="49" charset="0"/>
                <a:cs typeface="Courier New" panose="02070309020205020404" pitchFamily="49" charset="0"/>
              </a:rPr>
              <a:t> </a:t>
            </a:r>
          </a:p>
          <a:p>
            <a:pPr marL="0" indent="0"/>
            <a:r>
              <a:rPr lang="en-US" sz="1800" dirty="0" smtClean="0"/>
              <a:t>			</a:t>
            </a:r>
            <a:r>
              <a:rPr lang="en-US" sz="1800" i="1" dirty="0" smtClean="0"/>
              <a:t>// </a:t>
            </a:r>
            <a:r>
              <a:rPr lang="en-US" sz="1800" i="1" dirty="0" err="1" smtClean="0"/>
              <a:t>Verbindung</a:t>
            </a:r>
            <a:r>
              <a:rPr lang="en-US" sz="1800" i="1" dirty="0" smtClean="0"/>
              <a:t> </a:t>
            </a:r>
            <a:r>
              <a:rPr lang="en-US" sz="1800" i="1" dirty="0" err="1" smtClean="0"/>
              <a:t>mit</a:t>
            </a:r>
            <a:r>
              <a:rPr lang="en-US" sz="1800" i="1" dirty="0" smtClean="0"/>
              <a:t> OpenVAS Backend </a:t>
            </a:r>
            <a:r>
              <a:rPr lang="en-US" sz="1800" i="1" dirty="0" err="1" smtClean="0"/>
              <a:t>herstellen</a:t>
            </a:r>
            <a:endParaRPr lang="en-US" sz="1800" i="1" dirty="0" smtClean="0"/>
          </a:p>
          <a:p>
            <a:pPr>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msf</a:t>
            </a:r>
            <a:r>
              <a:rPr lang="de-DE" sz="2000" dirty="0" smtClean="0">
                <a:latin typeface="Courier New" panose="02070309020205020404" pitchFamily="49" charset="0"/>
                <a:cs typeface="Courier New" panose="02070309020205020404" pitchFamily="49" charset="0"/>
              </a:rPr>
              <a:t>&gt; </a:t>
            </a:r>
            <a:r>
              <a:rPr lang="de-DE" sz="2000" dirty="0" err="1" smtClean="0">
                <a:latin typeface="Courier New" panose="02070309020205020404" pitchFamily="49" charset="0"/>
                <a:cs typeface="Courier New" panose="02070309020205020404" pitchFamily="49" charset="0"/>
              </a:rPr>
              <a:t>openvas_report_list</a:t>
            </a:r>
            <a:r>
              <a:rPr lang="de-DE" sz="2000" dirty="0" smtClean="0">
                <a:latin typeface="Courier New" panose="02070309020205020404" pitchFamily="49" charset="0"/>
                <a:cs typeface="Courier New" panose="02070309020205020404" pitchFamily="49" charset="0"/>
              </a:rPr>
              <a:t> </a:t>
            </a:r>
            <a:r>
              <a:rPr lang="de-DE" sz="1800" i="1" dirty="0" smtClean="0"/>
              <a:t>// existierende Berichte auflisten</a:t>
            </a:r>
          </a:p>
          <a:p>
            <a:pPr>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msf</a:t>
            </a:r>
            <a:r>
              <a:rPr lang="de-DE" sz="2000" dirty="0" smtClean="0">
                <a:latin typeface="Courier New" panose="02070309020205020404" pitchFamily="49" charset="0"/>
                <a:cs typeface="Courier New" panose="02070309020205020404" pitchFamily="49" charset="0"/>
              </a:rPr>
              <a:t>&gt; </a:t>
            </a:r>
            <a:r>
              <a:rPr lang="de-DE" sz="2000" dirty="0" err="1" smtClean="0">
                <a:latin typeface="Courier New" panose="02070309020205020404" pitchFamily="49" charset="0"/>
                <a:cs typeface="Courier New" panose="02070309020205020404" pitchFamily="49" charset="0"/>
              </a:rPr>
              <a:t>openvas_report_import</a:t>
            </a:r>
            <a:r>
              <a:rPr lang="de-DE" sz="2000" dirty="0" smtClean="0">
                <a:latin typeface="Courier New" panose="02070309020205020404" pitchFamily="49" charset="0"/>
                <a:cs typeface="Courier New" panose="02070309020205020404" pitchFamily="49" charset="0"/>
              </a:rPr>
              <a:t> REPORT_ID REPORT_FORMAT </a:t>
            </a:r>
            <a:br>
              <a:rPr lang="de-DE" sz="2000" dirty="0" smtClean="0">
                <a:latin typeface="Courier New" panose="02070309020205020404" pitchFamily="49" charset="0"/>
                <a:cs typeface="Courier New" panose="02070309020205020404" pitchFamily="49" charset="0"/>
              </a:rPr>
            </a:br>
            <a:r>
              <a:rPr lang="de-DE" sz="2000" dirty="0" smtClean="0">
                <a:latin typeface="Courier New" panose="02070309020205020404" pitchFamily="49" charset="0"/>
                <a:cs typeface="Courier New" panose="02070309020205020404" pitchFamily="49" charset="0"/>
              </a:rPr>
              <a:t>			</a:t>
            </a:r>
            <a:r>
              <a:rPr lang="de-DE" sz="1800" i="1" dirty="0" smtClean="0"/>
              <a:t>// Report importieren (Format = 4)</a:t>
            </a:r>
          </a:p>
          <a:p>
            <a:pPr>
              <a:buFont typeface="Arial" panose="020B0604020202020204" pitchFamily="34" charset="0"/>
              <a:buChar char="•"/>
            </a:pPr>
            <a:endParaRPr lang="de-DE" sz="1800" dirty="0"/>
          </a:p>
          <a:p>
            <a:pPr>
              <a:buFont typeface="Arial" panose="020B0604020202020204" pitchFamily="34" charset="0"/>
              <a:buChar char="•"/>
            </a:pPr>
            <a:r>
              <a:rPr lang="de-DE" sz="1800" dirty="0" smtClean="0"/>
              <a:t>Anzeige in </a:t>
            </a:r>
            <a:r>
              <a:rPr lang="de-DE" sz="1800" dirty="0" err="1" smtClean="0"/>
              <a:t>Metasploit</a:t>
            </a:r>
            <a:endParaRPr lang="de-DE" sz="1800" dirty="0" smtClean="0"/>
          </a:p>
          <a:p>
            <a:pPr lvl="1">
              <a:buFont typeface="Arial" panose="020B0604020202020204" pitchFamily="34" charset="0"/>
              <a:buChar char="•"/>
            </a:pPr>
            <a:r>
              <a:rPr lang="de-DE" sz="1800" dirty="0" smtClean="0"/>
              <a:t>Kommando: </a:t>
            </a:r>
            <a:r>
              <a:rPr lang="de-DE" sz="2000" dirty="0" err="1" smtClean="0">
                <a:latin typeface="Courier New" panose="02070309020205020404" pitchFamily="49" charset="0"/>
                <a:cs typeface="Courier New" panose="02070309020205020404" pitchFamily="49" charset="0"/>
              </a:rPr>
              <a:t>vulns</a:t>
            </a:r>
            <a:endParaRPr lang="de-DE" sz="1800" dirty="0" smtClean="0">
              <a:latin typeface="Courier New" panose="02070309020205020404" pitchFamily="49" charset="0"/>
              <a:cs typeface="Courier New" panose="02070309020205020404" pitchFamily="49" charset="0"/>
            </a:endParaRPr>
          </a:p>
          <a:p>
            <a:pPr lvl="2">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vulns</a:t>
            </a:r>
            <a:r>
              <a:rPr lang="de-DE" sz="2000" dirty="0" smtClean="0">
                <a:latin typeface="Courier New" panose="02070309020205020404" pitchFamily="49" charset="0"/>
                <a:cs typeface="Courier New" panose="02070309020205020404" pitchFamily="49" charset="0"/>
              </a:rPr>
              <a:t> –S SEARCH_TERM </a:t>
            </a:r>
            <a:r>
              <a:rPr lang="de-DE" sz="1800" i="1" dirty="0" smtClean="0"/>
              <a:t>// durchsuchen</a:t>
            </a:r>
          </a:p>
          <a:p>
            <a:pPr lvl="2">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vulns</a:t>
            </a:r>
            <a:r>
              <a:rPr lang="de-DE" sz="2000" dirty="0" smtClean="0">
                <a:latin typeface="Courier New" panose="02070309020205020404" pitchFamily="49" charset="0"/>
                <a:cs typeface="Courier New" panose="02070309020205020404" pitchFamily="49" charset="0"/>
              </a:rPr>
              <a:t> –p PORT</a:t>
            </a:r>
            <a:r>
              <a:rPr lang="de-DE" sz="1800" dirty="0" smtClean="0"/>
              <a:t> </a:t>
            </a:r>
            <a:r>
              <a:rPr lang="de-DE" sz="1800" i="1" dirty="0" smtClean="0"/>
              <a:t>// nur Schwachstellen bzgl. des angegebenen</a:t>
            </a:r>
            <a:br>
              <a:rPr lang="de-DE" sz="1800" i="1" dirty="0" smtClean="0"/>
            </a:br>
            <a:r>
              <a:rPr lang="de-DE" sz="1800" i="1" dirty="0" smtClean="0"/>
              <a:t>		         Ports anzeigen</a:t>
            </a:r>
            <a:endParaRPr lang="de-DE" sz="1800" i="1" dirty="0"/>
          </a:p>
        </p:txBody>
      </p:sp>
    </p:spTree>
    <p:extLst>
      <p:ext uri="{BB962C8B-B14F-4D97-AF65-F5344CB8AC3E}">
        <p14:creationId xmlns:p14="http://schemas.microsoft.com/office/powerpoint/2010/main" val="182827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Metasploit</a:t>
            </a:r>
            <a:r>
              <a:rPr lang="de-DE" dirty="0" smtClean="0"/>
              <a:t> – </a:t>
            </a:r>
            <a:r>
              <a:rPr lang="de-DE" dirty="0" err="1" smtClean="0"/>
              <a:t>Exploits</a:t>
            </a:r>
            <a:endParaRPr lang="de-DE" dirty="0"/>
          </a:p>
        </p:txBody>
      </p:sp>
      <p:sp>
        <p:nvSpPr>
          <p:cNvPr id="3" name="Inhaltsplatzhalter 2"/>
          <p:cNvSpPr>
            <a:spLocks noGrp="1"/>
          </p:cNvSpPr>
          <p:nvPr>
            <p:ph idx="1"/>
          </p:nvPr>
        </p:nvSpPr>
        <p:spPr>
          <a:xfrm>
            <a:off x="275820" y="1289687"/>
            <a:ext cx="7880230" cy="5568313"/>
          </a:xfrm>
        </p:spPr>
        <p:txBody>
          <a:bodyPr/>
          <a:lstStyle/>
          <a:p>
            <a:pPr>
              <a:buFont typeface="Arial" panose="020B0604020202020204" pitchFamily="34" charset="0"/>
              <a:buChar char="•"/>
            </a:pPr>
            <a:r>
              <a:rPr lang="de-DE" sz="1800" dirty="0" smtClean="0"/>
              <a:t>viele „</a:t>
            </a:r>
            <a:r>
              <a:rPr lang="de-DE" sz="1800" dirty="0" err="1" smtClean="0"/>
              <a:t>ready</a:t>
            </a:r>
            <a:r>
              <a:rPr lang="de-DE" sz="1800" dirty="0" smtClean="0"/>
              <a:t> </a:t>
            </a:r>
            <a:r>
              <a:rPr lang="de-DE" sz="1800" dirty="0" err="1" smtClean="0"/>
              <a:t>to</a:t>
            </a:r>
            <a:r>
              <a:rPr lang="de-DE" sz="1800" dirty="0" smtClean="0"/>
              <a:t> </a:t>
            </a:r>
            <a:r>
              <a:rPr lang="de-DE" sz="1800" dirty="0" err="1" smtClean="0"/>
              <a:t>use</a:t>
            </a:r>
            <a:r>
              <a:rPr lang="de-DE" sz="1800" dirty="0" smtClean="0"/>
              <a:t>“ </a:t>
            </a:r>
            <a:r>
              <a:rPr lang="de-DE" sz="1800" dirty="0" err="1" smtClean="0"/>
              <a:t>Exploits</a:t>
            </a:r>
            <a:r>
              <a:rPr lang="de-DE" sz="1800" dirty="0" smtClean="0"/>
              <a:t> in </a:t>
            </a:r>
            <a:r>
              <a:rPr lang="de-DE" sz="1800" dirty="0" err="1" smtClean="0"/>
              <a:t>Metasploit</a:t>
            </a:r>
            <a:r>
              <a:rPr lang="de-DE" sz="1800" dirty="0" smtClean="0"/>
              <a:t> enthalten</a:t>
            </a:r>
          </a:p>
          <a:p>
            <a:pPr>
              <a:buFont typeface="Arial" panose="020B0604020202020204" pitchFamily="34" charset="0"/>
              <a:buChar char="•"/>
            </a:pPr>
            <a:r>
              <a:rPr lang="de-DE" sz="1800" dirty="0" smtClean="0"/>
              <a:t>Unterordner: </a:t>
            </a:r>
            <a:r>
              <a:rPr lang="de-DE" sz="2000" dirty="0" err="1" smtClean="0">
                <a:latin typeface="Courier New" panose="02070309020205020404" pitchFamily="49" charset="0"/>
                <a:cs typeface="Courier New" panose="02070309020205020404" pitchFamily="49" charset="0"/>
              </a:rPr>
              <a:t>exploit</a:t>
            </a:r>
            <a:r>
              <a:rPr lang="de-DE" sz="2000" dirty="0" smtClean="0">
                <a:latin typeface="Courier New" panose="02070309020205020404" pitchFamily="49" charset="0"/>
                <a:cs typeface="Courier New" panose="02070309020205020404" pitchFamily="49" charset="0"/>
              </a:rPr>
              <a:t>/</a:t>
            </a:r>
            <a:endParaRPr lang="de-DE" sz="1800" dirty="0" smtClean="0">
              <a:latin typeface="Courier New" panose="02070309020205020404" pitchFamily="49" charset="0"/>
              <a:cs typeface="Courier New" panose="02070309020205020404" pitchFamily="49" charset="0"/>
            </a:endParaRPr>
          </a:p>
          <a:p>
            <a:pPr>
              <a:buFont typeface="Arial" panose="020B0604020202020204" pitchFamily="34" charset="0"/>
              <a:buChar char="•"/>
            </a:pPr>
            <a:r>
              <a:rPr lang="de-DE" sz="1800" dirty="0" smtClean="0"/>
              <a:t>Beispiel</a:t>
            </a:r>
          </a:p>
          <a:p>
            <a:pPr lvl="1">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msf</a:t>
            </a:r>
            <a:r>
              <a:rPr lang="de-DE" sz="2000" dirty="0" smtClean="0">
                <a:latin typeface="Courier New" panose="02070309020205020404" pitchFamily="49" charset="0"/>
                <a:cs typeface="Courier New" panose="02070309020205020404" pitchFamily="49" charset="0"/>
              </a:rPr>
              <a:t>&gt; </a:t>
            </a:r>
            <a:r>
              <a:rPr lang="de-DE" sz="2000" dirty="0" err="1" smtClean="0">
                <a:latin typeface="Courier New" panose="02070309020205020404" pitchFamily="49" charset="0"/>
                <a:cs typeface="Courier New" panose="02070309020205020404" pitchFamily="49" charset="0"/>
              </a:rPr>
              <a:t>use</a:t>
            </a:r>
            <a:r>
              <a:rPr lang="de-DE" sz="2000" dirty="0" smtClean="0">
                <a:latin typeface="Courier New" panose="02070309020205020404" pitchFamily="49" charset="0"/>
                <a:cs typeface="Courier New" panose="02070309020205020404" pitchFamily="49" charset="0"/>
              </a:rPr>
              <a:t> </a:t>
            </a:r>
            <a:r>
              <a:rPr lang="de-DE" sz="2000" dirty="0" err="1" smtClean="0">
                <a:latin typeface="Courier New" panose="02070309020205020404" pitchFamily="49" charset="0"/>
                <a:cs typeface="Courier New" panose="02070309020205020404" pitchFamily="49" charset="0"/>
              </a:rPr>
              <a:t>exploit</a:t>
            </a:r>
            <a:r>
              <a:rPr lang="de-DE" sz="2000" dirty="0" smtClean="0">
                <a:latin typeface="Courier New" panose="02070309020205020404" pitchFamily="49" charset="0"/>
                <a:cs typeface="Courier New" panose="02070309020205020404" pitchFamily="49" charset="0"/>
              </a:rPr>
              <a:t>/</a:t>
            </a:r>
            <a:r>
              <a:rPr lang="de-DE" sz="2000" dirty="0" err="1" smtClean="0">
                <a:latin typeface="Courier New" panose="02070309020205020404" pitchFamily="49" charset="0"/>
                <a:cs typeface="Courier New" panose="02070309020205020404" pitchFamily="49" charset="0"/>
              </a:rPr>
              <a:t>unix</a:t>
            </a:r>
            <a:r>
              <a:rPr lang="de-DE" sz="2000" dirty="0" smtClean="0">
                <a:latin typeface="Courier New" panose="02070309020205020404" pitchFamily="49" charset="0"/>
                <a:cs typeface="Courier New" panose="02070309020205020404" pitchFamily="49" charset="0"/>
              </a:rPr>
              <a:t>/ftp/vsftpd_234_backdoor</a:t>
            </a:r>
          </a:p>
          <a:p>
            <a:pPr lvl="1">
              <a:buFont typeface="Arial" panose="020B0604020202020204" pitchFamily="34" charset="0"/>
              <a:buChar char="•"/>
            </a:pPr>
            <a:endParaRPr lang="de-DE" sz="1100" dirty="0"/>
          </a:p>
          <a:p>
            <a:pPr>
              <a:buFont typeface="Arial" panose="020B0604020202020204" pitchFamily="34" charset="0"/>
              <a:buChar char="•"/>
            </a:pPr>
            <a:r>
              <a:rPr lang="de-DE" sz="1800" dirty="0" smtClean="0"/>
              <a:t>Parameter anzeigen mit </a:t>
            </a:r>
            <a:r>
              <a:rPr lang="de-DE" sz="2000" dirty="0" err="1" smtClean="0">
                <a:latin typeface="Courier New" panose="02070309020205020404" pitchFamily="49" charset="0"/>
                <a:cs typeface="Courier New" panose="02070309020205020404" pitchFamily="49" charset="0"/>
              </a:rPr>
              <a:t>show</a:t>
            </a:r>
            <a:r>
              <a:rPr lang="de-DE" sz="2000" dirty="0" smtClean="0">
                <a:latin typeface="Courier New" panose="02070309020205020404" pitchFamily="49" charset="0"/>
                <a:cs typeface="Courier New" panose="02070309020205020404" pitchFamily="49" charset="0"/>
              </a:rPr>
              <a:t> </a:t>
            </a:r>
            <a:r>
              <a:rPr lang="de-DE" sz="2000" dirty="0" err="1" smtClean="0">
                <a:latin typeface="Courier New" panose="02070309020205020404" pitchFamily="49" charset="0"/>
                <a:cs typeface="Courier New" panose="02070309020205020404" pitchFamily="49" charset="0"/>
              </a:rPr>
              <a:t>options</a:t>
            </a:r>
            <a:endParaRPr lang="de-DE" sz="2000" dirty="0" smtClean="0">
              <a:latin typeface="Courier New" panose="02070309020205020404" pitchFamily="49" charset="0"/>
              <a:cs typeface="Courier New" panose="02070309020205020404" pitchFamily="49" charset="0"/>
            </a:endParaRPr>
          </a:p>
          <a:p>
            <a:pPr>
              <a:buFont typeface="Arial" panose="020B0604020202020204" pitchFamily="34" charset="0"/>
              <a:buChar char="•"/>
            </a:pPr>
            <a:endParaRPr lang="de-DE" sz="1050" dirty="0"/>
          </a:p>
          <a:p>
            <a:pPr>
              <a:buFont typeface="Arial" panose="020B0604020202020204" pitchFamily="34" charset="0"/>
              <a:buChar char="•"/>
            </a:pPr>
            <a:r>
              <a:rPr lang="de-DE" sz="1800" dirty="0" smtClean="0"/>
              <a:t>Ziel auswählen</a:t>
            </a:r>
          </a:p>
          <a:p>
            <a:pPr lvl="1">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show</a:t>
            </a:r>
            <a:r>
              <a:rPr lang="de-DE" sz="2000" dirty="0" smtClean="0">
                <a:latin typeface="Courier New" panose="02070309020205020404" pitchFamily="49" charset="0"/>
                <a:cs typeface="Courier New" panose="02070309020205020404" pitchFamily="49" charset="0"/>
              </a:rPr>
              <a:t> </a:t>
            </a:r>
            <a:r>
              <a:rPr lang="de-DE" sz="2000" dirty="0" err="1" smtClean="0">
                <a:latin typeface="Courier New" panose="02070309020205020404" pitchFamily="49" charset="0"/>
                <a:cs typeface="Courier New" panose="02070309020205020404" pitchFamily="49" charset="0"/>
              </a:rPr>
              <a:t>targets</a:t>
            </a:r>
            <a:endParaRPr lang="de-DE" sz="2000" dirty="0" smtClean="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smtClean="0"/>
              <a:t>typischerweise: automatische Auswahl</a:t>
            </a:r>
          </a:p>
          <a:p>
            <a:pPr lvl="1">
              <a:buFont typeface="Arial" panose="020B0604020202020204" pitchFamily="34" charset="0"/>
              <a:buChar char="•"/>
            </a:pPr>
            <a:r>
              <a:rPr lang="de-DE" sz="1800" dirty="0" smtClean="0"/>
              <a:t>manuelle Auswahl: wenn unklar, welche konkrete Version / Patch-Level etc. auf dem Ziel installiert ist</a:t>
            </a:r>
          </a:p>
          <a:p>
            <a:pPr lvl="1">
              <a:buFont typeface="Arial" panose="020B0604020202020204" pitchFamily="34" charset="0"/>
              <a:buChar char="•"/>
            </a:pPr>
            <a:endParaRPr lang="de-DE" sz="1050" dirty="0"/>
          </a:p>
          <a:p>
            <a:pPr>
              <a:buFont typeface="Arial" panose="020B0604020202020204" pitchFamily="34" charset="0"/>
              <a:buChar char="•"/>
            </a:pPr>
            <a:r>
              <a:rPr lang="de-DE" sz="1800" dirty="0" smtClean="0"/>
              <a:t>Payload festlegen!</a:t>
            </a:r>
          </a:p>
          <a:p>
            <a:pPr lvl="1">
              <a:buFont typeface="Arial" panose="020B0604020202020204" pitchFamily="34" charset="0"/>
              <a:buChar char="•"/>
            </a:pPr>
            <a:r>
              <a:rPr lang="de-DE" sz="1800" dirty="0" smtClean="0"/>
              <a:t>Schadsoftware die auf dem Ziel ausgeführt wird</a:t>
            </a:r>
          </a:p>
          <a:p>
            <a:pPr lvl="1">
              <a:buFont typeface="Arial" panose="020B0604020202020204" pitchFamily="34" charset="0"/>
              <a:buChar char="•"/>
            </a:pPr>
            <a:endParaRPr lang="de-DE" sz="1100" dirty="0"/>
          </a:p>
          <a:p>
            <a:pPr>
              <a:buFont typeface="Arial" panose="020B0604020202020204" pitchFamily="34" charset="0"/>
              <a:buChar char="•"/>
            </a:pPr>
            <a:r>
              <a:rPr lang="de-DE" sz="1800" dirty="0" smtClean="0"/>
              <a:t>Ausführen:</a:t>
            </a:r>
          </a:p>
          <a:p>
            <a:pPr lvl="1">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exploit</a:t>
            </a:r>
            <a:endParaRPr lang="de-DE" sz="18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160677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Metasploit</a:t>
            </a:r>
            <a:r>
              <a:rPr lang="de-DE" dirty="0" smtClean="0"/>
              <a:t> – </a:t>
            </a:r>
            <a:r>
              <a:rPr lang="de-DE" dirty="0" err="1" smtClean="0"/>
              <a:t>Payloads</a:t>
            </a:r>
            <a:endParaRPr lang="de-DE" dirty="0"/>
          </a:p>
        </p:txBody>
      </p:sp>
      <p:sp>
        <p:nvSpPr>
          <p:cNvPr id="3" name="Inhaltsplatzhalter 2"/>
          <p:cNvSpPr>
            <a:spLocks noGrp="1"/>
          </p:cNvSpPr>
          <p:nvPr>
            <p:ph idx="1"/>
          </p:nvPr>
        </p:nvSpPr>
        <p:spPr>
          <a:xfrm>
            <a:off x="244014" y="1218125"/>
            <a:ext cx="8899986" cy="5639875"/>
          </a:xfrm>
        </p:spPr>
        <p:txBody>
          <a:bodyPr/>
          <a:lstStyle/>
          <a:p>
            <a:pPr>
              <a:buFont typeface="Arial" panose="020B0604020202020204" pitchFamily="34" charset="0"/>
              <a:buChar char="•"/>
            </a:pPr>
            <a:r>
              <a:rPr lang="de-DE" sz="1800" dirty="0" smtClean="0"/>
              <a:t>viele „</a:t>
            </a:r>
            <a:r>
              <a:rPr lang="de-DE" sz="1800" dirty="0" err="1" smtClean="0"/>
              <a:t>ready</a:t>
            </a:r>
            <a:r>
              <a:rPr lang="de-DE" sz="1800" dirty="0" smtClean="0"/>
              <a:t> </a:t>
            </a:r>
            <a:r>
              <a:rPr lang="de-DE" sz="1800" dirty="0" err="1" smtClean="0"/>
              <a:t>to</a:t>
            </a:r>
            <a:r>
              <a:rPr lang="de-DE" sz="1800" dirty="0" smtClean="0"/>
              <a:t> </a:t>
            </a:r>
            <a:r>
              <a:rPr lang="de-DE" sz="1800" dirty="0" err="1" smtClean="0"/>
              <a:t>use</a:t>
            </a:r>
            <a:r>
              <a:rPr lang="de-DE" sz="1800" dirty="0" smtClean="0"/>
              <a:t>“ </a:t>
            </a:r>
            <a:r>
              <a:rPr lang="de-DE" sz="1800" dirty="0" err="1" smtClean="0"/>
              <a:t>Payloads</a:t>
            </a:r>
            <a:r>
              <a:rPr lang="de-DE" sz="1800" dirty="0" smtClean="0"/>
              <a:t> in </a:t>
            </a:r>
            <a:r>
              <a:rPr lang="de-DE" sz="1800" dirty="0" err="1" smtClean="0"/>
              <a:t>Metasploit</a:t>
            </a:r>
            <a:r>
              <a:rPr lang="de-DE" sz="1800" dirty="0" smtClean="0"/>
              <a:t> enthalten</a:t>
            </a:r>
          </a:p>
          <a:p>
            <a:pPr>
              <a:buFont typeface="Arial" panose="020B0604020202020204" pitchFamily="34" charset="0"/>
              <a:buChar char="•"/>
            </a:pPr>
            <a:r>
              <a:rPr lang="de-DE" sz="1800" dirty="0" smtClean="0"/>
              <a:t>Unterordner: </a:t>
            </a:r>
            <a:r>
              <a:rPr lang="de-DE" sz="2000" dirty="0" err="1" smtClean="0">
                <a:latin typeface="Courier New" panose="02070309020205020404" pitchFamily="49" charset="0"/>
                <a:cs typeface="Courier New" panose="02070309020205020404" pitchFamily="49" charset="0"/>
              </a:rPr>
              <a:t>payload</a:t>
            </a:r>
            <a:r>
              <a:rPr lang="de-DE" sz="2000" dirty="0" smtClean="0">
                <a:latin typeface="Courier New" panose="02070309020205020404" pitchFamily="49" charset="0"/>
                <a:cs typeface="Courier New" panose="02070309020205020404" pitchFamily="49" charset="0"/>
              </a:rPr>
              <a:t>/</a:t>
            </a:r>
            <a:endParaRPr lang="de-DE" sz="1800" dirty="0" smtClean="0">
              <a:latin typeface="Courier New" panose="02070309020205020404" pitchFamily="49" charset="0"/>
              <a:cs typeface="Courier New" panose="02070309020205020404" pitchFamily="49" charset="0"/>
            </a:endParaRPr>
          </a:p>
          <a:p>
            <a:pPr>
              <a:buFont typeface="Arial" panose="020B0604020202020204" pitchFamily="34" charset="0"/>
              <a:buChar char="•"/>
            </a:pPr>
            <a:r>
              <a:rPr lang="de-DE" sz="1800" dirty="0" smtClean="0"/>
              <a:t>Anzeige von </a:t>
            </a:r>
            <a:r>
              <a:rPr lang="de-DE" sz="1800" dirty="0" err="1" smtClean="0"/>
              <a:t>Payloads</a:t>
            </a:r>
            <a:r>
              <a:rPr lang="de-DE" sz="1800" dirty="0" smtClean="0"/>
              <a:t>, die mit </a:t>
            </a:r>
            <a:r>
              <a:rPr lang="de-DE" sz="1800" dirty="0" err="1" smtClean="0"/>
              <a:t>Exploit</a:t>
            </a:r>
            <a:r>
              <a:rPr lang="de-DE" sz="1800" dirty="0" smtClean="0"/>
              <a:t> kompatibel sind</a:t>
            </a:r>
          </a:p>
          <a:p>
            <a:pPr lvl="1">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show</a:t>
            </a:r>
            <a:r>
              <a:rPr lang="de-DE" sz="2000" dirty="0" smtClean="0">
                <a:latin typeface="Courier New" panose="02070309020205020404" pitchFamily="49" charset="0"/>
                <a:cs typeface="Courier New" panose="02070309020205020404" pitchFamily="49" charset="0"/>
              </a:rPr>
              <a:t> </a:t>
            </a:r>
            <a:r>
              <a:rPr lang="de-DE" sz="2000" dirty="0" err="1" smtClean="0">
                <a:latin typeface="Courier New" panose="02070309020205020404" pitchFamily="49" charset="0"/>
                <a:cs typeface="Courier New" panose="02070309020205020404" pitchFamily="49" charset="0"/>
              </a:rPr>
              <a:t>payloads</a:t>
            </a:r>
            <a:endParaRPr lang="de-DE" sz="2000" dirty="0" smtClean="0">
              <a:latin typeface="Courier New" panose="02070309020205020404" pitchFamily="49" charset="0"/>
              <a:cs typeface="Courier New" panose="02070309020205020404" pitchFamily="49" charset="0"/>
            </a:endParaRPr>
          </a:p>
          <a:p>
            <a:pPr>
              <a:buFont typeface="Arial" panose="020B0604020202020204" pitchFamily="34" charset="0"/>
              <a:buChar char="•"/>
            </a:pPr>
            <a:r>
              <a:rPr lang="de-DE" sz="1800" dirty="0" smtClean="0"/>
              <a:t>Auswahl des Payload</a:t>
            </a:r>
          </a:p>
          <a:p>
            <a:pPr lvl="1">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set</a:t>
            </a:r>
            <a:r>
              <a:rPr lang="de-DE" sz="2000" dirty="0" smtClean="0">
                <a:latin typeface="Courier New" panose="02070309020205020404" pitchFamily="49" charset="0"/>
                <a:cs typeface="Courier New" panose="02070309020205020404" pitchFamily="49" charset="0"/>
              </a:rPr>
              <a:t> </a:t>
            </a:r>
            <a:r>
              <a:rPr lang="de-DE" sz="2000" dirty="0" err="1" smtClean="0">
                <a:latin typeface="Courier New" panose="02070309020205020404" pitchFamily="49" charset="0"/>
                <a:cs typeface="Courier New" panose="02070309020205020404" pitchFamily="49" charset="0"/>
              </a:rPr>
              <a:t>payload</a:t>
            </a:r>
            <a:endParaRPr lang="de-DE" sz="2000" dirty="0" smtClean="0">
              <a:latin typeface="Courier New" panose="02070309020205020404" pitchFamily="49" charset="0"/>
              <a:cs typeface="Courier New" panose="02070309020205020404" pitchFamily="49" charset="0"/>
            </a:endParaRPr>
          </a:p>
          <a:p>
            <a:pPr lvl="1">
              <a:buFont typeface="Arial" panose="020B0604020202020204" pitchFamily="34" charset="0"/>
              <a:buChar char="•"/>
            </a:pPr>
            <a:r>
              <a:rPr lang="de-DE" sz="1800" dirty="0" smtClean="0"/>
              <a:t>Beispiel: </a:t>
            </a:r>
          </a:p>
          <a:p>
            <a:pPr lvl="2">
              <a:buFont typeface="Arial" panose="020B0604020202020204" pitchFamily="34" charset="0"/>
              <a:buChar char="•"/>
            </a:pPr>
            <a:r>
              <a:rPr lang="de-DE" sz="2000" dirty="0" err="1" smtClean="0">
                <a:latin typeface="Courier New" panose="02070309020205020404" pitchFamily="49" charset="0"/>
                <a:cs typeface="Courier New" panose="02070309020205020404" pitchFamily="49" charset="0"/>
              </a:rPr>
              <a:t>msf</a:t>
            </a:r>
            <a:r>
              <a:rPr lang="de-DE" sz="2000" dirty="0" smtClean="0">
                <a:latin typeface="Courier New" panose="02070309020205020404" pitchFamily="49" charset="0"/>
                <a:cs typeface="Courier New" panose="02070309020205020404" pitchFamily="49" charset="0"/>
              </a:rPr>
              <a:t>&gt; </a:t>
            </a:r>
            <a:r>
              <a:rPr lang="de-DE" sz="2000" dirty="0" err="1" smtClean="0">
                <a:latin typeface="Courier New" panose="02070309020205020404" pitchFamily="49" charset="0"/>
                <a:cs typeface="Courier New" panose="02070309020205020404" pitchFamily="49" charset="0"/>
              </a:rPr>
              <a:t>set</a:t>
            </a:r>
            <a:r>
              <a:rPr lang="de-DE" sz="2000" dirty="0" smtClean="0">
                <a:latin typeface="Courier New" panose="02070309020205020404" pitchFamily="49" charset="0"/>
                <a:cs typeface="Courier New" panose="02070309020205020404" pitchFamily="49" charset="0"/>
              </a:rPr>
              <a:t> </a:t>
            </a:r>
            <a:r>
              <a:rPr lang="de-DE" sz="2000" dirty="0" err="1" smtClean="0">
                <a:latin typeface="Courier New" panose="02070309020205020404" pitchFamily="49" charset="0"/>
                <a:cs typeface="Courier New" panose="02070309020205020404" pitchFamily="49" charset="0"/>
              </a:rPr>
              <a:t>payload</a:t>
            </a:r>
            <a:r>
              <a:rPr lang="de-DE" sz="2000" dirty="0">
                <a:latin typeface="Courier New" panose="02070309020205020404" pitchFamily="49" charset="0"/>
                <a:cs typeface="Courier New" panose="02070309020205020404" pitchFamily="49" charset="0"/>
              </a:rPr>
              <a:t> </a:t>
            </a:r>
            <a:r>
              <a:rPr lang="de-DE" sz="2000" dirty="0" err="1" smtClean="0">
                <a:latin typeface="Courier New" panose="02070309020205020404" pitchFamily="49" charset="0"/>
                <a:cs typeface="Courier New" panose="02070309020205020404" pitchFamily="49" charset="0"/>
              </a:rPr>
              <a:t>cmd</a:t>
            </a:r>
            <a:r>
              <a:rPr lang="de-DE" sz="2000" dirty="0" smtClean="0">
                <a:latin typeface="Courier New" panose="02070309020205020404" pitchFamily="49" charset="0"/>
                <a:cs typeface="Courier New" panose="02070309020205020404" pitchFamily="49" charset="0"/>
              </a:rPr>
              <a:t>/</a:t>
            </a:r>
            <a:r>
              <a:rPr lang="de-DE" sz="2000" dirty="0" err="1" smtClean="0">
                <a:latin typeface="Courier New" panose="02070309020205020404" pitchFamily="49" charset="0"/>
                <a:cs typeface="Courier New" panose="02070309020205020404" pitchFamily="49" charset="0"/>
              </a:rPr>
              <a:t>unix</a:t>
            </a:r>
            <a:r>
              <a:rPr lang="de-DE" sz="2000" dirty="0" smtClean="0">
                <a:latin typeface="Courier New" panose="02070309020205020404" pitchFamily="49" charset="0"/>
                <a:cs typeface="Courier New" panose="02070309020205020404" pitchFamily="49" charset="0"/>
              </a:rPr>
              <a:t>/</a:t>
            </a:r>
            <a:r>
              <a:rPr lang="de-DE" sz="2000" dirty="0" err="1" smtClean="0">
                <a:latin typeface="Courier New" panose="02070309020205020404" pitchFamily="49" charset="0"/>
                <a:cs typeface="Courier New" panose="02070309020205020404" pitchFamily="49" charset="0"/>
              </a:rPr>
              <a:t>interact</a:t>
            </a:r>
            <a:r>
              <a:rPr lang="de-DE" sz="2000" dirty="0" smtClean="0">
                <a:latin typeface="Courier New" panose="02070309020205020404" pitchFamily="49" charset="0"/>
                <a:cs typeface="Courier New" panose="02070309020205020404" pitchFamily="49" charset="0"/>
              </a:rPr>
              <a:t> </a:t>
            </a:r>
            <a:r>
              <a:rPr lang="de-DE" sz="1800" i="1" dirty="0" smtClean="0"/>
              <a:t>//</a:t>
            </a:r>
            <a:r>
              <a:rPr lang="en-US" sz="1800" i="1" dirty="0"/>
              <a:t>Unix Command, Interact with Established Connection</a:t>
            </a:r>
            <a:endParaRPr lang="de-DE" sz="1800" i="1" dirty="0"/>
          </a:p>
          <a:p>
            <a:pPr>
              <a:buFont typeface="Arial" panose="020B0604020202020204" pitchFamily="34" charset="0"/>
              <a:buChar char="•"/>
            </a:pPr>
            <a:r>
              <a:rPr lang="de-DE" sz="1800" dirty="0" smtClean="0"/>
              <a:t>häufig verwendet: </a:t>
            </a:r>
            <a:r>
              <a:rPr lang="de-DE" sz="1800" b="1" dirty="0" err="1" smtClean="0"/>
              <a:t>Meterpreter</a:t>
            </a:r>
            <a:endParaRPr lang="de-DE" sz="1800" b="1" dirty="0" smtClean="0"/>
          </a:p>
          <a:p>
            <a:pPr lvl="1">
              <a:buFont typeface="Arial" panose="020B0604020202020204" pitchFamily="34" charset="0"/>
              <a:buChar char="•"/>
            </a:pPr>
            <a:r>
              <a:rPr lang="de-DE" sz="1800" dirty="0" smtClean="0"/>
              <a:t>Betriebssystemunabhängige, umfangreiche Schadsoftware mit vielen Befehlen</a:t>
            </a:r>
          </a:p>
          <a:p>
            <a:pPr lvl="2">
              <a:buFont typeface="Arial" panose="020B0604020202020204" pitchFamily="34" charset="0"/>
              <a:buChar char="•"/>
            </a:pPr>
            <a:r>
              <a:rPr lang="de-DE" sz="1800" dirty="0" smtClean="0"/>
              <a:t>Screenshot</a:t>
            </a:r>
          </a:p>
          <a:p>
            <a:pPr lvl="2">
              <a:buFont typeface="Arial" panose="020B0604020202020204" pitchFamily="34" charset="0"/>
              <a:buChar char="•"/>
            </a:pPr>
            <a:r>
              <a:rPr lang="de-DE" sz="1800" dirty="0" smtClean="0"/>
              <a:t>Webcam / Mikrofon Aufzeichnungen</a:t>
            </a:r>
          </a:p>
          <a:p>
            <a:pPr lvl="2">
              <a:buFont typeface="Arial" panose="020B0604020202020204" pitchFamily="34" charset="0"/>
              <a:buChar char="•"/>
            </a:pPr>
            <a:r>
              <a:rPr lang="de-DE" sz="1800" dirty="0" smtClean="0"/>
              <a:t>Tastatureingaben aufzeichnen</a:t>
            </a:r>
          </a:p>
          <a:p>
            <a:pPr lvl="2">
              <a:buFont typeface="Arial" panose="020B0604020202020204" pitchFamily="34" charset="0"/>
              <a:buChar char="•"/>
            </a:pPr>
            <a:r>
              <a:rPr lang="de-DE" sz="1800" dirty="0" smtClean="0"/>
              <a:t>Datei-Transfer</a:t>
            </a:r>
          </a:p>
          <a:p>
            <a:pPr lvl="1">
              <a:buFont typeface="Arial" panose="020B0604020202020204" pitchFamily="34" charset="0"/>
              <a:buChar char="•"/>
            </a:pPr>
            <a:endParaRPr lang="de-DE" sz="1800" dirty="0"/>
          </a:p>
        </p:txBody>
      </p:sp>
    </p:spTree>
    <p:extLst>
      <p:ext uri="{BB962C8B-B14F-4D97-AF65-F5344CB8AC3E}">
        <p14:creationId xmlns:p14="http://schemas.microsoft.com/office/powerpoint/2010/main" val="20789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Metasploit</a:t>
            </a:r>
            <a:r>
              <a:rPr lang="de-DE" dirty="0" smtClean="0"/>
              <a:t> – Sessions</a:t>
            </a:r>
            <a:endParaRPr lang="de-DE" dirty="0"/>
          </a:p>
        </p:txBody>
      </p:sp>
      <p:sp>
        <p:nvSpPr>
          <p:cNvPr id="3" name="Inhaltsplatzhalter 2"/>
          <p:cNvSpPr>
            <a:spLocks noGrp="1"/>
          </p:cNvSpPr>
          <p:nvPr>
            <p:ph idx="1"/>
          </p:nvPr>
        </p:nvSpPr>
        <p:spPr>
          <a:xfrm>
            <a:off x="278297" y="1343770"/>
            <a:ext cx="9016778" cy="5343277"/>
          </a:xfrm>
        </p:spPr>
        <p:txBody>
          <a:bodyPr/>
          <a:lstStyle/>
          <a:p>
            <a:pPr>
              <a:buFont typeface="Arial" panose="020B0604020202020204" pitchFamily="34" charset="0"/>
              <a:buChar char="•"/>
            </a:pPr>
            <a:r>
              <a:rPr lang="de-DE" sz="1800" dirty="0" smtClean="0"/>
              <a:t>„Sitzung“ als Ergebnis des </a:t>
            </a:r>
            <a:r>
              <a:rPr lang="de-DE" sz="1800" dirty="0" err="1" smtClean="0"/>
              <a:t>Exploits</a:t>
            </a:r>
            <a:endParaRPr lang="de-DE" sz="1800" dirty="0" smtClean="0"/>
          </a:p>
          <a:p>
            <a:pPr lvl="1">
              <a:buFont typeface="Arial" panose="020B0604020202020204" pitchFamily="34" charset="0"/>
              <a:buChar char="•"/>
            </a:pPr>
            <a:r>
              <a:rPr lang="de-DE" sz="1800" dirty="0" err="1" smtClean="0"/>
              <a:t>Meterpreter</a:t>
            </a:r>
            <a:endParaRPr lang="de-DE" sz="1800" dirty="0" smtClean="0"/>
          </a:p>
          <a:p>
            <a:pPr lvl="1">
              <a:buFont typeface="Arial" panose="020B0604020202020204" pitchFamily="34" charset="0"/>
              <a:buChar char="•"/>
            </a:pPr>
            <a:r>
              <a:rPr lang="de-DE" sz="1800" dirty="0" smtClean="0"/>
              <a:t>„normale“ Shell</a:t>
            </a:r>
          </a:p>
          <a:p>
            <a:pPr lvl="1">
              <a:buFont typeface="Arial" panose="020B0604020202020204" pitchFamily="34" charset="0"/>
              <a:buChar char="•"/>
            </a:pPr>
            <a:r>
              <a:rPr lang="de-DE" sz="1800" dirty="0" smtClean="0"/>
              <a:t>…</a:t>
            </a:r>
          </a:p>
          <a:p>
            <a:pPr lvl="1">
              <a:buFont typeface="Arial" panose="020B0604020202020204" pitchFamily="34" charset="0"/>
              <a:buChar char="•"/>
            </a:pPr>
            <a:endParaRPr lang="de-DE" sz="1800" dirty="0"/>
          </a:p>
          <a:p>
            <a:pPr>
              <a:buFont typeface="Arial" panose="020B0604020202020204" pitchFamily="34" charset="0"/>
              <a:buChar char="•"/>
            </a:pPr>
            <a:r>
              <a:rPr lang="de-DE" sz="1800" dirty="0" smtClean="0"/>
              <a:t>Sitzungsmanagement</a:t>
            </a:r>
          </a:p>
          <a:p>
            <a:pPr lvl="1">
              <a:buFont typeface="Arial" panose="020B0604020202020204" pitchFamily="34" charset="0"/>
              <a:buChar char="•"/>
            </a:pPr>
            <a:r>
              <a:rPr lang="de-DE" sz="1800" dirty="0" smtClean="0"/>
              <a:t>aktive Sitzung: </a:t>
            </a:r>
          </a:p>
          <a:p>
            <a:pPr lvl="2">
              <a:buFont typeface="Arial" panose="020B0604020202020204" pitchFamily="34" charset="0"/>
              <a:buChar char="•"/>
            </a:pPr>
            <a:r>
              <a:rPr lang="de-DE" sz="1800" dirty="0" smtClean="0"/>
              <a:t>Eingabe: </a:t>
            </a:r>
            <a:r>
              <a:rPr lang="de-DE" sz="2000" dirty="0" smtClean="0">
                <a:latin typeface="Courier New" panose="02070309020205020404" pitchFamily="49" charset="0"/>
                <a:cs typeface="Courier New" panose="02070309020205020404" pitchFamily="49" charset="0"/>
              </a:rPr>
              <a:t>&lt;Steuerung&gt;</a:t>
            </a:r>
            <a:r>
              <a:rPr lang="de-DE" sz="1800" dirty="0" smtClean="0"/>
              <a:t> + </a:t>
            </a:r>
            <a:r>
              <a:rPr lang="de-DE" sz="2000" dirty="0" smtClean="0">
                <a:latin typeface="Courier New" panose="02070309020205020404" pitchFamily="49" charset="0"/>
                <a:cs typeface="Courier New" panose="02070309020205020404" pitchFamily="49" charset="0"/>
              </a:rPr>
              <a:t>&lt;Z&gt;</a:t>
            </a:r>
            <a:r>
              <a:rPr lang="de-DE" sz="1800" dirty="0" smtClean="0"/>
              <a:t> </a:t>
            </a:r>
          </a:p>
          <a:p>
            <a:pPr marL="1371600" lvl="3" indent="0">
              <a:buNone/>
            </a:pPr>
            <a:r>
              <a:rPr lang="de-DE" sz="1800" dirty="0" smtClean="0">
                <a:sym typeface="Wingdings" panose="05000000000000000000" pitchFamily="2" charset="2"/>
              </a:rPr>
              <a:t> Sitzung in den Hintergrund schieben</a:t>
            </a:r>
          </a:p>
          <a:p>
            <a:pPr lvl="1" defTabSz="1022350">
              <a:buFont typeface="Arial" panose="020B0604020202020204" pitchFamily="34" charset="0"/>
              <a:buChar char="•"/>
            </a:pPr>
            <a:r>
              <a:rPr lang="de-DE" sz="1800" dirty="0" smtClean="0">
                <a:sym typeface="Wingdings" panose="05000000000000000000" pitchFamily="2" charset="2"/>
              </a:rPr>
              <a:t>Sitzungsverwaltung: 		</a:t>
            </a:r>
            <a:r>
              <a:rPr lang="de-DE" sz="2000" dirty="0" err="1" smtClean="0">
                <a:latin typeface="Courier New" panose="02070309020205020404" pitchFamily="49" charset="0"/>
                <a:cs typeface="Courier New" panose="02070309020205020404" pitchFamily="49" charset="0"/>
                <a:sym typeface="Wingdings" panose="05000000000000000000" pitchFamily="2" charset="2"/>
              </a:rPr>
              <a:t>sessions</a:t>
            </a:r>
            <a:endParaRPr lang="de-DE" sz="1800" dirty="0" smtClean="0">
              <a:latin typeface="Courier New" panose="02070309020205020404" pitchFamily="49" charset="0"/>
              <a:cs typeface="Courier New" panose="02070309020205020404" pitchFamily="49" charset="0"/>
              <a:sym typeface="Wingdings" panose="05000000000000000000" pitchFamily="2" charset="2"/>
            </a:endParaRPr>
          </a:p>
          <a:p>
            <a:pPr lvl="1" defTabSz="1022350">
              <a:buFont typeface="Arial" panose="020B0604020202020204" pitchFamily="34" charset="0"/>
              <a:buChar char="•"/>
              <a:tabLst>
                <a:tab pos="2782888" algn="l"/>
              </a:tabLst>
            </a:pPr>
            <a:r>
              <a:rPr lang="de-DE" sz="1800" dirty="0" smtClean="0">
                <a:sym typeface="Wingdings" panose="05000000000000000000" pitchFamily="2" charset="2"/>
              </a:rPr>
              <a:t>Sitzung wieder aufnehmen: 		</a:t>
            </a:r>
            <a:r>
              <a:rPr lang="de-DE" sz="2000" dirty="0" err="1" smtClean="0">
                <a:latin typeface="Courier New" panose="02070309020205020404" pitchFamily="49" charset="0"/>
                <a:cs typeface="Courier New" panose="02070309020205020404" pitchFamily="49" charset="0"/>
                <a:sym typeface="Wingdings" panose="05000000000000000000" pitchFamily="2" charset="2"/>
              </a:rPr>
              <a:t>sessions</a:t>
            </a:r>
            <a:r>
              <a:rPr lang="de-DE" sz="2000" dirty="0" smtClean="0">
                <a:latin typeface="Courier New" panose="02070309020205020404" pitchFamily="49" charset="0"/>
                <a:cs typeface="Courier New" panose="02070309020205020404" pitchFamily="49" charset="0"/>
                <a:sym typeface="Wingdings" panose="05000000000000000000" pitchFamily="2" charset="2"/>
              </a:rPr>
              <a:t> –i SESSION_ID</a:t>
            </a:r>
            <a:endParaRPr lang="de-DE" sz="1800" dirty="0" smtClean="0">
              <a:latin typeface="Courier New" panose="02070309020205020404" pitchFamily="49" charset="0"/>
              <a:cs typeface="Courier New" panose="02070309020205020404" pitchFamily="49" charset="0"/>
              <a:sym typeface="Wingdings" panose="05000000000000000000" pitchFamily="2" charset="2"/>
            </a:endParaRPr>
          </a:p>
          <a:p>
            <a:pPr lvl="1">
              <a:buFont typeface="Arial" panose="020B0604020202020204" pitchFamily="34" charset="0"/>
              <a:buChar char="•"/>
              <a:tabLst>
                <a:tab pos="5113338" algn="l"/>
              </a:tabLst>
            </a:pPr>
            <a:r>
              <a:rPr lang="de-DE" sz="1800" dirty="0" smtClean="0">
                <a:sym typeface="Wingdings" panose="05000000000000000000" pitchFamily="2" charset="2"/>
              </a:rPr>
              <a:t>Sitzung auf „</a:t>
            </a:r>
            <a:r>
              <a:rPr lang="de-DE" sz="1800" dirty="0" err="1" smtClean="0">
                <a:sym typeface="Wingdings" panose="05000000000000000000" pitchFamily="2" charset="2"/>
              </a:rPr>
              <a:t>Meterpreter</a:t>
            </a:r>
            <a:r>
              <a:rPr lang="de-DE" sz="1800" dirty="0" smtClean="0">
                <a:sym typeface="Wingdings" panose="05000000000000000000" pitchFamily="2" charset="2"/>
              </a:rPr>
              <a:t>“ upgraden: 	</a:t>
            </a:r>
            <a:r>
              <a:rPr lang="de-DE" sz="2000" dirty="0" err="1" smtClean="0">
                <a:latin typeface="Courier New" panose="02070309020205020404" pitchFamily="49" charset="0"/>
                <a:cs typeface="Courier New" panose="02070309020205020404" pitchFamily="49" charset="0"/>
                <a:sym typeface="Wingdings" panose="05000000000000000000" pitchFamily="2" charset="2"/>
              </a:rPr>
              <a:t>sessions</a:t>
            </a:r>
            <a:r>
              <a:rPr lang="de-DE" sz="2000" dirty="0" smtClean="0">
                <a:latin typeface="Courier New" panose="02070309020205020404" pitchFamily="49" charset="0"/>
                <a:cs typeface="Courier New" panose="02070309020205020404" pitchFamily="49" charset="0"/>
                <a:sym typeface="Wingdings" panose="05000000000000000000" pitchFamily="2" charset="2"/>
              </a:rPr>
              <a:t> –u </a:t>
            </a:r>
            <a:r>
              <a:rPr lang="de-DE" sz="2000" dirty="0">
                <a:latin typeface="Courier New" panose="02070309020205020404" pitchFamily="49" charset="0"/>
                <a:cs typeface="Courier New" panose="02070309020205020404" pitchFamily="49" charset="0"/>
                <a:sym typeface="Wingdings" panose="05000000000000000000" pitchFamily="2" charset="2"/>
              </a:rPr>
              <a:t>SESSION_ID</a:t>
            </a:r>
            <a:endParaRPr lang="de-DE" sz="2000" dirty="0" smtClean="0">
              <a:latin typeface="Courier New" panose="02070309020205020404" pitchFamily="49" charset="0"/>
              <a:cs typeface="Courier New" panose="02070309020205020404" pitchFamily="49" charset="0"/>
              <a:sym typeface="Wingdings" panose="05000000000000000000" pitchFamily="2" charset="2"/>
            </a:endParaRPr>
          </a:p>
          <a:p>
            <a:pPr lvl="1">
              <a:buFont typeface="Arial" panose="020B0604020202020204" pitchFamily="34" charset="0"/>
              <a:buChar char="•"/>
              <a:tabLst>
                <a:tab pos="5113338" algn="l"/>
              </a:tabLst>
            </a:pPr>
            <a:r>
              <a:rPr lang="de-DE" sz="1800" dirty="0" smtClean="0">
                <a:sym typeface="Wingdings" panose="05000000000000000000" pitchFamily="2" charset="2"/>
              </a:rPr>
              <a:t>Sitzung beenden: 	</a:t>
            </a:r>
            <a:r>
              <a:rPr lang="de-DE" sz="2000" dirty="0" err="1" smtClean="0">
                <a:latin typeface="Courier New" panose="02070309020205020404" pitchFamily="49" charset="0"/>
                <a:cs typeface="Courier New" panose="02070309020205020404" pitchFamily="49" charset="0"/>
                <a:sym typeface="Wingdings" panose="05000000000000000000" pitchFamily="2" charset="2"/>
              </a:rPr>
              <a:t>sessions</a:t>
            </a:r>
            <a:r>
              <a:rPr lang="de-DE" sz="2000" dirty="0" smtClean="0">
                <a:latin typeface="Courier New" panose="02070309020205020404" pitchFamily="49" charset="0"/>
                <a:cs typeface="Courier New" panose="02070309020205020404" pitchFamily="49" charset="0"/>
                <a:sym typeface="Wingdings" panose="05000000000000000000" pitchFamily="2" charset="2"/>
              </a:rPr>
              <a:t> –k </a:t>
            </a:r>
            <a:r>
              <a:rPr lang="de-DE" sz="2000" dirty="0">
                <a:latin typeface="Courier New" panose="02070309020205020404" pitchFamily="49" charset="0"/>
                <a:cs typeface="Courier New" panose="02070309020205020404" pitchFamily="49" charset="0"/>
                <a:sym typeface="Wingdings" panose="05000000000000000000" pitchFamily="2" charset="2"/>
              </a:rPr>
              <a:t>SESSION_ID</a:t>
            </a:r>
            <a:endParaRPr lang="de-DE" sz="20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36789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bwMode="auto">
          <a:xfrm>
            <a:off x="0" y="1009650"/>
            <a:ext cx="9144000" cy="5848351"/>
          </a:xfrm>
          <a:prstGeom prst="rect">
            <a:avLst/>
          </a:prstGeom>
          <a:ln>
            <a:noFill/>
            <a:headEnd type="none" w="med" len="med"/>
            <a:tailEnd type="none" w="med" len="med"/>
          </a:ln>
          <a:effectLst/>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
        <p:nvSpPr>
          <p:cNvPr id="3" name="Titel 2"/>
          <p:cNvSpPr>
            <a:spLocks noGrp="1"/>
          </p:cNvSpPr>
          <p:nvPr>
            <p:ph type="title"/>
          </p:nvPr>
        </p:nvSpPr>
        <p:spPr/>
        <p:txBody>
          <a:bodyPr/>
          <a:lstStyle/>
          <a:p>
            <a:r>
              <a:rPr lang="de-DE" dirty="0" smtClean="0"/>
              <a:t>…Sicherheitsupdates dagegen schon</a:t>
            </a:r>
            <a:endParaRPr lang="de-DE" dirty="0"/>
          </a:p>
        </p:txBody>
      </p:sp>
      <p:pic>
        <p:nvPicPr>
          <p:cNvPr id="2" name="Grafik 1"/>
          <p:cNvPicPr>
            <a:picLocks noChangeAspect="1"/>
          </p:cNvPicPr>
          <p:nvPr/>
        </p:nvPicPr>
        <p:blipFill>
          <a:blip r:embed="rId2"/>
          <a:stretch>
            <a:fillRect/>
          </a:stretch>
        </p:blipFill>
        <p:spPr>
          <a:xfrm>
            <a:off x="1368315" y="925032"/>
            <a:ext cx="6350922" cy="5827419"/>
          </a:xfrm>
          <a:prstGeom prst="rect">
            <a:avLst/>
          </a:prstGeom>
        </p:spPr>
      </p:pic>
    </p:spTree>
    <p:extLst>
      <p:ext uri="{BB962C8B-B14F-4D97-AF65-F5344CB8AC3E}">
        <p14:creationId xmlns:p14="http://schemas.microsoft.com/office/powerpoint/2010/main" val="955232622"/>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Metasploit</a:t>
            </a:r>
            <a:r>
              <a:rPr lang="de-DE" dirty="0" smtClean="0"/>
              <a:t> – </a:t>
            </a:r>
            <a:r>
              <a:rPr lang="de-DE" dirty="0" err="1" smtClean="0"/>
              <a:t>Meterpreter</a:t>
            </a:r>
            <a:endParaRPr lang="de-DE" dirty="0"/>
          </a:p>
        </p:txBody>
      </p:sp>
      <p:sp>
        <p:nvSpPr>
          <p:cNvPr id="3" name="Inhaltsplatzhalter 2"/>
          <p:cNvSpPr>
            <a:spLocks noGrp="1"/>
          </p:cNvSpPr>
          <p:nvPr>
            <p:ph idx="1"/>
          </p:nvPr>
        </p:nvSpPr>
        <p:spPr>
          <a:xfrm>
            <a:off x="135173" y="1248355"/>
            <a:ext cx="8905460" cy="5510253"/>
          </a:xfrm>
        </p:spPr>
        <p:txBody>
          <a:bodyPr/>
          <a:lstStyle/>
          <a:p>
            <a:pPr>
              <a:buFont typeface="Arial" panose="020B0604020202020204" pitchFamily="34" charset="0"/>
              <a:buChar char="•"/>
            </a:pPr>
            <a:r>
              <a:rPr lang="de-DE" sz="1800" dirty="0" smtClean="0"/>
              <a:t>Anzeigen der Befehle: </a:t>
            </a:r>
            <a:r>
              <a:rPr lang="de-DE" sz="2000" dirty="0" err="1" smtClean="0">
                <a:latin typeface="Courier New" panose="02070309020205020404" pitchFamily="49" charset="0"/>
                <a:cs typeface="Courier New" panose="02070309020205020404" pitchFamily="49" charset="0"/>
              </a:rPr>
              <a:t>help</a:t>
            </a:r>
            <a:endParaRPr lang="de-DE" sz="1800" dirty="0" smtClean="0">
              <a:latin typeface="Courier New" panose="02070309020205020404" pitchFamily="49" charset="0"/>
              <a:cs typeface="Courier New" panose="02070309020205020404" pitchFamily="49" charset="0"/>
            </a:endParaRPr>
          </a:p>
          <a:p>
            <a:pPr>
              <a:buFont typeface="Arial" panose="020B0604020202020204" pitchFamily="34" charset="0"/>
              <a:buChar char="•"/>
            </a:pPr>
            <a:endParaRPr lang="de-DE" sz="1600" dirty="0"/>
          </a:p>
          <a:p>
            <a:pPr>
              <a:buFont typeface="Arial" panose="020B0604020202020204" pitchFamily="34" charset="0"/>
              <a:buChar char="•"/>
            </a:pPr>
            <a:r>
              <a:rPr lang="de-DE" sz="1800" dirty="0" err="1"/>
              <a:t>Privilege</a:t>
            </a:r>
            <a:r>
              <a:rPr lang="de-DE" sz="1800" dirty="0"/>
              <a:t> </a:t>
            </a:r>
            <a:r>
              <a:rPr lang="de-DE" sz="1800" dirty="0" err="1" smtClean="0"/>
              <a:t>Escalation</a:t>
            </a:r>
            <a:endParaRPr lang="de-DE" sz="1800" dirty="0"/>
          </a:p>
          <a:p>
            <a:pPr lvl="1">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load</a:t>
            </a:r>
            <a:r>
              <a:rPr lang="de-DE" sz="2000" dirty="0">
                <a:latin typeface="Courier New" panose="02070309020205020404" pitchFamily="49" charset="0"/>
                <a:cs typeface="Courier New" panose="02070309020205020404" pitchFamily="49" charset="0"/>
              </a:rPr>
              <a:t> </a:t>
            </a:r>
            <a:r>
              <a:rPr lang="de-DE" sz="2000" dirty="0" err="1">
                <a:latin typeface="Courier New" panose="02070309020205020404" pitchFamily="49" charset="0"/>
                <a:cs typeface="Courier New" panose="02070309020205020404" pitchFamily="49" charset="0"/>
              </a:rPr>
              <a:t>priv</a:t>
            </a:r>
            <a:r>
              <a:rPr lang="de-DE" sz="2000" dirty="0">
                <a:latin typeface="Courier New" panose="02070309020205020404" pitchFamily="49" charset="0"/>
                <a:cs typeface="Courier New" panose="02070309020205020404" pitchFamily="49" charset="0"/>
              </a:rPr>
              <a:t> </a:t>
            </a:r>
            <a:r>
              <a:rPr lang="de-DE" sz="1800" i="1" dirty="0"/>
              <a:t>// </a:t>
            </a:r>
            <a:r>
              <a:rPr lang="de-DE" sz="1800" i="1" dirty="0" err="1"/>
              <a:t>Privilege</a:t>
            </a:r>
            <a:r>
              <a:rPr lang="de-DE" sz="1800" i="1" dirty="0"/>
              <a:t> Modul laden</a:t>
            </a:r>
          </a:p>
          <a:p>
            <a:pPr lvl="1">
              <a:buFont typeface="Arial" panose="020B0604020202020204" pitchFamily="34" charset="0"/>
              <a:buChar char="•"/>
            </a:pPr>
            <a:endParaRPr lang="de-DE" sz="1800" dirty="0"/>
          </a:p>
          <a:p>
            <a:pPr lvl="1">
              <a:buFont typeface="Arial" panose="020B0604020202020204" pitchFamily="34" charset="0"/>
              <a:buChar char="•"/>
            </a:pPr>
            <a:r>
              <a:rPr lang="de-DE" sz="2000" dirty="0" err="1">
                <a:latin typeface="Courier New" panose="02070309020205020404" pitchFamily="49" charset="0"/>
                <a:cs typeface="Courier New" panose="02070309020205020404" pitchFamily="49" charset="0"/>
              </a:rPr>
              <a:t>getsystem</a:t>
            </a:r>
            <a:r>
              <a:rPr lang="de-DE" sz="1800" dirty="0"/>
              <a:t> </a:t>
            </a:r>
            <a:r>
              <a:rPr lang="de-DE" sz="1800" i="1" dirty="0"/>
              <a:t>// System-Benutzer werden (Windows)</a:t>
            </a:r>
          </a:p>
          <a:p>
            <a:pPr marL="0" indent="0"/>
            <a:endParaRPr lang="de-DE" sz="1600" dirty="0" smtClean="0"/>
          </a:p>
        </p:txBody>
      </p:sp>
    </p:spTree>
    <p:extLst>
      <p:ext uri="{BB962C8B-B14F-4D97-AF65-F5344CB8AC3E}">
        <p14:creationId xmlns:p14="http://schemas.microsoft.com/office/powerpoint/2010/main" val="15129124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bwMode="auto">
          <a:xfrm>
            <a:off x="7243638" y="5287617"/>
            <a:ext cx="1900362" cy="1570383"/>
          </a:xfrm>
          <a:prstGeom prst="rect">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de-DE" sz="1000" b="1" i="0" u="none" strike="noStrike" cap="none" normalizeH="0" baseline="0">
              <a:ln>
                <a:noFill/>
              </a:ln>
              <a:solidFill>
                <a:schemeClr val="bg2"/>
              </a:solidFill>
              <a:effectLst/>
              <a:latin typeface="Microsoft Sans Serif" charset="0"/>
            </a:endParaRPr>
          </a:p>
        </p:txBody>
      </p:sp>
      <p:sp>
        <p:nvSpPr>
          <p:cNvPr id="2" name="Titel 1"/>
          <p:cNvSpPr>
            <a:spLocks noGrp="1"/>
          </p:cNvSpPr>
          <p:nvPr>
            <p:ph type="title"/>
          </p:nvPr>
        </p:nvSpPr>
        <p:spPr/>
        <p:txBody>
          <a:bodyPr/>
          <a:lstStyle/>
          <a:p>
            <a:r>
              <a:rPr lang="de-DE" dirty="0" err="1" smtClean="0"/>
              <a:t>Metasploit</a:t>
            </a:r>
            <a:r>
              <a:rPr lang="de-DE" dirty="0" smtClean="0"/>
              <a:t> – </a:t>
            </a:r>
            <a:r>
              <a:rPr lang="de-DE" dirty="0" err="1" smtClean="0"/>
              <a:t>Meterpreter</a:t>
            </a:r>
            <a:endParaRPr lang="de-DE" dirty="0"/>
          </a:p>
        </p:txBody>
      </p:sp>
      <p:sp>
        <p:nvSpPr>
          <p:cNvPr id="3" name="Inhaltsplatzhalter 2"/>
          <p:cNvSpPr>
            <a:spLocks noGrp="1"/>
          </p:cNvSpPr>
          <p:nvPr>
            <p:ph idx="1"/>
          </p:nvPr>
        </p:nvSpPr>
        <p:spPr>
          <a:xfrm>
            <a:off x="135173" y="1248355"/>
            <a:ext cx="8905460" cy="5510253"/>
          </a:xfrm>
        </p:spPr>
        <p:txBody>
          <a:bodyPr/>
          <a:lstStyle/>
          <a:p>
            <a:pPr>
              <a:buFont typeface="Arial" panose="020B0604020202020204" pitchFamily="34" charset="0"/>
              <a:buChar char="•"/>
            </a:pPr>
            <a:r>
              <a:rPr lang="de-DE" sz="1600" dirty="0" smtClean="0"/>
              <a:t>Opfer-Rechner als Gateway nutzen</a:t>
            </a:r>
          </a:p>
          <a:p>
            <a:pPr lvl="1">
              <a:buFont typeface="Arial" panose="020B0604020202020204" pitchFamily="34" charset="0"/>
              <a:buChar char="•"/>
            </a:pPr>
            <a:r>
              <a:rPr lang="de-DE" sz="1800" dirty="0" err="1" smtClean="0">
                <a:latin typeface="Courier New" panose="02070309020205020404" pitchFamily="49" charset="0"/>
                <a:cs typeface="Courier New" panose="02070309020205020404" pitchFamily="49" charset="0"/>
              </a:rPr>
              <a:t>ifconfig</a:t>
            </a:r>
            <a:r>
              <a:rPr lang="de-DE" sz="1600" dirty="0" smtClean="0"/>
              <a:t> </a:t>
            </a:r>
            <a:r>
              <a:rPr lang="de-DE" sz="1600" i="1" dirty="0" smtClean="0"/>
              <a:t>// Anzeigen der Opfer-Netzschnittstellen</a:t>
            </a:r>
          </a:p>
          <a:p>
            <a:pPr lvl="1">
              <a:buFont typeface="Arial" panose="020B0604020202020204" pitchFamily="34" charset="0"/>
              <a:buChar char="•"/>
            </a:pPr>
            <a:endParaRPr lang="de-DE" sz="1600" dirty="0"/>
          </a:p>
          <a:p>
            <a:pPr lvl="1">
              <a:buFont typeface="Arial" panose="020B0604020202020204" pitchFamily="34" charset="0"/>
              <a:buChar char="•"/>
            </a:pPr>
            <a:r>
              <a:rPr lang="de-DE" sz="1800" dirty="0" err="1" smtClean="0">
                <a:latin typeface="Courier New" panose="02070309020205020404" pitchFamily="49" charset="0"/>
                <a:cs typeface="Courier New" panose="02070309020205020404" pitchFamily="49" charset="0"/>
              </a:rPr>
              <a:t>run</a:t>
            </a:r>
            <a:r>
              <a:rPr lang="de-DE" sz="1800" dirty="0" smtClean="0">
                <a:latin typeface="Courier New" panose="02070309020205020404" pitchFamily="49" charset="0"/>
                <a:cs typeface="Courier New" panose="02070309020205020404" pitchFamily="49" charset="0"/>
              </a:rPr>
              <a:t> </a:t>
            </a:r>
            <a:r>
              <a:rPr lang="de-DE" sz="1800" dirty="0" err="1" smtClean="0">
                <a:latin typeface="Courier New" panose="02070309020205020404" pitchFamily="49" charset="0"/>
                <a:cs typeface="Courier New" panose="02070309020205020404" pitchFamily="49" charset="0"/>
              </a:rPr>
              <a:t>autoroute</a:t>
            </a:r>
            <a:r>
              <a:rPr lang="de-DE" sz="1800" dirty="0" smtClean="0">
                <a:latin typeface="Courier New" panose="02070309020205020404" pitchFamily="49" charset="0"/>
                <a:cs typeface="Courier New" panose="02070309020205020404" pitchFamily="49" charset="0"/>
              </a:rPr>
              <a:t> –s SUBNET </a:t>
            </a:r>
            <a:r>
              <a:rPr lang="de-DE" sz="1600" i="1" dirty="0" smtClean="0"/>
              <a:t>// Automatisches Erzeugen von Routen /</a:t>
            </a:r>
            <a:br>
              <a:rPr lang="de-DE" sz="1600" i="1" dirty="0" smtClean="0"/>
            </a:br>
            <a:r>
              <a:rPr lang="de-DE" sz="1600" i="1" dirty="0" smtClean="0"/>
              <a:t>				        Gateways</a:t>
            </a:r>
          </a:p>
          <a:p>
            <a:pPr lvl="2">
              <a:buFont typeface="Arial" panose="020B0604020202020204" pitchFamily="34" charset="0"/>
              <a:buChar char="•"/>
            </a:pPr>
            <a:r>
              <a:rPr lang="de-DE" sz="1800" dirty="0" err="1" smtClean="0">
                <a:latin typeface="Courier New" panose="02070309020205020404" pitchFamily="49" charset="0"/>
                <a:cs typeface="Courier New" panose="02070309020205020404" pitchFamily="49" charset="0"/>
              </a:rPr>
              <a:t>msf</a:t>
            </a:r>
            <a:r>
              <a:rPr lang="de-DE" sz="1800" dirty="0" smtClean="0">
                <a:latin typeface="Courier New" panose="02070309020205020404" pitchFamily="49" charset="0"/>
                <a:cs typeface="Courier New" panose="02070309020205020404" pitchFamily="49" charset="0"/>
              </a:rPr>
              <a:t>&gt; </a:t>
            </a:r>
            <a:r>
              <a:rPr lang="de-DE" sz="1800" dirty="0" err="1" smtClean="0">
                <a:latin typeface="Courier New" panose="02070309020205020404" pitchFamily="49" charset="0"/>
                <a:cs typeface="Courier New" panose="02070309020205020404" pitchFamily="49" charset="0"/>
              </a:rPr>
              <a:t>run</a:t>
            </a:r>
            <a:r>
              <a:rPr lang="de-DE" sz="1800" dirty="0" smtClean="0">
                <a:latin typeface="Courier New" panose="02070309020205020404" pitchFamily="49" charset="0"/>
                <a:cs typeface="Courier New" panose="02070309020205020404" pitchFamily="49" charset="0"/>
              </a:rPr>
              <a:t> </a:t>
            </a:r>
            <a:r>
              <a:rPr lang="de-DE" sz="1800" dirty="0" err="1" smtClean="0">
                <a:latin typeface="Courier New" panose="02070309020205020404" pitchFamily="49" charset="0"/>
                <a:cs typeface="Courier New" panose="02070309020205020404" pitchFamily="49" charset="0"/>
              </a:rPr>
              <a:t>autoroute</a:t>
            </a:r>
            <a:r>
              <a:rPr lang="de-DE" sz="1800" dirty="0" smtClean="0">
                <a:latin typeface="Courier New" panose="02070309020205020404" pitchFamily="49" charset="0"/>
                <a:cs typeface="Courier New" panose="02070309020205020404" pitchFamily="49" charset="0"/>
              </a:rPr>
              <a:t> –s 192.168.0.0/24</a:t>
            </a:r>
          </a:p>
          <a:p>
            <a:pPr marL="914400" lvl="2" indent="0">
              <a:buNone/>
            </a:pPr>
            <a:r>
              <a:rPr lang="en-US" sz="1600" dirty="0">
                <a:latin typeface="Courier New" panose="02070309020205020404" pitchFamily="49" charset="0"/>
                <a:cs typeface="Courier New" panose="02070309020205020404" pitchFamily="49" charset="0"/>
              </a:rPr>
              <a:t>[*] Adding a route to 192.168.0.0/255.255.255.0...</a:t>
            </a:r>
          </a:p>
          <a:p>
            <a:pPr marL="1431925" lvl="2" indent="-517525">
              <a:buNone/>
            </a:pPr>
            <a:r>
              <a:rPr lang="en-US" sz="1600" dirty="0">
                <a:latin typeface="Courier New" panose="02070309020205020404" pitchFamily="49" charset="0"/>
                <a:cs typeface="Courier New" panose="02070309020205020404" pitchFamily="49" charset="0"/>
              </a:rPr>
              <a:t>[+] Added route to 192.168.0.0/255.255.255.0 via 192.168.1.11</a:t>
            </a:r>
          </a:p>
          <a:p>
            <a:pPr marL="914400" lvl="2" indent="0">
              <a:buNone/>
            </a:pPr>
            <a:r>
              <a:rPr lang="en-US" sz="1600" dirty="0">
                <a:latin typeface="Courier New" panose="02070309020205020404" pitchFamily="49" charset="0"/>
                <a:cs typeface="Courier New" panose="02070309020205020404" pitchFamily="49" charset="0"/>
              </a:rPr>
              <a:t>[*] Use the -p option to list all active routes</a:t>
            </a:r>
            <a:endParaRPr lang="en-US" dirty="0">
              <a:latin typeface="Courier New" panose="02070309020205020404" pitchFamily="49" charset="0"/>
              <a:cs typeface="Courier New" panose="02070309020205020404" pitchFamily="49" charset="0"/>
            </a:endParaRPr>
          </a:p>
          <a:p>
            <a:pPr lvl="2">
              <a:buFont typeface="Arial" panose="020B0604020202020204" pitchFamily="34" charset="0"/>
              <a:buChar char="•"/>
            </a:pPr>
            <a:r>
              <a:rPr lang="de-DE" sz="1600" dirty="0" err="1" smtClean="0">
                <a:latin typeface="Courier New" panose="02070309020205020404" pitchFamily="49" charset="0"/>
                <a:cs typeface="Courier New" panose="02070309020205020404" pitchFamily="49" charset="0"/>
              </a:rPr>
              <a:t>msf</a:t>
            </a:r>
            <a:r>
              <a:rPr lang="de-DE" sz="1600" dirty="0" smtClean="0">
                <a:latin typeface="Courier New" panose="02070309020205020404" pitchFamily="49" charset="0"/>
                <a:cs typeface="Courier New" panose="02070309020205020404" pitchFamily="49" charset="0"/>
              </a:rPr>
              <a:t>&gt;</a:t>
            </a:r>
            <a:r>
              <a:rPr lang="de-DE" sz="1600" dirty="0" err="1" smtClean="0">
                <a:latin typeface="Courier New" panose="02070309020205020404" pitchFamily="49" charset="0"/>
                <a:cs typeface="Courier New" panose="02070309020205020404" pitchFamily="49" charset="0"/>
              </a:rPr>
              <a:t>run</a:t>
            </a:r>
            <a:r>
              <a:rPr lang="de-DE" sz="1600" dirty="0" smtClean="0">
                <a:latin typeface="Courier New" panose="02070309020205020404" pitchFamily="49" charset="0"/>
                <a:cs typeface="Courier New" panose="02070309020205020404" pitchFamily="49" charset="0"/>
              </a:rPr>
              <a:t> </a:t>
            </a:r>
            <a:r>
              <a:rPr lang="de-DE" sz="1600" dirty="0" err="1" smtClean="0">
                <a:latin typeface="Courier New" panose="02070309020205020404" pitchFamily="49" charset="0"/>
                <a:cs typeface="Courier New" panose="02070309020205020404" pitchFamily="49" charset="0"/>
              </a:rPr>
              <a:t>autoroute</a:t>
            </a:r>
            <a:r>
              <a:rPr lang="de-DE" sz="1600" dirty="0" smtClean="0">
                <a:latin typeface="Courier New" panose="02070309020205020404" pitchFamily="49" charset="0"/>
                <a:cs typeface="Courier New" panose="02070309020205020404" pitchFamily="49" charset="0"/>
              </a:rPr>
              <a:t> –p</a:t>
            </a:r>
          </a:p>
          <a:p>
            <a:pPr marL="857250" lvl="2" indent="0">
              <a:buNone/>
            </a:pPr>
            <a:r>
              <a:rPr lang="en-US" sz="1600" dirty="0">
                <a:latin typeface="Courier New" panose="02070309020205020404" pitchFamily="49" charset="0"/>
                <a:cs typeface="Courier New" panose="02070309020205020404" pitchFamily="49" charset="0"/>
              </a:rPr>
              <a:t>Active Routing Table</a:t>
            </a:r>
          </a:p>
          <a:p>
            <a:pPr marL="857250" lvl="2" indent="0">
              <a:buNone/>
            </a:pPr>
            <a:r>
              <a:rPr lang="en-US" sz="1600" dirty="0">
                <a:latin typeface="Courier New" panose="02070309020205020404" pitchFamily="49" charset="0"/>
                <a:cs typeface="Courier New" panose="02070309020205020404" pitchFamily="49" charset="0"/>
              </a:rPr>
              <a:t>====================</a:t>
            </a:r>
          </a:p>
          <a:p>
            <a:pPr marL="857250" lvl="2" indent="0">
              <a:buNone/>
            </a:pPr>
            <a:r>
              <a:rPr lang="en-US" sz="1600" dirty="0" smtClean="0">
                <a:latin typeface="Courier New" panose="02070309020205020404" pitchFamily="49" charset="0"/>
                <a:cs typeface="Courier New" panose="02070309020205020404" pitchFamily="49" charset="0"/>
              </a:rPr>
              <a:t>   </a:t>
            </a:r>
            <a:r>
              <a:rPr lang="en-US" sz="1600" dirty="0">
                <a:latin typeface="Courier New" panose="02070309020205020404" pitchFamily="49" charset="0"/>
                <a:cs typeface="Courier New" panose="02070309020205020404" pitchFamily="49" charset="0"/>
              </a:rPr>
              <a:t>Subnet             </a:t>
            </a:r>
            <a:r>
              <a:rPr lang="en-US" sz="1600" dirty="0" err="1">
                <a:latin typeface="Courier New" panose="02070309020205020404" pitchFamily="49" charset="0"/>
                <a:cs typeface="Courier New" panose="02070309020205020404" pitchFamily="49" charset="0"/>
              </a:rPr>
              <a:t>Netmask</a:t>
            </a:r>
            <a:r>
              <a:rPr lang="en-US" sz="1600" dirty="0">
                <a:latin typeface="Courier New" panose="02070309020205020404" pitchFamily="49" charset="0"/>
                <a:cs typeface="Courier New" panose="02070309020205020404" pitchFamily="49" charset="0"/>
              </a:rPr>
              <a:t>            Gateway</a:t>
            </a:r>
          </a:p>
          <a:p>
            <a:pPr marL="857250" lvl="2" indent="0">
              <a:buNone/>
            </a:pPr>
            <a:r>
              <a:rPr lang="en-US" sz="1600" dirty="0">
                <a:latin typeface="Courier New" panose="02070309020205020404" pitchFamily="49" charset="0"/>
                <a:cs typeface="Courier New" panose="02070309020205020404" pitchFamily="49" charset="0"/>
              </a:rPr>
              <a:t>   ------             -------            -------</a:t>
            </a:r>
          </a:p>
          <a:p>
            <a:pPr marL="857250" lvl="2" indent="0">
              <a:buNone/>
            </a:pPr>
            <a:r>
              <a:rPr lang="en-US" sz="1600" dirty="0">
                <a:latin typeface="Courier New" panose="02070309020205020404" pitchFamily="49" charset="0"/>
                <a:cs typeface="Courier New" panose="02070309020205020404" pitchFamily="49" charset="0"/>
              </a:rPr>
              <a:t>   192.168.0.0        255.255.255.0      Session 2</a:t>
            </a:r>
          </a:p>
          <a:p>
            <a:pPr marL="857250" lvl="2" indent="0">
              <a:buNone/>
            </a:pPr>
            <a:endParaRPr lang="de-DE" sz="1800" dirty="0" smtClean="0">
              <a:latin typeface="Courier New" panose="02070309020205020404" pitchFamily="49" charset="0"/>
              <a:cs typeface="Courier New" panose="02070309020205020404" pitchFamily="49" charset="0"/>
            </a:endParaRPr>
          </a:p>
          <a:p>
            <a:pPr lvl="2" indent="-285750">
              <a:buFont typeface="Wingdings" panose="05000000000000000000" pitchFamily="2" charset="2"/>
              <a:buChar char="è"/>
            </a:pPr>
            <a:r>
              <a:rPr lang="de-DE" sz="1800" dirty="0" smtClean="0">
                <a:cs typeface="Courier New" panose="02070309020205020404" pitchFamily="49" charset="0"/>
              </a:rPr>
              <a:t>Zugriff </a:t>
            </a:r>
            <a:r>
              <a:rPr lang="de-DE" sz="1800" dirty="0">
                <a:cs typeface="Courier New" panose="02070309020205020404" pitchFamily="49" charset="0"/>
              </a:rPr>
              <a:t>auf </a:t>
            </a:r>
            <a:r>
              <a:rPr lang="de-DE" sz="1800" dirty="0" smtClean="0">
                <a:cs typeface="Courier New" panose="02070309020205020404" pitchFamily="49" charset="0"/>
              </a:rPr>
              <a:t>192.168.0.0/24 von </a:t>
            </a:r>
            <a:r>
              <a:rPr lang="de-DE" sz="1800" dirty="0" err="1" smtClean="0">
                <a:cs typeface="Courier New" panose="02070309020205020404" pitchFamily="49" charset="0"/>
              </a:rPr>
              <a:t>Metasploit</a:t>
            </a:r>
            <a:r>
              <a:rPr lang="de-DE" sz="1800" dirty="0" smtClean="0">
                <a:cs typeface="Courier New" panose="02070309020205020404" pitchFamily="49" charset="0"/>
              </a:rPr>
              <a:t> möglich</a:t>
            </a:r>
          </a:p>
          <a:p>
            <a:pPr lvl="2" indent="-285750">
              <a:buFont typeface="Wingdings" panose="05000000000000000000" pitchFamily="2" charset="2"/>
              <a:buChar char="è"/>
            </a:pPr>
            <a:r>
              <a:rPr lang="de-DE" sz="1800" dirty="0" smtClean="0">
                <a:cs typeface="Courier New" panose="02070309020205020404" pitchFamily="49" charset="0"/>
              </a:rPr>
              <a:t>Port-Scans, </a:t>
            </a:r>
            <a:r>
              <a:rPr lang="de-DE" sz="1800" dirty="0" err="1" smtClean="0">
                <a:cs typeface="Courier New" panose="02070309020205020404" pitchFamily="49" charset="0"/>
              </a:rPr>
              <a:t>Exploits</a:t>
            </a:r>
            <a:r>
              <a:rPr lang="de-DE" sz="1800" dirty="0" smtClean="0">
                <a:cs typeface="Courier New" panose="02070309020205020404" pitchFamily="49" charset="0"/>
              </a:rPr>
              <a:t> etc.</a:t>
            </a:r>
            <a:endParaRPr lang="de-DE" sz="1800" dirty="0">
              <a:cs typeface="Courier New" panose="02070309020205020404" pitchFamily="49" charset="0"/>
            </a:endParaRPr>
          </a:p>
          <a:p>
            <a:pPr lvl="1">
              <a:buFont typeface="Arial" panose="020B0604020202020204" pitchFamily="34" charset="0"/>
              <a:buChar char="•"/>
            </a:pPr>
            <a:endParaRPr lang="de-DE" sz="18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80705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5" end="1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Metasploit</a:t>
            </a:r>
            <a:r>
              <a:rPr lang="de-DE" dirty="0" smtClean="0"/>
              <a:t> – Client Side </a:t>
            </a:r>
            <a:r>
              <a:rPr lang="de-DE" dirty="0" err="1" smtClean="0"/>
              <a:t>Exploitation</a:t>
            </a:r>
            <a:endParaRPr lang="de-DE" dirty="0"/>
          </a:p>
        </p:txBody>
      </p:sp>
      <p:sp>
        <p:nvSpPr>
          <p:cNvPr id="3" name="Inhaltsplatzhalter 2"/>
          <p:cNvSpPr>
            <a:spLocks noGrp="1"/>
          </p:cNvSpPr>
          <p:nvPr>
            <p:ph idx="1"/>
          </p:nvPr>
        </p:nvSpPr>
        <p:spPr>
          <a:xfrm>
            <a:off x="254442" y="1248356"/>
            <a:ext cx="8889558" cy="5542058"/>
          </a:xfrm>
        </p:spPr>
        <p:txBody>
          <a:bodyPr/>
          <a:lstStyle/>
          <a:p>
            <a:pPr>
              <a:buFont typeface="Arial" panose="020B0604020202020204" pitchFamily="34" charset="0"/>
              <a:buChar char="•"/>
            </a:pPr>
            <a:r>
              <a:rPr lang="de-DE" sz="1600" dirty="0" smtClean="0"/>
              <a:t>Web-Seite mit Schadsoftware automatisiert aufsetzen</a:t>
            </a:r>
          </a:p>
          <a:p>
            <a:pPr lvl="1">
              <a:buFont typeface="Arial" panose="020B0604020202020204" pitchFamily="34" charset="0"/>
              <a:buChar char="•"/>
            </a:pPr>
            <a:r>
              <a:rPr lang="de-DE" sz="1600" dirty="0" smtClean="0"/>
              <a:t>Java-</a:t>
            </a:r>
            <a:r>
              <a:rPr lang="de-DE" sz="1600" dirty="0" err="1" smtClean="0"/>
              <a:t>Exploit</a:t>
            </a:r>
            <a:endParaRPr lang="de-DE" sz="1600" dirty="0" smtClean="0"/>
          </a:p>
          <a:p>
            <a:pPr lvl="1">
              <a:buFont typeface="Arial" panose="020B0604020202020204" pitchFamily="34" charset="0"/>
              <a:buChar char="•"/>
            </a:pPr>
            <a:r>
              <a:rPr lang="de-DE" sz="1600" dirty="0" smtClean="0"/>
              <a:t>Flash-</a:t>
            </a:r>
            <a:r>
              <a:rPr lang="de-DE" sz="1600" dirty="0" err="1" smtClean="0"/>
              <a:t>Exploit</a:t>
            </a:r>
            <a:endParaRPr lang="de-DE" sz="1600" dirty="0" smtClean="0"/>
          </a:p>
          <a:p>
            <a:pPr lvl="1">
              <a:buFont typeface="Arial" panose="020B0604020202020204" pitchFamily="34" charset="0"/>
              <a:buChar char="•"/>
            </a:pPr>
            <a:r>
              <a:rPr lang="de-DE" sz="1600" dirty="0" smtClean="0"/>
              <a:t>Acrobat Reader-</a:t>
            </a:r>
            <a:r>
              <a:rPr lang="de-DE" sz="1600" dirty="0" err="1" smtClean="0"/>
              <a:t>Exploit</a:t>
            </a:r>
            <a:endParaRPr lang="de-DE" sz="1600" dirty="0" smtClean="0"/>
          </a:p>
          <a:p>
            <a:pPr lvl="1">
              <a:buFont typeface="Arial" panose="020B0604020202020204" pitchFamily="34" charset="0"/>
              <a:buChar char="•"/>
            </a:pPr>
            <a:r>
              <a:rPr lang="de-DE" sz="1600" dirty="0" smtClean="0"/>
              <a:t>…</a:t>
            </a:r>
          </a:p>
          <a:p>
            <a:pPr>
              <a:buFont typeface="Arial" panose="020B0604020202020204" pitchFamily="34" charset="0"/>
              <a:buChar char="•"/>
            </a:pPr>
            <a:endParaRPr lang="de-DE" sz="1600" dirty="0"/>
          </a:p>
          <a:p>
            <a:pPr>
              <a:buFont typeface="Arial" panose="020B0604020202020204" pitchFamily="34" charset="0"/>
              <a:buChar char="•"/>
            </a:pPr>
            <a:r>
              <a:rPr lang="de-DE" sz="1600" dirty="0" err="1" smtClean="0"/>
              <a:t>Metasploit</a:t>
            </a:r>
            <a:r>
              <a:rPr lang="de-DE" sz="1600" dirty="0" smtClean="0"/>
              <a:t> startet </a:t>
            </a:r>
            <a:r>
              <a:rPr lang="de-DE" sz="1600" dirty="0" err="1" smtClean="0"/>
              <a:t>embedded</a:t>
            </a:r>
            <a:r>
              <a:rPr lang="de-DE" sz="1600" dirty="0" smtClean="0"/>
              <a:t> Web-Server mit entsprechend generierter Web-Seite</a:t>
            </a:r>
          </a:p>
          <a:p>
            <a:pPr>
              <a:buFont typeface="Arial" panose="020B0604020202020204" pitchFamily="34" charset="0"/>
              <a:buChar char="•"/>
            </a:pPr>
            <a:endParaRPr lang="de-DE" sz="1600" dirty="0"/>
          </a:p>
          <a:p>
            <a:pPr>
              <a:buFont typeface="Arial" panose="020B0604020202020204" pitchFamily="34" charset="0"/>
              <a:buChar char="•"/>
            </a:pPr>
            <a:r>
              <a:rPr lang="de-DE" sz="1600" dirty="0" smtClean="0"/>
              <a:t>Nutzer </a:t>
            </a:r>
            <a:r>
              <a:rPr lang="de-DE" sz="1600" dirty="0" err="1" smtClean="0"/>
              <a:t>muß</a:t>
            </a:r>
            <a:r>
              <a:rPr lang="de-DE" sz="1600" dirty="0" smtClean="0"/>
              <a:t> auf die Web-Seite geleitet werden</a:t>
            </a:r>
          </a:p>
          <a:p>
            <a:pPr lvl="1">
              <a:buFont typeface="Arial" panose="020B0604020202020204" pitchFamily="34" charset="0"/>
              <a:buChar char="•"/>
            </a:pPr>
            <a:r>
              <a:rPr lang="de-DE" sz="1600" dirty="0" err="1" smtClean="0"/>
              <a:t>Phising</a:t>
            </a:r>
            <a:endParaRPr lang="de-DE" sz="1600" dirty="0" smtClean="0"/>
          </a:p>
          <a:p>
            <a:pPr lvl="1">
              <a:buFont typeface="Arial" panose="020B0604020202020204" pitchFamily="34" charset="0"/>
              <a:buChar char="•"/>
            </a:pPr>
            <a:r>
              <a:rPr lang="de-DE" sz="1600" dirty="0" err="1" smtClean="0"/>
              <a:t>Social</a:t>
            </a:r>
            <a:r>
              <a:rPr lang="de-DE" sz="1600" dirty="0" smtClean="0"/>
              <a:t> </a:t>
            </a:r>
            <a:r>
              <a:rPr lang="de-DE" sz="1600" dirty="0" err="1" smtClean="0"/>
              <a:t>engineering</a:t>
            </a:r>
            <a:endParaRPr lang="de-DE" sz="1600" dirty="0" smtClean="0"/>
          </a:p>
          <a:p>
            <a:pPr lvl="1">
              <a:buFont typeface="Arial" panose="020B0604020202020204" pitchFamily="34" charset="0"/>
              <a:buChar char="•"/>
            </a:pPr>
            <a:endParaRPr lang="de-DE" sz="1600" dirty="0"/>
          </a:p>
          <a:p>
            <a:pPr>
              <a:buFont typeface="Arial" panose="020B0604020202020204" pitchFamily="34" charset="0"/>
              <a:buChar char="•"/>
            </a:pPr>
            <a:r>
              <a:rPr lang="de-DE" sz="1600" dirty="0" smtClean="0"/>
              <a:t>Alternativen: </a:t>
            </a:r>
          </a:p>
          <a:p>
            <a:pPr lvl="1">
              <a:buFont typeface="Arial" panose="020B0604020202020204" pitchFamily="34" charset="0"/>
              <a:buChar char="•"/>
            </a:pPr>
            <a:r>
              <a:rPr lang="de-DE" sz="1600" dirty="0" smtClean="0"/>
              <a:t>Schadhafte E-Mail-Attachments</a:t>
            </a:r>
          </a:p>
          <a:p>
            <a:pPr lvl="2">
              <a:buFont typeface="Arial" panose="020B0604020202020204" pitchFamily="34" charset="0"/>
              <a:buChar char="•"/>
            </a:pPr>
            <a:r>
              <a:rPr lang="de-DE" sz="1600" dirty="0" smtClean="0"/>
              <a:t>Word-Dokumente</a:t>
            </a:r>
          </a:p>
          <a:p>
            <a:pPr lvl="1">
              <a:buFont typeface="Arial" panose="020B0604020202020204" pitchFamily="34" charset="0"/>
              <a:buChar char="•"/>
            </a:pPr>
            <a:r>
              <a:rPr lang="de-DE" sz="1600" dirty="0" smtClean="0"/>
              <a:t>Android-Apps </a:t>
            </a:r>
            <a:r>
              <a:rPr lang="de-DE" sz="1600" dirty="0" err="1" smtClean="0"/>
              <a:t>hijacken</a:t>
            </a:r>
            <a:endParaRPr lang="de-DE" sz="1600" dirty="0" smtClean="0"/>
          </a:p>
          <a:p>
            <a:pPr lvl="2">
              <a:buFont typeface="Arial" panose="020B0604020202020204" pitchFamily="34" charset="0"/>
              <a:buChar char="•"/>
            </a:pPr>
            <a:r>
              <a:rPr lang="de-DE" sz="1600" dirty="0" smtClean="0"/>
              <a:t>Schadkode in bestehende Apps integrieren</a:t>
            </a:r>
            <a:endParaRPr lang="de-DE" sz="1600" dirty="0"/>
          </a:p>
        </p:txBody>
      </p:sp>
    </p:spTree>
    <p:extLst>
      <p:ext uri="{BB962C8B-B14F-4D97-AF65-F5344CB8AC3E}">
        <p14:creationId xmlns:p14="http://schemas.microsoft.com/office/powerpoint/2010/main" val="348288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3" end="1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4" end="1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5" end="1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Auch Standardkomponenten </a:t>
            </a:r>
            <a:br>
              <a:rPr lang="de-DE" dirty="0" smtClean="0"/>
            </a:br>
            <a:r>
              <a:rPr lang="de-DE" dirty="0" smtClean="0"/>
              <a:t>sind von Sicherheitslücken betroffen…</a:t>
            </a:r>
            <a:endParaRPr lang="en-US" dirty="0"/>
          </a:p>
        </p:txBody>
      </p:sp>
      <p:pic>
        <p:nvPicPr>
          <p:cNvPr id="5" name="Grafik 4"/>
          <p:cNvPicPr>
            <a:picLocks noChangeAspect="1"/>
          </p:cNvPicPr>
          <p:nvPr/>
        </p:nvPicPr>
        <p:blipFill>
          <a:blip r:embed="rId2"/>
          <a:stretch>
            <a:fillRect/>
          </a:stretch>
        </p:blipFill>
        <p:spPr>
          <a:xfrm>
            <a:off x="2051720" y="813960"/>
            <a:ext cx="6425108" cy="6044040"/>
          </a:xfrm>
          <a:prstGeom prst="rect">
            <a:avLst/>
          </a:prstGeom>
        </p:spPr>
      </p:pic>
      <p:pic>
        <p:nvPicPr>
          <p:cNvPr id="7" name="Grafik 6"/>
          <p:cNvPicPr>
            <a:picLocks noChangeAspect="1"/>
          </p:cNvPicPr>
          <p:nvPr/>
        </p:nvPicPr>
        <p:blipFill>
          <a:blip r:embed="rId3"/>
          <a:stretch>
            <a:fillRect/>
          </a:stretch>
        </p:blipFill>
        <p:spPr>
          <a:xfrm>
            <a:off x="2339752" y="2276872"/>
            <a:ext cx="5939950" cy="3343343"/>
          </a:xfrm>
          <a:prstGeom prst="rect">
            <a:avLst/>
          </a:prstGeom>
        </p:spPr>
      </p:pic>
      <p:sp>
        <p:nvSpPr>
          <p:cNvPr id="8" name="Textfeld 7"/>
          <p:cNvSpPr txBox="1"/>
          <p:nvPr/>
        </p:nvSpPr>
        <p:spPr>
          <a:xfrm>
            <a:off x="2339752" y="5647313"/>
            <a:ext cx="1282723" cy="215444"/>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800" b="0" i="0" u="none" strike="noStrike" kern="1200" cap="none" spc="0" normalizeH="0" baseline="0" noProof="0" dirty="0">
                <a:ln>
                  <a:noFill/>
                </a:ln>
                <a:solidFill>
                  <a:srgbClr val="000000"/>
                </a:solidFill>
                <a:effectLst/>
                <a:uLnTx/>
                <a:uFillTx/>
                <a:latin typeface="Verdana"/>
                <a:ea typeface="+mn-ea"/>
                <a:cs typeface="+mn-cs"/>
              </a:rPr>
              <a:t>(Bild: </a:t>
            </a:r>
            <a:r>
              <a:rPr kumimoji="0" lang="de-DE" sz="800" b="0" i="0" u="none" strike="noStrike" kern="1200" cap="none" spc="0" normalizeH="0" baseline="0" noProof="0" dirty="0" err="1">
                <a:ln>
                  <a:noFill/>
                </a:ln>
                <a:solidFill>
                  <a:srgbClr val="000000"/>
                </a:solidFill>
                <a:effectLst/>
                <a:uLnTx/>
                <a:uFillTx/>
                <a:latin typeface="Verdana"/>
                <a:ea typeface="+mn-ea"/>
                <a:cs typeface="+mn-cs"/>
              </a:rPr>
              <a:t>dirtycow.ninja</a:t>
            </a:r>
            <a:r>
              <a:rPr kumimoji="0" lang="de-DE" sz="800" b="0" i="0" u="none" strike="noStrike" kern="1200" cap="none" spc="0" normalizeH="0" baseline="0" noProof="0" dirty="0">
                <a:ln>
                  <a:noFill/>
                </a:ln>
                <a:solidFill>
                  <a:srgbClr val="000000"/>
                </a:solidFill>
                <a:effectLst/>
                <a:uLnTx/>
                <a:uFillTx/>
                <a:latin typeface="Verdana"/>
                <a:ea typeface="+mn-ea"/>
                <a:cs typeface="+mn-cs"/>
              </a:rPr>
              <a:t>)</a:t>
            </a:r>
            <a:endParaRPr kumimoji="0" lang="de-DE" sz="1200" b="1" i="0" u="none" strike="noStrike" kern="1200" cap="none" spc="0" normalizeH="0" baseline="0" noProof="0" dirty="0" smtClean="0">
              <a:ln>
                <a:noFill/>
              </a:ln>
              <a:solidFill>
                <a:srgbClr val="000000"/>
              </a:solidFill>
              <a:effectLst/>
              <a:uLnTx/>
              <a:uFillTx/>
              <a:latin typeface="Verdana"/>
              <a:ea typeface="+mn-ea"/>
              <a:cs typeface="Arial" panose="020B0604020202020204" pitchFamily="34" charset="0"/>
            </a:endParaRPr>
          </a:p>
        </p:txBody>
      </p:sp>
    </p:spTree>
    <p:extLst>
      <p:ext uri="{BB962C8B-B14F-4D97-AF65-F5344CB8AC3E}">
        <p14:creationId xmlns:p14="http://schemas.microsoft.com/office/powerpoint/2010/main" val="27663387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err="1" smtClean="0"/>
              <a:t>Fehlende</a:t>
            </a:r>
            <a:r>
              <a:rPr lang="en-GB" dirty="0" smtClean="0"/>
              <a:t> </a:t>
            </a:r>
            <a:r>
              <a:rPr lang="en-GB" dirty="0" err="1" smtClean="0"/>
              <a:t>Notfallpläne</a:t>
            </a:r>
            <a:endParaRPr lang="en-GB" dirty="0"/>
          </a:p>
        </p:txBody>
      </p:sp>
      <p:pic>
        <p:nvPicPr>
          <p:cNvPr id="5" name="Grafik 4"/>
          <p:cNvPicPr>
            <a:picLocks noChangeAspect="1"/>
          </p:cNvPicPr>
          <p:nvPr/>
        </p:nvPicPr>
        <p:blipFill>
          <a:blip r:embed="rId2"/>
          <a:stretch>
            <a:fillRect/>
          </a:stretch>
        </p:blipFill>
        <p:spPr>
          <a:xfrm>
            <a:off x="5308" y="1241376"/>
            <a:ext cx="9162118" cy="5616624"/>
          </a:xfrm>
          <a:prstGeom prst="rect">
            <a:avLst/>
          </a:prstGeom>
        </p:spPr>
      </p:pic>
      <p:sp>
        <p:nvSpPr>
          <p:cNvPr id="7" name="Freihandform 6"/>
          <p:cNvSpPr/>
          <p:nvPr/>
        </p:nvSpPr>
        <p:spPr bwMode="auto">
          <a:xfrm>
            <a:off x="295275" y="5381625"/>
            <a:ext cx="7762875" cy="590550"/>
          </a:xfrm>
          <a:custGeom>
            <a:avLst/>
            <a:gdLst>
              <a:gd name="connsiteX0" fmla="*/ 590550 w 7762875"/>
              <a:gd name="connsiteY0" fmla="*/ 0 h 590550"/>
              <a:gd name="connsiteX1" fmla="*/ 7762875 w 7762875"/>
              <a:gd name="connsiteY1" fmla="*/ 0 h 590550"/>
              <a:gd name="connsiteX2" fmla="*/ 7762875 w 7762875"/>
              <a:gd name="connsiteY2" fmla="*/ 295275 h 590550"/>
              <a:gd name="connsiteX3" fmla="*/ 1733550 w 7762875"/>
              <a:gd name="connsiteY3" fmla="*/ 295275 h 590550"/>
              <a:gd name="connsiteX4" fmla="*/ 1733550 w 7762875"/>
              <a:gd name="connsiteY4" fmla="*/ 590550 h 590550"/>
              <a:gd name="connsiteX5" fmla="*/ 0 w 7762875"/>
              <a:gd name="connsiteY5" fmla="*/ 590550 h 590550"/>
              <a:gd name="connsiteX6" fmla="*/ 0 w 7762875"/>
              <a:gd name="connsiteY6" fmla="*/ 285750 h 590550"/>
              <a:gd name="connsiteX7" fmla="*/ 9525 w 7762875"/>
              <a:gd name="connsiteY7" fmla="*/ 285750 h 590550"/>
              <a:gd name="connsiteX8" fmla="*/ 609600 w 7762875"/>
              <a:gd name="connsiteY8" fmla="*/ 285750 h 590550"/>
              <a:gd name="connsiteX9" fmla="*/ 590550 w 7762875"/>
              <a:gd name="connsiteY9" fmla="*/ 0 h 590550"/>
              <a:gd name="connsiteX0" fmla="*/ 590550 w 7762875"/>
              <a:gd name="connsiteY0" fmla="*/ 0 h 590550"/>
              <a:gd name="connsiteX1" fmla="*/ 7762875 w 7762875"/>
              <a:gd name="connsiteY1" fmla="*/ 0 h 590550"/>
              <a:gd name="connsiteX2" fmla="*/ 7762875 w 7762875"/>
              <a:gd name="connsiteY2" fmla="*/ 295275 h 590550"/>
              <a:gd name="connsiteX3" fmla="*/ 1733550 w 7762875"/>
              <a:gd name="connsiteY3" fmla="*/ 295275 h 590550"/>
              <a:gd name="connsiteX4" fmla="*/ 1733550 w 7762875"/>
              <a:gd name="connsiteY4" fmla="*/ 590550 h 590550"/>
              <a:gd name="connsiteX5" fmla="*/ 0 w 7762875"/>
              <a:gd name="connsiteY5" fmla="*/ 590550 h 590550"/>
              <a:gd name="connsiteX6" fmla="*/ 0 w 7762875"/>
              <a:gd name="connsiteY6" fmla="*/ 285750 h 590550"/>
              <a:gd name="connsiteX7" fmla="*/ 9525 w 7762875"/>
              <a:gd name="connsiteY7" fmla="*/ 285750 h 590550"/>
              <a:gd name="connsiteX8" fmla="*/ 609600 w 7762875"/>
              <a:gd name="connsiteY8" fmla="*/ 285750 h 590550"/>
              <a:gd name="connsiteX9" fmla="*/ 590550 w 7762875"/>
              <a:gd name="connsiteY9" fmla="*/ 0 h 590550"/>
              <a:gd name="connsiteX0" fmla="*/ 590550 w 7762875"/>
              <a:gd name="connsiteY0" fmla="*/ 0 h 590550"/>
              <a:gd name="connsiteX1" fmla="*/ 7762875 w 7762875"/>
              <a:gd name="connsiteY1" fmla="*/ 0 h 590550"/>
              <a:gd name="connsiteX2" fmla="*/ 7762875 w 7762875"/>
              <a:gd name="connsiteY2" fmla="*/ 295275 h 590550"/>
              <a:gd name="connsiteX3" fmla="*/ 1733550 w 7762875"/>
              <a:gd name="connsiteY3" fmla="*/ 295275 h 590550"/>
              <a:gd name="connsiteX4" fmla="*/ 1733550 w 7762875"/>
              <a:gd name="connsiteY4" fmla="*/ 590550 h 590550"/>
              <a:gd name="connsiteX5" fmla="*/ 0 w 7762875"/>
              <a:gd name="connsiteY5" fmla="*/ 590550 h 590550"/>
              <a:gd name="connsiteX6" fmla="*/ 0 w 7762875"/>
              <a:gd name="connsiteY6" fmla="*/ 285750 h 590550"/>
              <a:gd name="connsiteX7" fmla="*/ 9525 w 7762875"/>
              <a:gd name="connsiteY7" fmla="*/ 285750 h 590550"/>
              <a:gd name="connsiteX8" fmla="*/ 609600 w 7762875"/>
              <a:gd name="connsiteY8" fmla="*/ 285750 h 590550"/>
              <a:gd name="connsiteX9" fmla="*/ 590550 w 7762875"/>
              <a:gd name="connsiteY9" fmla="*/ 0 h 590550"/>
              <a:gd name="connsiteX0" fmla="*/ 590550 w 7762875"/>
              <a:gd name="connsiteY0" fmla="*/ 0 h 590550"/>
              <a:gd name="connsiteX1" fmla="*/ 7762875 w 7762875"/>
              <a:gd name="connsiteY1" fmla="*/ 0 h 590550"/>
              <a:gd name="connsiteX2" fmla="*/ 7762875 w 7762875"/>
              <a:gd name="connsiteY2" fmla="*/ 295275 h 590550"/>
              <a:gd name="connsiteX3" fmla="*/ 1733550 w 7762875"/>
              <a:gd name="connsiteY3" fmla="*/ 295275 h 590550"/>
              <a:gd name="connsiteX4" fmla="*/ 1733550 w 7762875"/>
              <a:gd name="connsiteY4" fmla="*/ 590550 h 590550"/>
              <a:gd name="connsiteX5" fmla="*/ 0 w 7762875"/>
              <a:gd name="connsiteY5" fmla="*/ 590550 h 590550"/>
              <a:gd name="connsiteX6" fmla="*/ 0 w 7762875"/>
              <a:gd name="connsiteY6" fmla="*/ 285750 h 590550"/>
              <a:gd name="connsiteX7" fmla="*/ 9525 w 7762875"/>
              <a:gd name="connsiteY7" fmla="*/ 285750 h 590550"/>
              <a:gd name="connsiteX8" fmla="*/ 596271 w 7762875"/>
              <a:gd name="connsiteY8" fmla="*/ 288416 h 590550"/>
              <a:gd name="connsiteX9" fmla="*/ 590550 w 7762875"/>
              <a:gd name="connsiteY9" fmla="*/ 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62875" h="590550">
                <a:moveTo>
                  <a:pt x="590550" y="0"/>
                </a:moveTo>
                <a:lnTo>
                  <a:pt x="7762875" y="0"/>
                </a:lnTo>
                <a:lnTo>
                  <a:pt x="7762875" y="295275"/>
                </a:lnTo>
                <a:lnTo>
                  <a:pt x="1733550" y="295275"/>
                </a:lnTo>
                <a:lnTo>
                  <a:pt x="1733550" y="590550"/>
                </a:lnTo>
                <a:lnTo>
                  <a:pt x="0" y="590550"/>
                </a:lnTo>
                <a:lnTo>
                  <a:pt x="0" y="285750"/>
                </a:lnTo>
                <a:lnTo>
                  <a:pt x="9525" y="285750"/>
                </a:lnTo>
                <a:lnTo>
                  <a:pt x="596271" y="288416"/>
                </a:lnTo>
                <a:lnTo>
                  <a:pt x="590550" y="0"/>
                </a:lnTo>
                <a:close/>
              </a:path>
            </a:pathLst>
          </a:custGeom>
          <a:noFill/>
          <a:ln>
            <a:solidFill>
              <a:srgbClr val="FF0000"/>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smtClean="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194156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04/16/2010" val="LastModified"/>
</p:tagLst>
</file>

<file path=ppt/tags/tag2.xml><?xml version="1.0" encoding="utf-8"?>
<p:tagLst xmlns:a="http://schemas.openxmlformats.org/drawingml/2006/main" xmlns:r="http://schemas.openxmlformats.org/officeDocument/2006/relationships" xmlns:p="http://schemas.openxmlformats.org/presentationml/2006/main">
  <p:tag name="02/26/2007" val="LastModified"/>
  <p:tag name="4DAY" val="INCLUDE"/>
</p:tagLst>
</file>

<file path=ppt/theme/theme1.xml><?xml version="1.0" encoding="utf-8"?>
<a:theme xmlns:a="http://schemas.openxmlformats.org/drawingml/2006/main" name="btwf">
  <a:themeElements>
    <a:clrScheme name="Office-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000" b="1" i="0" u="none" strike="noStrike" cap="none" normalizeH="0" baseline="0">
            <a:ln>
              <a:noFill/>
            </a:ln>
            <a:solidFill>
              <a:schemeClr val="bg2"/>
            </a:solidFill>
            <a:effectLst/>
            <a:latin typeface="Microsoft Sans Serif"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1000" b="1" i="0" u="none" strike="noStrike" cap="none" normalizeH="0" baseline="0">
            <a:ln>
              <a:noFill/>
            </a:ln>
            <a:solidFill>
              <a:schemeClr val="bg2"/>
            </a:solidFill>
            <a:effectLst/>
            <a:latin typeface="Microsoft Sans Serif" charset="0"/>
          </a:defRPr>
        </a:defPPr>
      </a:lstStyle>
    </a:lnDef>
  </a:objectDefaults>
  <a:extraClrSchemeLst>
    <a:extraClrScheme>
      <a:clrScheme name="Office-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erteidigung">
  <a:themeElements>
    <a:clrScheme name="">
      <a:dk1>
        <a:srgbClr val="000000"/>
      </a:dk1>
      <a:lt1>
        <a:srgbClr val="FFFFFF"/>
      </a:lt1>
      <a:dk2>
        <a:srgbClr val="FF0000"/>
      </a:dk2>
      <a:lt2>
        <a:srgbClr val="B2B2B2"/>
      </a:lt2>
      <a:accent1>
        <a:srgbClr val="FFFF00"/>
      </a:accent1>
      <a:accent2>
        <a:srgbClr val="0033CC"/>
      </a:accent2>
      <a:accent3>
        <a:srgbClr val="FFFFFF"/>
      </a:accent3>
      <a:accent4>
        <a:srgbClr val="000000"/>
      </a:accent4>
      <a:accent5>
        <a:srgbClr val="FFFFAA"/>
      </a:accent5>
      <a:accent6>
        <a:srgbClr val="002DB9"/>
      </a:accent6>
      <a:hlink>
        <a:srgbClr val="FF6600"/>
      </a:hlink>
      <a:folHlink>
        <a:srgbClr val="009900"/>
      </a:folHlink>
    </a:clrScheme>
    <a:fontScheme name="2_zwischenberichtboeblinge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zwischenberichtboebling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zwischenberichtboebling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zwischenberichtboebling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zwischenberichtboebling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zwischenberichtboebling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zwischenberichtboebling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zwischenberichtboebling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Verteidigung">
  <a:themeElements>
    <a:clrScheme name="">
      <a:dk1>
        <a:srgbClr val="000000"/>
      </a:dk1>
      <a:lt1>
        <a:srgbClr val="FFFFFF"/>
      </a:lt1>
      <a:dk2>
        <a:srgbClr val="FF0000"/>
      </a:dk2>
      <a:lt2>
        <a:srgbClr val="B2B2B2"/>
      </a:lt2>
      <a:accent1>
        <a:srgbClr val="FFFF00"/>
      </a:accent1>
      <a:accent2>
        <a:srgbClr val="0033CC"/>
      </a:accent2>
      <a:accent3>
        <a:srgbClr val="FFFFFF"/>
      </a:accent3>
      <a:accent4>
        <a:srgbClr val="000000"/>
      </a:accent4>
      <a:accent5>
        <a:srgbClr val="FFFFAA"/>
      </a:accent5>
      <a:accent6>
        <a:srgbClr val="002DB9"/>
      </a:accent6>
      <a:hlink>
        <a:srgbClr val="FF6600"/>
      </a:hlink>
      <a:folHlink>
        <a:srgbClr val="009900"/>
      </a:folHlink>
    </a:clrScheme>
    <a:fontScheme name="2_zwischenberichtboeblinge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zwischenberichtboebling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zwischenberichtboebling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zwischenberichtboebling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zwischenberichtboebling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zwischenberichtboebling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zwischenberichtboebling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zwischenberichtboebling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Verteidigung">
  <a:themeElements>
    <a:clrScheme name="">
      <a:dk1>
        <a:srgbClr val="000000"/>
      </a:dk1>
      <a:lt1>
        <a:srgbClr val="FFFFFF"/>
      </a:lt1>
      <a:dk2>
        <a:srgbClr val="FF0000"/>
      </a:dk2>
      <a:lt2>
        <a:srgbClr val="B2B2B2"/>
      </a:lt2>
      <a:accent1>
        <a:srgbClr val="FFFF00"/>
      </a:accent1>
      <a:accent2>
        <a:srgbClr val="0033CC"/>
      </a:accent2>
      <a:accent3>
        <a:srgbClr val="FFFFFF"/>
      </a:accent3>
      <a:accent4>
        <a:srgbClr val="000000"/>
      </a:accent4>
      <a:accent5>
        <a:srgbClr val="FFFFAA"/>
      </a:accent5>
      <a:accent6>
        <a:srgbClr val="002DB9"/>
      </a:accent6>
      <a:hlink>
        <a:srgbClr val="FF6600"/>
      </a:hlink>
      <a:folHlink>
        <a:srgbClr val="009900"/>
      </a:folHlink>
    </a:clrScheme>
    <a:fontScheme name="2_zwischenberichtboeblinge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txDef>
      <a:spPr>
        <a:noFill/>
      </a:spPr>
      <a:bodyPr wrap="none" rtlCol="0">
        <a:spAutoFit/>
      </a:bodyPr>
      <a:lstStyle>
        <a:defPPr>
          <a:defRPr sz="1600" dirty="0" smtClean="0">
            <a:solidFill>
              <a:schemeClr val="tx1"/>
            </a:solidFill>
            <a:latin typeface="Arial" panose="020B0604020202020204" pitchFamily="34" charset="0"/>
            <a:cs typeface="Arial" panose="020B0604020202020204" pitchFamily="34" charset="0"/>
          </a:defRPr>
        </a:defPPr>
      </a:lstStyle>
    </a:txDef>
  </a:objectDefaults>
  <a:extraClrSchemeLst>
    <a:extraClrScheme>
      <a:clrScheme name="2_zwischenberichtboebling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zwischenberichtboebling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zwischenberichtboebling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zwischenberichtboebling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zwischenberichtboebling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zwischenberichtboebling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zwischenberichtboebling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Verteidigung">
  <a:themeElements>
    <a:clrScheme name="">
      <a:dk1>
        <a:srgbClr val="000000"/>
      </a:dk1>
      <a:lt1>
        <a:srgbClr val="FFFFFF"/>
      </a:lt1>
      <a:dk2>
        <a:srgbClr val="FF0000"/>
      </a:dk2>
      <a:lt2>
        <a:srgbClr val="B2B2B2"/>
      </a:lt2>
      <a:accent1>
        <a:srgbClr val="FFFF00"/>
      </a:accent1>
      <a:accent2>
        <a:srgbClr val="0033CC"/>
      </a:accent2>
      <a:accent3>
        <a:srgbClr val="FFFFFF"/>
      </a:accent3>
      <a:accent4>
        <a:srgbClr val="000000"/>
      </a:accent4>
      <a:accent5>
        <a:srgbClr val="FFFFAA"/>
      </a:accent5>
      <a:accent6>
        <a:srgbClr val="002DB9"/>
      </a:accent6>
      <a:hlink>
        <a:srgbClr val="FF6600"/>
      </a:hlink>
      <a:folHlink>
        <a:srgbClr val="009900"/>
      </a:folHlink>
    </a:clrScheme>
    <a:fontScheme name="2_zwischenberichtboeblinge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zwischenberichtboebling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zwischenberichtboebling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zwischenberichtboebling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zwischenberichtboebling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zwischenberichtboebling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zwischenberichtboebling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zwischenberichtboebling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Verteidigung">
  <a:themeElements>
    <a:clrScheme name="">
      <a:dk1>
        <a:srgbClr val="000000"/>
      </a:dk1>
      <a:lt1>
        <a:srgbClr val="FFFFFF"/>
      </a:lt1>
      <a:dk2>
        <a:srgbClr val="FF0000"/>
      </a:dk2>
      <a:lt2>
        <a:srgbClr val="B2B2B2"/>
      </a:lt2>
      <a:accent1>
        <a:srgbClr val="FFFF00"/>
      </a:accent1>
      <a:accent2>
        <a:srgbClr val="0033CC"/>
      </a:accent2>
      <a:accent3>
        <a:srgbClr val="FFFFFF"/>
      </a:accent3>
      <a:accent4>
        <a:srgbClr val="000000"/>
      </a:accent4>
      <a:accent5>
        <a:srgbClr val="FFFFAA"/>
      </a:accent5>
      <a:accent6>
        <a:srgbClr val="002DB9"/>
      </a:accent6>
      <a:hlink>
        <a:srgbClr val="FF6600"/>
      </a:hlink>
      <a:folHlink>
        <a:srgbClr val="009900"/>
      </a:folHlink>
    </a:clrScheme>
    <a:fontScheme name="2_zwischenberichtboeblinge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2_zwischenberichtboeblinge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zwischenberichtboeblinge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zwischenberichtboeblinge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zwischenberichtboeblinge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zwischenberichtboeblinge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zwischenberichtboeblinge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zwischenberichtboeblinge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btwf.pot</Template>
  <TotalTime>0</TotalTime>
  <Words>3007</Words>
  <Application>Microsoft Office PowerPoint</Application>
  <PresentationFormat>Bildschirmpräsentation (4:3)</PresentationFormat>
  <Paragraphs>638</Paragraphs>
  <Slides>72</Slides>
  <Notes>6</Notes>
  <HiddenSlides>0</HiddenSlides>
  <MMClips>0</MMClips>
  <ScaleCrop>false</ScaleCrop>
  <HeadingPairs>
    <vt:vector size="6" baseType="variant">
      <vt:variant>
        <vt:lpstr>Verwendete Schriftarten</vt:lpstr>
      </vt:variant>
      <vt:variant>
        <vt:i4>8</vt:i4>
      </vt:variant>
      <vt:variant>
        <vt:lpstr>Design</vt:lpstr>
      </vt:variant>
      <vt:variant>
        <vt:i4>7</vt:i4>
      </vt:variant>
      <vt:variant>
        <vt:lpstr>Folientitel</vt:lpstr>
      </vt:variant>
      <vt:variant>
        <vt:i4>72</vt:i4>
      </vt:variant>
    </vt:vector>
  </HeadingPairs>
  <TitlesOfParts>
    <vt:vector size="87" baseType="lpstr">
      <vt:lpstr>ＭＳ Ｐゴシック</vt:lpstr>
      <vt:lpstr>Arial</vt:lpstr>
      <vt:lpstr>Calibri</vt:lpstr>
      <vt:lpstr>Courier New</vt:lpstr>
      <vt:lpstr>Microsoft Sans Serif</vt:lpstr>
      <vt:lpstr>Times New Roman</vt:lpstr>
      <vt:lpstr>Verdana</vt:lpstr>
      <vt:lpstr>Wingdings</vt:lpstr>
      <vt:lpstr>btwf</vt:lpstr>
      <vt:lpstr>Verteidigung</vt:lpstr>
      <vt:lpstr>2_Verteidigung</vt:lpstr>
      <vt:lpstr>7_Verteidigung</vt:lpstr>
      <vt:lpstr>Office Theme</vt:lpstr>
      <vt:lpstr>3_Verteidigung</vt:lpstr>
      <vt:lpstr>8_Verteidigung</vt:lpstr>
      <vt:lpstr>PowerPoint-Präsentation</vt:lpstr>
      <vt:lpstr>Literatur</vt:lpstr>
      <vt:lpstr>PowerPoint-Präsentation</vt:lpstr>
      <vt:lpstr>PowerPoint-Präsentation</vt:lpstr>
      <vt:lpstr>PowerPoint-Präsentation</vt:lpstr>
      <vt:lpstr>Sicherheitslücken in Smartphones sind keine Seltenheit…</vt:lpstr>
      <vt:lpstr>…Sicherheitsupdates dagegen schon</vt:lpstr>
      <vt:lpstr>Auch Standardkomponenten  sind von Sicherheitslücken betroffen…</vt:lpstr>
      <vt:lpstr>Fehlende Notfallpläne</vt:lpstr>
      <vt:lpstr>Verletzung von „least privileges“  — ungesicherte Remotezugänge</vt:lpstr>
      <vt:lpstr>PowerPoint-Präsentation</vt:lpstr>
      <vt:lpstr>IT-Sicherheitslage vorhersagen?</vt:lpstr>
      <vt:lpstr>IT-Sicherheitslage vorhersagen?</vt:lpstr>
      <vt:lpstr>Verstärkte Haftung als Zwangsmittel für mehr IT-Sicherheit…</vt:lpstr>
      <vt:lpstr>…wird in manchen Teilen der Welt schon umgesetzt</vt:lpstr>
      <vt:lpstr>PowerPoint-Präsentation</vt:lpstr>
      <vt:lpstr>Penetration-Testing:  Ausnutzen bekannter Schwachstellen</vt:lpstr>
      <vt:lpstr>Mapping from 2010 to 2013 Top 10</vt:lpstr>
      <vt:lpstr>Top 10 2017</vt:lpstr>
      <vt:lpstr>PowerPoint-Präsentation</vt:lpstr>
      <vt:lpstr>Computer Emergency Response Team (CERT)</vt:lpstr>
      <vt:lpstr>PowerPoint-Präsentation</vt:lpstr>
      <vt:lpstr>Computer Emergency Response Team (CERT)</vt:lpstr>
      <vt:lpstr>Common Vulnerabilities and Exposures (CVE) </vt:lpstr>
      <vt:lpstr>Common Vulnerabilities and Exposures (CVE) </vt:lpstr>
      <vt:lpstr>Common Vulnerabilities and Exposures (CVE) </vt:lpstr>
      <vt:lpstr>National Vulnerability Database (NVD)</vt:lpstr>
      <vt:lpstr>Common Vulnerability Scoring System (CVSS)</vt:lpstr>
      <vt:lpstr>Common Vulnerability Scoring System (CVSS)</vt:lpstr>
      <vt:lpstr>Open Vulnerability and Assessment Language – OVAL</vt:lpstr>
      <vt:lpstr>Open Vulnerability and Assessment Language – OVAL</vt:lpstr>
      <vt:lpstr>Open Vulnerability and Assessment Language – OVAL</vt:lpstr>
      <vt:lpstr> Security Content Automation Protocol (SCAP)</vt:lpstr>
      <vt:lpstr>Veröffentlichen von Sicherheitslücken</vt:lpstr>
      <vt:lpstr>Zerodium Payout Ranges</vt:lpstr>
      <vt:lpstr>Zerodium Payout Ranges</vt:lpstr>
      <vt:lpstr>Google‘s Responsible Disclosure Policy [https://security.googleblog.com/2010/07/rebooting-responsible-disclosure-focus.html]</vt:lpstr>
      <vt:lpstr>Microsoft‘s Coordinated Vulnerability Disclosure</vt:lpstr>
      <vt:lpstr>Auf der Suche nach Schwachstellen: Bug Bounty Programme</vt:lpstr>
      <vt:lpstr>Full Disclosure</vt:lpstr>
      <vt:lpstr>Weitere öffentliche Quellen für Schwachstellen und Exploites</vt:lpstr>
      <vt:lpstr>shodan.io —  die etwas andere Suchmaschine…</vt:lpstr>
      <vt:lpstr>shodan.io —  die etwas andere Suchmaschine…</vt:lpstr>
      <vt:lpstr>shodan.io —  die etwas andere Suchmaschine…</vt:lpstr>
      <vt:lpstr>shodan.io —  die etwas andere Suchmaschine…</vt:lpstr>
      <vt:lpstr>shodan.io —  die etwas andere Suchmaschine…</vt:lpstr>
      <vt:lpstr>shodan.io —  die etwas andere Suchmaschine…</vt:lpstr>
      <vt:lpstr>Informationsbeschaffung:  Banner Grabbing</vt:lpstr>
      <vt:lpstr>Metasploit</vt:lpstr>
      <vt:lpstr>Hacking made easy: Metasploit</vt:lpstr>
      <vt:lpstr>Metasploit</vt:lpstr>
      <vt:lpstr>Informationsbeschaffung:  Netzscan mit nmap</vt:lpstr>
      <vt:lpstr>Informationsbeschaffung:  Netzscan mit nmap</vt:lpstr>
      <vt:lpstr>Informationsbeschaffung:  Netzscan mit nmap</vt:lpstr>
      <vt:lpstr>Informationsbeschaffung:  Netzscan mit nmap</vt:lpstr>
      <vt:lpstr>Informationsbeschaffung:  Netzscan mit nmap</vt:lpstr>
      <vt:lpstr>Informationsbeschaffung:  Netzscan mit nmap</vt:lpstr>
      <vt:lpstr>Informationsbeschaffung:  Netzscan mit nmap</vt:lpstr>
      <vt:lpstr>nmap Integration in Metasploit</vt:lpstr>
      <vt:lpstr>nmap Integration in Metasploit</vt:lpstr>
      <vt:lpstr>Metasploit Datenbank Abfrage</vt:lpstr>
      <vt:lpstr>Metasploit Dienste Scanner</vt:lpstr>
      <vt:lpstr>Metasploit Dienste Scanner</vt:lpstr>
      <vt:lpstr>Open Vulnerability Assessment System – OpenVAS</vt:lpstr>
      <vt:lpstr>Open Vulnerability Assessment System – OpenVAS</vt:lpstr>
      <vt:lpstr>Metasploit  OpenVAS Integration</vt:lpstr>
      <vt:lpstr>Metasploit – Exploits</vt:lpstr>
      <vt:lpstr>Metasploit – Payloads</vt:lpstr>
      <vt:lpstr>Metasploit – Sessions</vt:lpstr>
      <vt:lpstr>Metasploit – Meterpreter</vt:lpstr>
      <vt:lpstr>Metasploit – Meterpreter</vt:lpstr>
      <vt:lpstr>Metasploit – Client Side Exploitation</vt:lpstr>
    </vt:vector>
  </TitlesOfParts>
  <Company>Technische Universität Dresden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Katrin Borcea-Pfitzmann</dc:creator>
  <cp:lastModifiedBy>Stefan Köpsell</cp:lastModifiedBy>
  <cp:revision>526</cp:revision>
  <dcterms:created xsi:type="dcterms:W3CDTF">2010-06-24T04:59:35Z</dcterms:created>
  <dcterms:modified xsi:type="dcterms:W3CDTF">2019-06-03T07:16:51Z</dcterms:modified>
</cp:coreProperties>
</file>