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3" r:id="rId5"/>
    <p:sldMasterId id="2147483703" r:id="rId6"/>
    <p:sldMasterId id="2147483813" r:id="rId7"/>
    <p:sldMasterId id="2147483837" r:id="rId8"/>
    <p:sldMasterId id="2147483841" r:id="rId9"/>
  </p:sldMasterIdLst>
  <p:notesMasterIdLst>
    <p:notesMasterId r:id="rId23"/>
  </p:notesMasterIdLst>
  <p:handoutMasterIdLst>
    <p:handoutMasterId r:id="rId24"/>
  </p:handoutMasterIdLst>
  <p:sldIdLst>
    <p:sldId id="257" r:id="rId10"/>
    <p:sldId id="306" r:id="rId11"/>
    <p:sldId id="330" r:id="rId12"/>
    <p:sldId id="333" r:id="rId13"/>
    <p:sldId id="331" r:id="rId14"/>
    <p:sldId id="342" r:id="rId15"/>
    <p:sldId id="343" r:id="rId16"/>
    <p:sldId id="335" r:id="rId17"/>
    <p:sldId id="336" r:id="rId18"/>
    <p:sldId id="338" r:id="rId19"/>
    <p:sldId id="337" r:id="rId20"/>
    <p:sldId id="339" r:id="rId21"/>
    <p:sldId id="334" r:id="rId22"/>
  </p:sldIdLst>
  <p:sldSz cx="9144000" cy="6858000" type="screen4x3"/>
  <p:notesSz cx="6669088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DEDEDE"/>
    <a:srgbClr val="96A4A9"/>
    <a:srgbClr val="A2AAAC"/>
    <a:srgbClr val="E0DDD4"/>
    <a:srgbClr val="B1BCAE"/>
    <a:srgbClr val="D6D4C5"/>
    <a:srgbClr val="0B2A51"/>
    <a:srgbClr val="00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DCE1AB-832D-4A92-B1E6-238530C6B3FF}" v="45" dt="2026-04-13T12:50:12.924"/>
  </p1510:revLst>
</p1510:revInfo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88070" autoAdjust="0"/>
  </p:normalViewPr>
  <p:slideViewPr>
    <p:cSldViewPr>
      <p:cViewPr varScale="1">
        <p:scale>
          <a:sx n="164" d="100"/>
          <a:sy n="164" d="100"/>
        </p:scale>
        <p:origin x="152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0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ser\sk13" userId="user_sk13" providerId="SSPI" clId="{423F9DEB-6F31-421B-BA8D-85CF574DFC44}"/>
    <pc:docChg chg="custSel delSld modSld sldOrd modMainMaster">
      <pc:chgData name="user\sk13" userId="user_sk13" providerId="SSPI" clId="{423F9DEB-6F31-421B-BA8D-85CF574DFC44}" dt="2026-04-13T12:50:16.981" v="113" actId="207"/>
      <pc:docMkLst>
        <pc:docMk/>
      </pc:docMkLst>
      <pc:sldChg chg="modSp mod">
        <pc:chgData name="user\sk13" userId="user_sk13" providerId="SSPI" clId="{423F9DEB-6F31-421B-BA8D-85CF574DFC44}" dt="2026-04-13T08:38:36.232" v="102" actId="20577"/>
        <pc:sldMkLst>
          <pc:docMk/>
          <pc:sldMk cId="0" sldId="257"/>
        </pc:sldMkLst>
        <pc:spChg chg="mod">
          <ac:chgData name="user\sk13" userId="user_sk13" providerId="SSPI" clId="{423F9DEB-6F31-421B-BA8D-85CF574DFC44}" dt="2026-04-13T08:38:36.232" v="102" actId="20577"/>
          <ac:spMkLst>
            <pc:docMk/>
            <pc:sldMk cId="0" sldId="257"/>
            <ac:spMk id="3080" creationId="{00000000-0000-0000-0000-000000000000}"/>
          </ac:spMkLst>
        </pc:spChg>
      </pc:sldChg>
      <pc:sldChg chg="ord">
        <pc:chgData name="user\sk13" userId="user_sk13" providerId="SSPI" clId="{423F9DEB-6F31-421B-BA8D-85CF574DFC44}" dt="2026-04-13T08:39:18.495" v="104"/>
        <pc:sldMkLst>
          <pc:docMk/>
          <pc:sldMk cId="2161927247" sldId="331"/>
        </pc:sldMkLst>
      </pc:sldChg>
      <pc:sldChg chg="modSp mod">
        <pc:chgData name="user\sk13" userId="user_sk13" providerId="SSPI" clId="{423F9DEB-6F31-421B-BA8D-85CF574DFC44}" dt="2026-04-13T12:50:16.981" v="113" actId="207"/>
        <pc:sldMkLst>
          <pc:docMk/>
          <pc:sldMk cId="3824067780" sldId="334"/>
        </pc:sldMkLst>
        <pc:graphicFrameChg chg="mod modGraphic">
          <ac:chgData name="user\sk13" userId="user_sk13" providerId="SSPI" clId="{423F9DEB-6F31-421B-BA8D-85CF574DFC44}" dt="2026-04-13T12:50:16.981" v="113" actId="207"/>
          <ac:graphicFrameMkLst>
            <pc:docMk/>
            <pc:sldMk cId="3824067780" sldId="334"/>
            <ac:graphicFrameMk id="7" creationId="{00000000-0000-0000-0000-000000000000}"/>
          </ac:graphicFrameMkLst>
        </pc:graphicFrameChg>
      </pc:sldChg>
      <pc:sldChg chg="modSp modAnim">
        <pc:chgData name="user\sk13" userId="user_sk13" providerId="SSPI" clId="{423F9DEB-6F31-421B-BA8D-85CF574DFC44}" dt="2026-04-10T09:03:58.981" v="33" actId="20577"/>
        <pc:sldMkLst>
          <pc:docMk/>
          <pc:sldMk cId="2858906373" sldId="342"/>
        </pc:sldMkLst>
        <pc:spChg chg="mod">
          <ac:chgData name="user\sk13" userId="user_sk13" providerId="SSPI" clId="{423F9DEB-6F31-421B-BA8D-85CF574DFC44}" dt="2026-04-10T09:03:58.981" v="33" actId="20577"/>
          <ac:spMkLst>
            <pc:docMk/>
            <pc:sldMk cId="2858906373" sldId="342"/>
            <ac:spMk id="6" creationId="{00000000-0000-0000-0000-000000000000}"/>
          </ac:spMkLst>
        </pc:spChg>
      </pc:sldChg>
      <pc:sldChg chg="modSp mod">
        <pc:chgData name="user\sk13" userId="user_sk13" providerId="SSPI" clId="{423F9DEB-6F31-421B-BA8D-85CF574DFC44}" dt="2026-04-13T08:36:53.039" v="97" actId="20577"/>
        <pc:sldMkLst>
          <pc:docMk/>
          <pc:sldMk cId="4008588254" sldId="343"/>
        </pc:sldMkLst>
        <pc:spChg chg="mod">
          <ac:chgData name="user\sk13" userId="user_sk13" providerId="SSPI" clId="{423F9DEB-6F31-421B-BA8D-85CF574DFC44}" dt="2026-04-13T08:36:53.039" v="97" actId="20577"/>
          <ac:spMkLst>
            <pc:docMk/>
            <pc:sldMk cId="4008588254" sldId="343"/>
            <ac:spMk id="6" creationId="{00000000-0000-0000-0000-000000000000}"/>
          </ac:spMkLst>
        </pc:spChg>
      </pc:sldChg>
      <pc:sldMasterChg chg="modSldLayout">
        <pc:chgData name="user\sk13" userId="user_sk13" providerId="SSPI" clId="{423F9DEB-6F31-421B-BA8D-85CF574DFC44}" dt="2026-04-13T08:38:01.415" v="99" actId="14100"/>
        <pc:sldMasterMkLst>
          <pc:docMk/>
          <pc:sldMasterMk cId="0" sldId="2147483648"/>
        </pc:sldMasterMkLst>
        <pc:sldLayoutChg chg="modSp">
          <pc:chgData name="user\sk13" userId="user_sk13" providerId="SSPI" clId="{423F9DEB-6F31-421B-BA8D-85CF574DFC44}" dt="2026-04-13T08:38:01.415" v="99" actId="14100"/>
          <pc:sldLayoutMkLst>
            <pc:docMk/>
            <pc:sldMasterMk cId="0" sldId="2147483648"/>
            <pc:sldLayoutMk cId="0" sldId="2147483649"/>
          </pc:sldLayoutMkLst>
          <pc:picChg chg="mod">
            <ac:chgData name="user\sk13" userId="user_sk13" providerId="SSPI" clId="{423F9DEB-6F31-421B-BA8D-85CF574DFC44}" dt="2026-04-13T08:38:01.415" v="99" actId="14100"/>
            <ac:picMkLst>
              <pc:docMk/>
              <pc:sldMasterMk cId="0" sldId="2147483648"/>
              <pc:sldLayoutMk cId="0" sldId="2147483649"/>
              <ac:picMk id="5140" creationId="{00000000-0000-0000-0000-000000000000}"/>
            </ac:picMkLst>
          </pc:picChg>
        </pc:sldLayoutChg>
      </pc:sldMasterChg>
      <pc:sldMasterChg chg="delSp mod">
        <pc:chgData name="user\sk13" userId="user_sk13" providerId="SSPI" clId="{423F9DEB-6F31-421B-BA8D-85CF574DFC44}" dt="2026-04-13T08:38:10.537" v="100" actId="478"/>
        <pc:sldMasterMkLst>
          <pc:docMk/>
          <pc:sldMasterMk cId="0" sldId="2147483673"/>
        </pc:sldMasterMkLst>
      </pc:sldMasterChg>
      <pc:sldMasterChg chg="delSp mod">
        <pc:chgData name="user\sk13" userId="user_sk13" providerId="SSPI" clId="{423F9DEB-6F31-421B-BA8D-85CF574DFC44}" dt="2026-04-13T08:38:15.695" v="101" actId="478"/>
        <pc:sldMasterMkLst>
          <pc:docMk/>
          <pc:sldMasterMk cId="3194808140" sldId="2147483703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hteck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7" name="Rechteck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8" name="Rechteck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9" name="Rechteck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32925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45AB6B16-F9CF-4599-8278-C27E80066B4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58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hteck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6147" name="Rechteck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6148" name="Rechteck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6125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hteck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91088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150" name="Rechteck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6151" name="Rechteck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2925"/>
            <a:ext cx="28908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16B7245C-F8B6-46AD-ABF4-11875573A6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524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95736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282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4360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41590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872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8205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050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887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65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758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3095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740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7245C-F8B6-46AD-ABF4-11875573A625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570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rgbClr val="0B2A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hteck 1026"/>
          <p:cNvSpPr>
            <a:spLocks noGrp="1" noChangeArrowheads="1"/>
          </p:cNvSpPr>
          <p:nvPr>
            <p:ph type="ctrTitle"/>
          </p:nvPr>
        </p:nvSpPr>
        <p:spPr>
          <a:xfrm>
            <a:off x="982663" y="2703513"/>
            <a:ext cx="7504112" cy="1143000"/>
          </a:xfrm>
        </p:spPr>
        <p:txBody>
          <a:bodyPr tIns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/>
              <a:t>Klicken Sie, um das Titelformat zu bearbeiten</a:t>
            </a:r>
          </a:p>
        </p:txBody>
      </p:sp>
      <p:sp>
        <p:nvSpPr>
          <p:cNvPr id="5123" name="Rechteck 102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638800"/>
            <a:ext cx="7467600" cy="685800"/>
          </a:xfrm>
        </p:spPr>
        <p:txBody>
          <a:bodyPr tIns="0" anchor="ctr"/>
          <a:lstStyle>
            <a:lvl1pPr marL="0" indent="0">
              <a:spcBef>
                <a:spcPct val="0"/>
              </a:spcBef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/>
              <a:t>Ort, Datum</a:t>
            </a:r>
          </a:p>
        </p:txBody>
      </p:sp>
      <p:sp>
        <p:nvSpPr>
          <p:cNvPr id="5127" name="Linie 1031"/>
          <p:cNvSpPr>
            <a:spLocks noChangeShapeType="1"/>
          </p:cNvSpPr>
          <p:nvPr/>
        </p:nvSpPr>
        <p:spPr bwMode="auto">
          <a:xfrm>
            <a:off x="-12700" y="11684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8" name="Linie 1032"/>
          <p:cNvSpPr>
            <a:spLocks noChangeShapeType="1"/>
          </p:cNvSpPr>
          <p:nvPr/>
        </p:nvSpPr>
        <p:spPr bwMode="auto">
          <a:xfrm>
            <a:off x="0" y="13462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5140" name="Bild 1044"/>
          <p:cNvPicPr>
            <a:picLocks noChangeAspect="1" noChangeArrowheads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210801" y="260654"/>
            <a:ext cx="1768317" cy="73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05600" y="0"/>
            <a:ext cx="2133600" cy="61658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0"/>
            <a:ext cx="6248400" cy="616585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6711278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3679762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191000" cy="5099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191000" cy="5099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6667922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6879264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39054331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510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2266219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02609585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952478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4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theme" Target="../theme/theme4.xml"/><Relationship Id="rId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theme" Target="../theme/theme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theme" Target="../theme/theme6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hteck 2"/>
          <p:cNvSpPr>
            <a:spLocks noGrp="1" noChangeArrowheads="1"/>
          </p:cNvSpPr>
          <p:nvPr>
            <p:ph type="title"/>
          </p:nvPr>
        </p:nvSpPr>
        <p:spPr bwMode="auto">
          <a:xfrm>
            <a:off x="977900" y="1676400"/>
            <a:ext cx="750411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1027" name="Rechteck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590800"/>
            <a:ext cx="74676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hteck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324600"/>
            <a:ext cx="20574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de-DE"/>
              <a:t>TU Dresden, </a:t>
            </a:r>
            <a:fld id="{D16229BC-E043-4727-A76C-C8EEA75C9DF1}" type="datetime1">
              <a:rPr lang="de-DE"/>
              <a:pPr/>
              <a:t>23.04.2026</a:t>
            </a:fld>
            <a:endParaRPr lang="de-DE"/>
          </a:p>
        </p:txBody>
      </p:sp>
      <p:sp>
        <p:nvSpPr>
          <p:cNvPr id="1029" name="Rechteck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b="0">
                <a:latin typeface="+mn-lt"/>
              </a:defRPr>
            </a:lvl1pPr>
          </a:lstStyle>
          <a:p>
            <a:r>
              <a:rPr lang="de-DE"/>
              <a:t>Präsentationsname XYZ</a:t>
            </a:r>
          </a:p>
        </p:txBody>
      </p:sp>
      <p:sp>
        <p:nvSpPr>
          <p:cNvPr id="1030" name="Rechteck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latin typeface="+mn-lt"/>
              </a:defRPr>
            </a:lvl1pPr>
          </a:lstStyle>
          <a:p>
            <a:r>
              <a:rPr lang="de-DE"/>
              <a:t>Folie </a:t>
            </a:r>
            <a:fld id="{DE191A0D-BF5C-43E3-86A9-7C90AA0FA5DE}" type="slidenum">
              <a:rPr lang="de-DE"/>
              <a:pPr/>
              <a:t>‹Nr.›</a:t>
            </a:fld>
            <a:r>
              <a:rPr lang="de-DE"/>
              <a:t> von XYZ</a:t>
            </a:r>
          </a:p>
        </p:txBody>
      </p:sp>
      <p:sp>
        <p:nvSpPr>
          <p:cNvPr id="1032" name="Linie 8"/>
          <p:cNvSpPr>
            <a:spLocks noChangeShapeType="1"/>
          </p:cNvSpPr>
          <p:nvPr/>
        </p:nvSpPr>
        <p:spPr bwMode="auto">
          <a:xfrm>
            <a:off x="0" y="1123950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3" name="Linie 9"/>
          <p:cNvSpPr>
            <a:spLocks noChangeShapeType="1"/>
          </p:cNvSpPr>
          <p:nvPr/>
        </p:nvSpPr>
        <p:spPr bwMode="auto">
          <a:xfrm>
            <a:off x="0" y="1000125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39" name="Bild 15" descr="TU_Logo_90_HKS4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438150"/>
            <a:ext cx="1443037" cy="42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1400">
          <a:solidFill>
            <a:srgbClr val="001D4B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001D4B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2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80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214813" y="6453188"/>
            <a:ext cx="7184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fld id="{2CBFD2C6-6CF3-4DC6-8F66-0BDD3D749E07}" type="slidenum">
              <a:rPr lang="de-DE" b="0">
                <a:solidFill>
                  <a:srgbClr val="009900"/>
                </a:solidFill>
                <a:latin typeface="Verdana" pitchFamily="34" charset="0"/>
              </a:rPr>
              <a:pPr eaLnBrk="0" hangingPunct="0"/>
              <a:t>‹Nr.›</a:t>
            </a:fld>
            <a:r>
              <a:rPr lang="de-DE" b="0" dirty="0">
                <a:solidFill>
                  <a:srgbClr val="000000"/>
                </a:solidFill>
                <a:latin typeface="Verdana" pitchFamily="34" charset="0"/>
              </a:rPr>
              <a:t>/42</a:t>
            </a:r>
          </a:p>
        </p:txBody>
      </p:sp>
      <p:pic>
        <p:nvPicPr>
          <p:cNvPr id="4104" name="Picture 8" descr="TU_Logo_90_HKS4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6343650"/>
            <a:ext cx="14430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7749507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4104" name="Picture 8" descr="TU_Logo_90_HKS4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6343650"/>
            <a:ext cx="14430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420" y="6287310"/>
            <a:ext cx="1434749" cy="55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368306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786765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 t="85265"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762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de-DE" sz="2400" b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4104" name="Picture 8" descr="TU_Logo_90_HKS4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6343650"/>
            <a:ext cx="14430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4249626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z"/>
        <a:defRPr sz="16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Ö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±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hteck 6"/>
          <p:cNvSpPr>
            <a:spLocks noGrp="1" noChangeArrowheads="1"/>
          </p:cNvSpPr>
          <p:nvPr>
            <p:ph type="ctrTitle"/>
          </p:nvPr>
        </p:nvSpPr>
        <p:spPr>
          <a:xfrm>
            <a:off x="0" y="2204864"/>
            <a:ext cx="8458200" cy="2232248"/>
          </a:xfrm>
        </p:spPr>
        <p:txBody>
          <a:bodyPr/>
          <a:lstStyle/>
          <a:p>
            <a:pPr algn="r"/>
            <a:r>
              <a:rPr lang="de-DE" sz="3300" dirty="0">
                <a:solidFill>
                  <a:srgbClr val="FFFFFF"/>
                </a:solidFill>
              </a:rPr>
              <a:t>Systemsicherheits-Labor —</a:t>
            </a:r>
            <a:br>
              <a:rPr lang="de-DE" sz="3300" dirty="0">
                <a:solidFill>
                  <a:srgbClr val="FFFFFF"/>
                </a:solidFill>
              </a:rPr>
            </a:br>
            <a:r>
              <a:rPr lang="de-DE" sz="3300" dirty="0">
                <a:solidFill>
                  <a:srgbClr val="FFFFFF"/>
                </a:solidFill>
              </a:rPr>
              <a:t>Einführung</a:t>
            </a:r>
            <a:endParaRPr lang="de-DE" sz="3300" b="0" dirty="0">
              <a:solidFill>
                <a:srgbClr val="000000"/>
              </a:solidFill>
            </a:endParaRPr>
          </a:p>
        </p:txBody>
      </p:sp>
      <p:sp>
        <p:nvSpPr>
          <p:cNvPr id="3080" name="Rechteck 8"/>
          <p:cNvSpPr>
            <a:spLocks noChangeArrowheads="1"/>
          </p:cNvSpPr>
          <p:nvPr/>
        </p:nvSpPr>
        <p:spPr bwMode="auto">
          <a:xfrm>
            <a:off x="990600" y="1200150"/>
            <a:ext cx="7467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anchor="ctr"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FFFF"/>
                </a:solidFill>
                <a:latin typeface="Verdana" pitchFamily="34" charset="0"/>
              </a:rPr>
              <a:t>Faculty of Computer Science ·</a:t>
            </a:r>
            <a:r>
              <a:rPr lang="en-US" b="0" dirty="0">
                <a:solidFill>
                  <a:srgbClr val="FFFFFF"/>
                </a:solidFill>
                <a:latin typeface="Verdana" pitchFamily="34" charset="0"/>
              </a:rPr>
              <a:t> Institute of Systems Architecture </a:t>
            </a:r>
            <a:r>
              <a:rPr lang="en-US" dirty="0">
                <a:solidFill>
                  <a:srgbClr val="FFFFFF"/>
                </a:solidFill>
                <a:latin typeface="Verdana" pitchFamily="34" charset="0"/>
              </a:rPr>
              <a:t>· </a:t>
            </a:r>
            <a:r>
              <a:rPr lang="en-US" b="0" dirty="0">
                <a:solidFill>
                  <a:srgbClr val="FFFFFF"/>
                </a:solidFill>
                <a:latin typeface="Verdana" pitchFamily="34" charset="0"/>
              </a:rPr>
              <a:t>Chair of Privacy and Security</a:t>
            </a:r>
            <a:endParaRPr lang="en-US" sz="2400" b="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" name="Rechteck 6"/>
          <p:cNvSpPr txBox="1">
            <a:spLocks noChangeArrowheads="1"/>
          </p:cNvSpPr>
          <p:nvPr/>
        </p:nvSpPr>
        <p:spPr bwMode="auto">
          <a:xfrm>
            <a:off x="1028328" y="4302224"/>
            <a:ext cx="7504112" cy="1503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0" numCol="1" anchor="b" anchorCtr="0" compatLnSpc="1">
            <a:prstTxWarp prst="textNoShape">
              <a:avLst/>
            </a:prstTxWarp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r>
              <a:rPr lang="de-DE" sz="2000" b="0" dirty="0">
                <a:solidFill>
                  <a:srgbClr val="FFFFFF"/>
                </a:solidFill>
              </a:rPr>
              <a:t>Sebastian Rehms, Stefan Köpsell</a:t>
            </a:r>
          </a:p>
          <a:p>
            <a:r>
              <a:rPr lang="de-DE" sz="2000" b="0" u="sng" dirty="0">
                <a:ln>
                  <a:solidFill>
                    <a:schemeClr val="accent2"/>
                  </a:solidFill>
                </a:ln>
              </a:rPr>
              <a:t>sebastian.rehms@tu-dresden.de</a:t>
            </a:r>
          </a:p>
          <a:p>
            <a:r>
              <a:rPr lang="de-DE" sz="2000" b="0" u="sng" dirty="0">
                <a:ln>
                  <a:solidFill>
                    <a:schemeClr val="accent2"/>
                  </a:solidFill>
                </a:ln>
              </a:rPr>
              <a:t>stefan.koepsell@tu-dresden.de</a:t>
            </a:r>
          </a:p>
          <a:p>
            <a:r>
              <a:rPr lang="de-DE" sz="2000" b="0" dirty="0">
                <a:ln>
                  <a:solidFill>
                    <a:schemeClr val="accent2"/>
                  </a:solidFill>
                </a:ln>
              </a:rPr>
              <a:t>APB 3062</a:t>
            </a:r>
            <a:endParaRPr lang="de-DE" sz="2800" b="0" dirty="0">
              <a:ln>
                <a:solidFill>
                  <a:schemeClr val="accent2"/>
                </a:solidFill>
              </a:ln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SSH-Zugriff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099050"/>
          </a:xfrm>
        </p:spPr>
        <p:txBody>
          <a:bodyPr/>
          <a:lstStyle/>
          <a:p>
            <a:r>
              <a:rPr lang="de-DE" dirty="0"/>
              <a:t>SSH-Client unter Windows</a:t>
            </a:r>
          </a:p>
          <a:p>
            <a:pPr lvl="1"/>
            <a:r>
              <a:rPr lang="de-DE" dirty="0"/>
              <a:t>viele Möglichkeiten</a:t>
            </a:r>
          </a:p>
          <a:p>
            <a:pPr lvl="1"/>
            <a:r>
              <a:rPr lang="de-DE" dirty="0"/>
              <a:t>beispielsweise: </a:t>
            </a:r>
            <a:r>
              <a:rPr lang="de-DE" u="sng" dirty="0">
                <a:solidFill>
                  <a:schemeClr val="accent2"/>
                </a:solidFill>
              </a:rPr>
              <a:t>https://www.bitvise.com/</a:t>
            </a:r>
          </a:p>
          <a:p>
            <a:pPr lvl="2"/>
            <a:r>
              <a:rPr lang="de-DE" dirty="0"/>
              <a:t>kostenfrei</a:t>
            </a:r>
          </a:p>
          <a:p>
            <a:r>
              <a:rPr lang="de-DE" dirty="0"/>
              <a:t>Verbindung:</a:t>
            </a:r>
          </a:p>
          <a:p>
            <a:pPr lvl="1"/>
            <a:r>
              <a:rPr lang="de-DE" dirty="0"/>
              <a:t>Host: </a:t>
            </a:r>
            <a:r>
              <a:rPr lang="de-DE" dirty="0">
                <a:solidFill>
                  <a:schemeClr val="accent2"/>
                </a:solidFill>
              </a:rPr>
              <a:t>pentestlab-login.inf.tu-dresden.de</a:t>
            </a:r>
            <a:endParaRPr lang="de-DE" dirty="0"/>
          </a:p>
          <a:p>
            <a:pPr lvl="1"/>
            <a:r>
              <a:rPr lang="de-DE" dirty="0"/>
              <a:t>Port: x (konkrete Portnummer gemäß persönlichen Login-Informationen)</a:t>
            </a:r>
          </a:p>
          <a:p>
            <a:pPr lvl="1"/>
            <a:r>
              <a:rPr lang="de-DE" dirty="0"/>
              <a:t>Username: root</a:t>
            </a:r>
          </a:p>
          <a:p>
            <a:pPr lvl="1"/>
            <a:r>
              <a:rPr lang="de-DE" dirty="0"/>
              <a:t>Password: *** (gemäß persönlichen Login-Informationen)</a:t>
            </a:r>
          </a:p>
          <a:p>
            <a:endParaRPr lang="de-DE" dirty="0"/>
          </a:p>
          <a:p>
            <a:r>
              <a:rPr lang="de-DE" dirty="0"/>
              <a:t>Port-</a:t>
            </a:r>
            <a:r>
              <a:rPr lang="de-DE" dirty="0" err="1"/>
              <a:t>Forwarding</a:t>
            </a:r>
            <a:r>
              <a:rPr lang="de-DE" dirty="0"/>
              <a:t> (für Remote Desktop / VNC)</a:t>
            </a:r>
          </a:p>
          <a:p>
            <a:pPr lvl="1"/>
            <a:r>
              <a:rPr lang="de-DE" dirty="0"/>
              <a:t>„C2S“ (Client-</a:t>
            </a:r>
            <a:r>
              <a:rPr lang="de-DE" dirty="0" err="1"/>
              <a:t>to</a:t>
            </a:r>
            <a:r>
              <a:rPr lang="de-DE" dirty="0"/>
              <a:t>-Server) bei </a:t>
            </a:r>
            <a:r>
              <a:rPr lang="de-DE" dirty="0" err="1"/>
              <a:t>Bitvise</a:t>
            </a:r>
            <a:r>
              <a:rPr lang="de-DE" dirty="0"/>
              <a:t> SSH-Client</a:t>
            </a:r>
          </a:p>
          <a:p>
            <a:pPr lvl="1"/>
            <a:r>
              <a:rPr lang="de-DE" dirty="0"/>
              <a:t>Listen Interface: 127.0.0.1 (</a:t>
            </a:r>
            <a:r>
              <a:rPr lang="de-DE" dirty="0" err="1"/>
              <a:t>localhost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Listen Port: 5900 (frei wählbar)</a:t>
            </a:r>
            <a:endParaRPr lang="de-DE" dirty="0">
              <a:ea typeface="Verdana"/>
              <a:cs typeface="Verdana"/>
            </a:endParaRPr>
          </a:p>
          <a:p>
            <a:pPr lvl="1"/>
            <a:r>
              <a:rPr lang="de-DE" dirty="0"/>
              <a:t>Destination Host: </a:t>
            </a:r>
            <a:r>
              <a:rPr lang="de-DE" dirty="0" err="1"/>
              <a:t>localhost</a:t>
            </a:r>
            <a:endParaRPr lang="de-DE" dirty="0"/>
          </a:p>
          <a:p>
            <a:pPr lvl="1"/>
            <a:r>
              <a:rPr lang="de-DE" dirty="0"/>
              <a:t>Destination Port: 5900</a:t>
            </a:r>
            <a:endParaRPr lang="de-DE" dirty="0">
              <a:ea typeface="Verdana"/>
              <a:cs typeface="Verdana"/>
            </a:endParaRPr>
          </a:p>
          <a:p>
            <a:pPr marL="457200" lvl="1" indent="0">
              <a:buNone/>
            </a:pPr>
            <a:endParaRPr lang="de-DE" dirty="0"/>
          </a:p>
          <a:p>
            <a:pPr marL="914400" lvl="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386368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Remote-Desktop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099050"/>
          </a:xfrm>
        </p:spPr>
        <p:txBody>
          <a:bodyPr/>
          <a:lstStyle/>
          <a:p>
            <a:r>
              <a:rPr lang="de-DE" dirty="0"/>
              <a:t>VNC-basiert</a:t>
            </a:r>
          </a:p>
          <a:p>
            <a:pPr lvl="1"/>
            <a:r>
              <a:rPr lang="de-DE" dirty="0"/>
              <a:t>Achtung: unsicher (unverschlüsselt)</a:t>
            </a:r>
          </a:p>
          <a:p>
            <a:pPr lvl="1"/>
            <a:r>
              <a:rPr lang="de-DE" dirty="0"/>
              <a:t>daher: nur über SSH-Tunnel</a:t>
            </a:r>
          </a:p>
          <a:p>
            <a:pPr marL="457200" lvl="1" indent="0">
              <a:buNone/>
            </a:pPr>
            <a:endParaRPr lang="de-DE" dirty="0"/>
          </a:p>
          <a:p>
            <a:r>
              <a:rPr lang="de-DE" dirty="0"/>
              <a:t>Start:</a:t>
            </a:r>
          </a:p>
          <a:p>
            <a:pPr lvl="1"/>
            <a:r>
              <a:rPr lang="de-DE" dirty="0"/>
              <a:t>von Kommandozeile: </a:t>
            </a:r>
            <a:r>
              <a:rPr lang="de-DE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vncserver</a:t>
            </a:r>
            <a:endParaRPr lang="de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de-DE" dirty="0"/>
              <a:t>lauscht standardmäßig an Port: 5900</a:t>
            </a:r>
            <a:endParaRPr lang="de-DE" dirty="0">
              <a:ea typeface="Verdana"/>
              <a:cs typeface="Verdana"/>
            </a:endParaRPr>
          </a:p>
          <a:p>
            <a:pPr lvl="1"/>
            <a:r>
              <a:rPr lang="de-DE" dirty="0"/>
              <a:t>beenden: </a:t>
            </a:r>
            <a:r>
              <a:rPr lang="de-DE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vncserver</a:t>
            </a:r>
            <a:r>
              <a:rPr 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–kill :1</a:t>
            </a:r>
          </a:p>
          <a:p>
            <a:pPr marL="457200" lvl="1" indent="0">
              <a:buNone/>
            </a:pPr>
            <a:endParaRPr lang="de-DE" dirty="0"/>
          </a:p>
          <a:p>
            <a:r>
              <a:rPr lang="de-DE" dirty="0"/>
              <a:t>Remote-Zugriff:</a:t>
            </a:r>
          </a:p>
          <a:p>
            <a:pPr lvl="1"/>
            <a:r>
              <a:rPr lang="de-DE" dirty="0"/>
              <a:t>mittels VNC-Client</a:t>
            </a:r>
          </a:p>
          <a:p>
            <a:pPr lvl="2"/>
            <a:r>
              <a:rPr lang="de-DE" dirty="0"/>
              <a:t>viele Möglichkeiten</a:t>
            </a:r>
          </a:p>
          <a:p>
            <a:pPr lvl="2"/>
            <a:r>
              <a:rPr lang="de-DE" dirty="0"/>
              <a:t>für Windows beispielsweise: </a:t>
            </a:r>
            <a:r>
              <a:rPr lang="de-DE" dirty="0" err="1"/>
              <a:t>UltraVNC</a:t>
            </a:r>
            <a:r>
              <a:rPr lang="de-DE" dirty="0"/>
              <a:t> (</a:t>
            </a:r>
            <a:r>
              <a:rPr lang="de-DE" u="sng" dirty="0">
                <a:solidFill>
                  <a:schemeClr val="accent2"/>
                </a:solidFill>
              </a:rPr>
              <a:t>https://www.uvnc.com/downloads/ultravnc.html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Verbindung: 127.0.0.1:5900</a:t>
            </a:r>
            <a:endParaRPr lang="de-DE" dirty="0">
              <a:ea typeface="Verdana"/>
              <a:cs typeface="Verdana"/>
            </a:endParaRPr>
          </a:p>
          <a:p>
            <a:pPr lvl="2"/>
            <a:r>
              <a:rPr lang="de-DE" dirty="0"/>
              <a:t>SSH-Tunnel vorher etablieren</a:t>
            </a:r>
          </a:p>
          <a:p>
            <a:pPr lvl="1"/>
            <a:r>
              <a:rPr lang="de-DE" dirty="0">
                <a:solidFill>
                  <a:srgbClr val="FF0000"/>
                </a:solidFill>
              </a:rPr>
              <a:t>Password: </a:t>
            </a:r>
            <a:r>
              <a:rPr lang="de-DE" dirty="0" err="1">
                <a:solidFill>
                  <a:srgbClr val="FF0000"/>
                </a:solidFill>
              </a:rPr>
              <a:t>pentestlab</a:t>
            </a:r>
            <a:endParaRPr lang="de-DE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de-DE" dirty="0"/>
          </a:p>
          <a:p>
            <a:pPr marL="914400" lvl="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32385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Remote Zugriff mit </a:t>
            </a:r>
            <a:r>
              <a:rPr lang="de-DE" dirty="0" err="1"/>
              <a:t>TightVNC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TightVNC</a:t>
            </a:r>
            <a:endParaRPr lang="de-DE" dirty="0"/>
          </a:p>
          <a:p>
            <a:pPr lvl="1"/>
            <a:r>
              <a:rPr lang="de-DE" dirty="0"/>
              <a:t>Java Client (Viewer)</a:t>
            </a:r>
          </a:p>
          <a:p>
            <a:pPr lvl="1"/>
            <a:r>
              <a:rPr lang="de-DE" dirty="0"/>
              <a:t>enthält Unterstützung für SSH-Tunnel</a:t>
            </a:r>
          </a:p>
          <a:p>
            <a:pPr lvl="1"/>
            <a:r>
              <a:rPr lang="de-DE" u="sng" dirty="0">
                <a:solidFill>
                  <a:schemeClr val="accent2"/>
                </a:solidFill>
              </a:rPr>
              <a:t>https://www.tightvnc.com/download.php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2420888"/>
            <a:ext cx="6129816" cy="3590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52886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04800" y="0"/>
            <a:ext cx="7867650" cy="620713"/>
          </a:xfrm>
        </p:spPr>
        <p:txBody>
          <a:bodyPr/>
          <a:lstStyle/>
          <a:p>
            <a:r>
              <a:rPr lang="de-DE" dirty="0"/>
              <a:t>Geplanter zeitlicher Ablauf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1418B8-7A22-4084-8ECC-AFDBBCAD0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462819"/>
              </p:ext>
            </p:extLst>
          </p:nvPr>
        </p:nvGraphicFramePr>
        <p:xfrm>
          <a:off x="287524" y="908720"/>
          <a:ext cx="8568952" cy="53550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891941642"/>
                    </a:ext>
                  </a:extLst>
                </a:gridCol>
                <a:gridCol w="7272808">
                  <a:extLst>
                    <a:ext uri="{9D8B030D-6E8A-4147-A177-3AD203B41FA5}">
                      <a16:colId xmlns:a16="http://schemas.microsoft.com/office/drawing/2014/main" val="925655736"/>
                    </a:ext>
                  </a:extLst>
                </a:gridCol>
              </a:tblGrid>
              <a:tr h="317778">
                <a:tc>
                  <a:txBody>
                    <a:bodyPr/>
                    <a:lstStyle/>
                    <a:p>
                      <a:r>
                        <a:rPr lang="de-DE" sz="1100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dirty="0"/>
                        <a:t>Thema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704445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13.04.2026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Einführung in die LV / </a:t>
                      </a:r>
                      <a:r>
                        <a:rPr lang="de-DE" sz="1500" i="0" dirty="0" err="1">
                          <a:solidFill>
                            <a:schemeClr val="tx1"/>
                          </a:solidFill>
                        </a:rPr>
                        <a:t>Bruteforce</a:t>
                      </a: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-Angriffe: Laufzeiten, Rainbow </a:t>
                      </a:r>
                      <a:r>
                        <a:rPr lang="de-DE" sz="1500" i="0" dirty="0" err="1">
                          <a:solidFill>
                            <a:schemeClr val="tx1"/>
                          </a:solidFill>
                        </a:rPr>
                        <a:t>Tables</a:t>
                      </a: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de-DE" sz="1500" i="0" dirty="0" err="1">
                          <a:solidFill>
                            <a:schemeClr val="tx1"/>
                          </a:solidFill>
                        </a:rPr>
                        <a:t>Fuzzing</a:t>
                      </a: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, Tools…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628213445"/>
                  </a:ext>
                </a:extLst>
              </a:tr>
              <a:tr h="377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20.04.2026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 err="1">
                          <a:solidFill>
                            <a:schemeClr val="accent2"/>
                          </a:solidFill>
                        </a:rPr>
                        <a:t>Pentesting</a:t>
                      </a:r>
                      <a:r>
                        <a:rPr lang="de-DE" sz="1500" i="0" dirty="0">
                          <a:solidFill>
                            <a:schemeClr val="accent2"/>
                          </a:solidFill>
                        </a:rPr>
                        <a:t> Tools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524131975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27.04.2026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Angriffe durch fehlerhafte Ein-/Ausgabe-Überprüfung 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157888043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04.05.2026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Übung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770918770"/>
                  </a:ext>
                </a:extLst>
              </a:tr>
              <a:tr h="35992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11.05.2026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Ausnutzen von bekannten Schwachstellen / CERTs | Network Security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181940764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FF66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18.05.2026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Übung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429971519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25.05.2026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rgbClr val="FF0000"/>
                          </a:solidFill>
                        </a:rPr>
                        <a:t>Pfingsten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71325266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01.06.2026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Angriffe auf Web-Anwendungen</a:t>
                      </a:r>
                      <a:endParaRPr lang="en-US" sz="15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410115490"/>
                  </a:ext>
                </a:extLst>
              </a:tr>
              <a:tr h="34740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08.06.2026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tx1"/>
                          </a:solidFill>
                        </a:rPr>
                        <a:t>Rechtliches &amp; Organisatorisches zum </a:t>
                      </a:r>
                      <a:r>
                        <a:rPr lang="de-DE" sz="1500" i="0" dirty="0" err="1">
                          <a:solidFill>
                            <a:schemeClr val="tx1"/>
                          </a:solidFill>
                        </a:rPr>
                        <a:t>Pentesting</a:t>
                      </a:r>
                      <a:endParaRPr lang="de-DE" sz="1500" i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044058495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15.06.2026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i="0" dirty="0">
                          <a:solidFill>
                            <a:schemeClr val="accent2"/>
                          </a:solidFill>
                        </a:rPr>
                        <a:t>Computer Forensik</a:t>
                      </a:r>
                      <a:endParaRPr lang="en-US" sz="1500" b="0" i="0" u="none" strike="noStrike" noProof="0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177173824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22.06.2026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Übung</a:t>
                      </a:r>
                      <a:endParaRPr lang="en-US" sz="15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148656602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29.06.2026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i="0" u="none" strike="noStrike" noProof="0">
                          <a:solidFill>
                            <a:srgbClr val="000000"/>
                          </a:solidFill>
                          <a:latin typeface="+mn-lt"/>
                        </a:rPr>
                        <a:t>Angriffe auf unsichere Programme, Buffer Overflows</a:t>
                      </a:r>
                      <a:endParaRPr lang="en-US" sz="15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854859808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06.07.2026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i="0" u="none" strike="noStrike" noProof="0" dirty="0">
                          <a:solidFill>
                            <a:schemeClr val="accent2"/>
                          </a:solidFill>
                          <a:latin typeface="+mn-lt"/>
                        </a:rPr>
                        <a:t>Phishing</a:t>
                      </a:r>
                      <a:endParaRPr lang="de-DE" sz="1500" i="0" dirty="0">
                        <a:solidFill>
                          <a:schemeClr val="accent2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4217554291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13.07.2026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i="0" u="none" strike="noStrike" noProof="0" dirty="0" err="1">
                          <a:solidFill>
                            <a:srgbClr val="000000"/>
                          </a:solidFill>
                          <a:latin typeface="+mn-lt"/>
                        </a:rPr>
                        <a:t>Fuzzing</a:t>
                      </a:r>
                      <a:r>
                        <a:rPr lang="de-DE" sz="15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 des WLAN-Stacks in Linux / Übung</a:t>
                      </a:r>
                      <a:endParaRPr lang="de-DE" sz="1500" i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4283957598"/>
                  </a:ext>
                </a:extLst>
              </a:tr>
              <a:tr h="3177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20.07.2026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lvl="0" algn="l" defTabSz="914400" eaLnBrk="1" fontAlgn="auto" latinLnBrk="0" hangingPunct="1">
                        <a:buNone/>
                        <a:tabLst/>
                        <a:defRPr/>
                      </a:pPr>
                      <a:r>
                        <a:rPr lang="de-DE" sz="15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Übung</a:t>
                      </a:r>
                      <a:endParaRPr lang="de-DE" sz="1500" i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400219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06778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Lehrveranstaltung </a:t>
            </a:r>
            <a:r>
              <a:rPr lang="en-GB" dirty="0" err="1"/>
              <a:t>Systemsicherheits-Labor</a:t>
            </a:r>
            <a:r>
              <a:rPr lang="en-GB" dirty="0"/>
              <a:t> —</a:t>
            </a:r>
            <a:br>
              <a:rPr lang="en-GB" dirty="0"/>
            </a:br>
            <a:r>
              <a:rPr lang="en-GB" dirty="0" err="1"/>
              <a:t>Überblick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Ziel:</a:t>
            </a:r>
          </a:p>
          <a:p>
            <a:pPr lvl="1"/>
            <a:r>
              <a:rPr lang="de-DE" sz="2800" dirty="0"/>
              <a:t>Vermittlung von theoretischen und praktischen Kenntnissen auf dem Gebiet des </a:t>
            </a:r>
            <a:r>
              <a:rPr lang="de-DE" sz="2800" i="1" dirty="0"/>
              <a:t>Penetrationstest</a:t>
            </a:r>
          </a:p>
          <a:p>
            <a:endParaRPr lang="de-DE" sz="1100" dirty="0"/>
          </a:p>
          <a:p>
            <a:pPr lvl="1"/>
            <a:r>
              <a:rPr lang="de-DE" sz="1800" b="1" dirty="0">
                <a:solidFill>
                  <a:schemeClr val="accent2"/>
                </a:solidFill>
              </a:rPr>
              <a:t>Penetrationstest</a:t>
            </a:r>
            <a:r>
              <a:rPr lang="de-DE" sz="1800" dirty="0"/>
              <a:t>: Prüfung der Sicherheit möglichst aller Systembestandteile mit Mitteln und Methoden, die ein Angreifer anwenden würde, um unautorisiert in das System einzudringen (Penetration)                          </a:t>
            </a:r>
            <a:r>
              <a:rPr lang="de-DE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[Wikipedia: Penetrationstest_(Informatik)]</a:t>
            </a:r>
            <a:endParaRPr lang="de-DE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038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Lehrveranstaltung </a:t>
            </a:r>
            <a:r>
              <a:rPr lang="en-GB" dirty="0" err="1"/>
              <a:t>Systemsicherheits-Labor</a:t>
            </a:r>
            <a:r>
              <a:rPr lang="en-GB" dirty="0"/>
              <a:t> —</a:t>
            </a:r>
            <a:br>
              <a:rPr lang="en-GB" dirty="0"/>
            </a:br>
            <a:r>
              <a:rPr lang="en-GB" dirty="0" err="1"/>
              <a:t>Überblick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04800" y="980728"/>
            <a:ext cx="8534400" cy="5184576"/>
          </a:xfrm>
        </p:spPr>
        <p:txBody>
          <a:bodyPr/>
          <a:lstStyle/>
          <a:p>
            <a:r>
              <a:rPr lang="de-DE" sz="2800" dirty="0"/>
              <a:t>Vorgehen:</a:t>
            </a:r>
          </a:p>
          <a:p>
            <a:pPr lvl="1"/>
            <a:r>
              <a:rPr lang="de-DE" sz="2800" dirty="0">
                <a:solidFill>
                  <a:schemeClr val="accent2"/>
                </a:solidFill>
              </a:rPr>
              <a:t>Vorlesungen</a:t>
            </a:r>
            <a:r>
              <a:rPr lang="de-DE" sz="2800" dirty="0"/>
              <a:t> zur Vermittlung der theoretischen Grundlagen</a:t>
            </a:r>
          </a:p>
          <a:p>
            <a:pPr lvl="1"/>
            <a:endParaRPr lang="de-DE" sz="1400" dirty="0"/>
          </a:p>
          <a:p>
            <a:pPr lvl="1"/>
            <a:r>
              <a:rPr lang="de-DE" sz="2800" dirty="0">
                <a:solidFill>
                  <a:schemeClr val="accent2"/>
                </a:solidFill>
              </a:rPr>
              <a:t>Übungen</a:t>
            </a:r>
            <a:r>
              <a:rPr lang="de-DE" sz="2800" dirty="0"/>
              <a:t> zur praktischen Anwendung des Erlernten</a:t>
            </a:r>
          </a:p>
          <a:p>
            <a:pPr lvl="1"/>
            <a:endParaRPr lang="de-DE" sz="1100" dirty="0"/>
          </a:p>
          <a:p>
            <a:pPr lvl="1"/>
            <a:r>
              <a:rPr lang="de-DE" sz="2800" dirty="0"/>
              <a:t>in der Regel </a:t>
            </a:r>
            <a:r>
              <a:rPr lang="de-DE" sz="2800" i="1" dirty="0"/>
              <a:t>wöchentlich</a:t>
            </a:r>
            <a:r>
              <a:rPr lang="de-DE" sz="2800" dirty="0"/>
              <a:t> wechselnd</a:t>
            </a:r>
          </a:p>
          <a:p>
            <a:pPr lvl="1"/>
            <a:endParaRPr lang="de-DE" dirty="0"/>
          </a:p>
          <a:p>
            <a:pPr lvl="1"/>
            <a:r>
              <a:rPr lang="de-DE" sz="2800" dirty="0"/>
              <a:t>Unterstützung durch externe Experten</a:t>
            </a:r>
          </a:p>
          <a:p>
            <a:pPr lvl="2"/>
            <a:r>
              <a:rPr lang="de-DE" sz="2800" dirty="0"/>
              <a:t>BDO </a:t>
            </a:r>
            <a:r>
              <a:rPr lang="de-DE" sz="2800" dirty="0" err="1"/>
              <a:t>Cyber</a:t>
            </a:r>
            <a:r>
              <a:rPr lang="de-DE" sz="2800" dirty="0"/>
              <a:t> Security GmbH</a:t>
            </a:r>
          </a:p>
          <a:p>
            <a:pPr lvl="2"/>
            <a:r>
              <a:rPr lang="de-DE" sz="2800" dirty="0" err="1"/>
              <a:t>mgm</a:t>
            </a:r>
            <a:r>
              <a:rPr lang="de-DE" sz="2800" dirty="0"/>
              <a:t> </a:t>
            </a:r>
            <a:r>
              <a:rPr lang="de-DE" sz="2800" dirty="0" err="1"/>
              <a:t>security</a:t>
            </a:r>
            <a:r>
              <a:rPr lang="de-DE" sz="2800" dirty="0"/>
              <a:t> </a:t>
            </a:r>
            <a:r>
              <a:rPr lang="de-DE" sz="2800" dirty="0" err="1"/>
              <a:t>partners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8220474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Organisatorisches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/>
              <a:t>Web-Seite</a:t>
            </a:r>
          </a:p>
          <a:p>
            <a:pPr lvl="1"/>
            <a:r>
              <a:rPr lang="de-DE" sz="1800" u="sng" dirty="0">
                <a:solidFill>
                  <a:schemeClr val="accent2"/>
                </a:solidFill>
              </a:rPr>
              <a:t>https://dud.inf.tu-dresden.de/seclab</a:t>
            </a:r>
          </a:p>
          <a:p>
            <a:pPr marL="457200" lvl="1" indent="0">
              <a:buNone/>
            </a:pPr>
            <a:endParaRPr lang="de-DE" sz="1800" dirty="0"/>
          </a:p>
          <a:p>
            <a:r>
              <a:rPr lang="de-DE" sz="1800" dirty="0"/>
              <a:t>Mailing-Liste</a:t>
            </a:r>
          </a:p>
          <a:p>
            <a:pPr lvl="1"/>
            <a:r>
              <a:rPr lang="de-DE" sz="1800" dirty="0"/>
              <a:t>OPAL als Kommunikationsplattform</a:t>
            </a:r>
          </a:p>
          <a:p>
            <a:pPr lvl="2"/>
            <a:r>
              <a:rPr lang="de-DE" sz="1800" dirty="0"/>
              <a:t>E-Mail</a:t>
            </a:r>
          </a:p>
          <a:p>
            <a:pPr lvl="2"/>
            <a:r>
              <a:rPr lang="de-DE" sz="1800" dirty="0"/>
              <a:t>Wiki</a:t>
            </a:r>
          </a:p>
          <a:p>
            <a:pPr lvl="2"/>
            <a:r>
              <a:rPr lang="de-DE" sz="1800" dirty="0"/>
              <a:t>Blog bzgl. der Veranstaltungen</a:t>
            </a:r>
          </a:p>
          <a:p>
            <a:pPr lvl="1"/>
            <a:r>
              <a:rPr lang="de-DE" sz="1800" dirty="0"/>
              <a:t>Einschreiben um </a:t>
            </a:r>
          </a:p>
          <a:p>
            <a:pPr lvl="2"/>
            <a:r>
              <a:rPr lang="de-DE" sz="1800" dirty="0"/>
              <a:t>aktuelle Informationen zur LV zu erhalten</a:t>
            </a:r>
          </a:p>
          <a:p>
            <a:pPr lvl="2"/>
            <a:r>
              <a:rPr lang="de-DE" sz="1800" dirty="0"/>
              <a:t>mit den Kommilitonen zu diskutieren</a:t>
            </a:r>
          </a:p>
          <a:p>
            <a:pPr lvl="2"/>
            <a:r>
              <a:rPr lang="de-DE" sz="1800" dirty="0"/>
              <a:t>Fragen zu stellen</a:t>
            </a:r>
          </a:p>
          <a:p>
            <a:pPr marL="0" indent="0">
              <a:buNone/>
            </a:pPr>
            <a:endParaRPr lang="de-DE" sz="1800" dirty="0"/>
          </a:p>
          <a:p>
            <a:pPr>
              <a:buClr>
                <a:srgbClr val="009900"/>
              </a:buClr>
            </a:pPr>
            <a:r>
              <a:rPr lang="de-DE" sz="1800" dirty="0">
                <a:solidFill>
                  <a:schemeClr val="accent2"/>
                </a:solidFill>
                <a:ea typeface="Verdana"/>
                <a:cs typeface="Verdana"/>
              </a:rPr>
              <a:t>Fragen zu Übungen/Infrastruktur über Matrix: </a:t>
            </a:r>
            <a:br>
              <a:rPr lang="de-DE" sz="1800" dirty="0">
                <a:solidFill>
                  <a:schemeClr val="accent2"/>
                </a:solidFill>
                <a:ea typeface="Verdana"/>
                <a:cs typeface="Verdana"/>
              </a:rPr>
            </a:br>
            <a:r>
              <a:rPr lang="de-DE" sz="1800" dirty="0">
                <a:solidFill>
                  <a:schemeClr val="accent2"/>
                </a:solidFill>
                <a:ea typeface="Verdana"/>
                <a:cs typeface="Verdana"/>
              </a:rPr>
              <a:t>	</a:t>
            </a:r>
            <a:r>
              <a:rPr lang="de-DE" sz="1800" b="1" dirty="0">
                <a:solidFill>
                  <a:schemeClr val="accent2"/>
                </a:solidFill>
                <a:ea typeface="Verdana"/>
                <a:cs typeface="Verdana"/>
              </a:rPr>
              <a:t>@sere733a:tu-dresden.de</a:t>
            </a:r>
            <a:endParaRPr lang="en-US" sz="1800" b="1" dirty="0">
              <a:solidFill>
                <a:schemeClr val="accent2"/>
              </a:solidFill>
              <a:ea typeface="Verdana"/>
              <a:cs typeface="Verdana"/>
            </a:endParaRPr>
          </a:p>
          <a:p>
            <a:pPr lvl="1"/>
            <a:endParaRPr lang="de-DE" sz="1800" u="sng" dirty="0">
              <a:solidFill>
                <a:schemeClr val="accent2"/>
              </a:solidFill>
              <a:ea typeface="Verdana"/>
              <a:cs typeface="Verdana"/>
            </a:endParaRPr>
          </a:p>
          <a:p>
            <a:pPr lvl="1"/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78889197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Lehrveranstaltung Sicherheitslabor —</a:t>
            </a:r>
            <a:br>
              <a:rPr lang="de-DE" dirty="0"/>
            </a:br>
            <a:r>
              <a:rPr lang="de-DE" dirty="0"/>
              <a:t>Übungen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0" y="908720"/>
            <a:ext cx="8839200" cy="5256584"/>
          </a:xfrm>
        </p:spPr>
        <p:txBody>
          <a:bodyPr/>
          <a:lstStyle/>
          <a:p>
            <a:r>
              <a:rPr lang="de-DE" dirty="0"/>
              <a:t>Übungen:</a:t>
            </a:r>
          </a:p>
          <a:p>
            <a:pPr lvl="1"/>
            <a:r>
              <a:rPr lang="de-DE" dirty="0"/>
              <a:t>individuelles Lösen praktischer Aufgaben</a:t>
            </a:r>
          </a:p>
          <a:p>
            <a:pPr lvl="2"/>
            <a:r>
              <a:rPr lang="de-DE" dirty="0"/>
              <a:t>empfohlen: betreut während der Lehrveranstaltungszeit</a:t>
            </a:r>
          </a:p>
          <a:p>
            <a:pPr lvl="2"/>
            <a:r>
              <a:rPr lang="de-DE" dirty="0"/>
              <a:t>alternativ: zwischen den Vorlesungen mittels Remote-Zugriff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angelehnt an „Capture the </a:t>
            </a:r>
            <a:r>
              <a:rPr lang="de-DE" dirty="0" err="1"/>
              <a:t>Flag</a:t>
            </a:r>
            <a:r>
              <a:rPr lang="de-DE" dirty="0"/>
              <a:t>“-Wettbewerbe</a:t>
            </a:r>
          </a:p>
          <a:p>
            <a:pPr lvl="2"/>
            <a:r>
              <a:rPr lang="de-DE" dirty="0"/>
              <a:t>vorgegebene Opfer-Rechner müssen erfolgreich angegriffen werden</a:t>
            </a:r>
          </a:p>
          <a:p>
            <a:pPr marL="914400" lvl="2" indent="0">
              <a:buNone/>
            </a:pPr>
            <a:r>
              <a:rPr lang="de-DE" dirty="0">
                <a:sym typeface="Wingdings" panose="05000000000000000000" pitchFamily="2" charset="2"/>
              </a:rPr>
              <a:t>	 Erlangen eines Lösungswortes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Lösungswort muß im Auswertungsserver (</a:t>
            </a:r>
            <a:r>
              <a:rPr lang="de-DE" dirty="0" err="1">
                <a:sym typeface="Wingdings" panose="05000000000000000000" pitchFamily="2" charset="2"/>
              </a:rPr>
              <a:t>Scoreboard</a:t>
            </a:r>
            <a:r>
              <a:rPr lang="de-DE" dirty="0">
                <a:sym typeface="Wingdings" panose="05000000000000000000" pitchFamily="2" charset="2"/>
              </a:rPr>
              <a:t>) hinterlegt werden</a:t>
            </a:r>
          </a:p>
          <a:p>
            <a:pPr lvl="3"/>
            <a:r>
              <a:rPr lang="de-DE" u="sng" dirty="0">
                <a:solidFill>
                  <a:schemeClr val="accent2"/>
                </a:solidFill>
                <a:sym typeface="Wingdings" panose="05000000000000000000" pitchFamily="2" charset="2"/>
              </a:rPr>
              <a:t>https://pentestlab-scoreboard.inf.tu-dresden.de/</a:t>
            </a:r>
          </a:p>
          <a:p>
            <a:pPr lvl="3"/>
            <a:endParaRPr lang="de-DE" dirty="0">
              <a:sym typeface="Wingdings" panose="05000000000000000000" pitchFamily="2" charset="2"/>
            </a:endParaRPr>
          </a:p>
          <a:p>
            <a:pPr lvl="1"/>
            <a:r>
              <a:rPr lang="de-DE" dirty="0">
                <a:sym typeface="Wingdings" panose="05000000000000000000" pitchFamily="2" charset="2"/>
              </a:rPr>
              <a:t>jeweils zu lösende Aufgabe ist im </a:t>
            </a:r>
            <a:r>
              <a:rPr lang="de-DE" dirty="0" err="1">
                <a:sym typeface="Wingdings" panose="05000000000000000000" pitchFamily="2" charset="2"/>
              </a:rPr>
              <a:t>Scoreboard</a:t>
            </a:r>
            <a:r>
              <a:rPr lang="de-DE" dirty="0">
                <a:sym typeface="Wingdings" panose="05000000000000000000" pitchFamily="2" charset="2"/>
              </a:rPr>
              <a:t> hinterlegt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Freischaltung der jeweiligen Aufgabe erfolgt für die Zeit zwischen den Vorlesungen</a:t>
            </a:r>
          </a:p>
          <a:p>
            <a:pPr lvl="2"/>
            <a:endParaRPr lang="de-DE" dirty="0">
              <a:sym typeface="Wingdings" panose="05000000000000000000" pitchFamily="2" charset="2"/>
            </a:endParaRPr>
          </a:p>
          <a:p>
            <a:pPr lvl="1"/>
            <a:r>
              <a:rPr lang="de-DE" dirty="0">
                <a:sym typeface="Wingdings" panose="05000000000000000000" pitchFamily="2" charset="2"/>
              </a:rPr>
              <a:t>jeder Teilnehmer hat Zugriff auf eine individuelle Angreifer-VM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Konsole mittels SSH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Graphische Benutzungsschnittstelle mittels VNC</a:t>
            </a:r>
          </a:p>
          <a:p>
            <a:pPr marL="914400" lvl="2" indent="0">
              <a:buNone/>
            </a:pPr>
            <a:endParaRPr lang="de-DE" dirty="0"/>
          </a:p>
          <a:p>
            <a:pPr marL="914400" lvl="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1927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Prüfung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099050"/>
          </a:xfrm>
        </p:spPr>
        <p:txBody>
          <a:bodyPr/>
          <a:lstStyle/>
          <a:p>
            <a:r>
              <a:rPr lang="de-DE" sz="1800" dirty="0"/>
              <a:t>mündliche Prüfung</a:t>
            </a:r>
          </a:p>
          <a:p>
            <a:pPr lvl="1"/>
            <a:r>
              <a:rPr lang="de-DE" sz="1800" dirty="0"/>
              <a:t>Bonus für Absolvieren der Übungen</a:t>
            </a:r>
          </a:p>
          <a:p>
            <a:pPr lvl="2"/>
            <a:r>
              <a:rPr lang="de-DE" sz="1800" dirty="0"/>
              <a:t>Jede Aufgabe bringt 5–50 Punkte</a:t>
            </a:r>
            <a:endParaRPr lang="de-DE" sz="1800" dirty="0">
              <a:ea typeface="Verdana"/>
              <a:cs typeface="Verdana"/>
            </a:endParaRPr>
          </a:p>
          <a:p>
            <a:pPr marL="1314450" lvl="3" indent="0">
              <a:buNone/>
            </a:pPr>
            <a:r>
              <a:rPr lang="de-DE" sz="1800" dirty="0">
                <a:sym typeface="Wingdings" panose="05000000000000000000" pitchFamily="2" charset="2"/>
              </a:rPr>
              <a:t></a:t>
            </a:r>
            <a:r>
              <a:rPr lang="de-DE" sz="1800" dirty="0"/>
              <a:t>alle Aufgaben bringen 975 Punkte</a:t>
            </a:r>
            <a:endParaRPr lang="de-DE" sz="1800" dirty="0">
              <a:ea typeface="Verdana"/>
              <a:cs typeface="Verdana"/>
            </a:endParaRPr>
          </a:p>
          <a:p>
            <a:pPr lvl="1"/>
            <a:endParaRPr lang="de-DE" sz="1800" dirty="0"/>
          </a:p>
          <a:p>
            <a:pPr lvl="1"/>
            <a:r>
              <a:rPr lang="de-DE" sz="1800" dirty="0"/>
              <a:t>Notenverbesserung:</a:t>
            </a:r>
          </a:p>
          <a:p>
            <a:pPr lvl="2"/>
            <a:r>
              <a:rPr lang="de-DE" sz="1800" dirty="0"/>
              <a:t> 0,3: 585 Punkte (60%)</a:t>
            </a:r>
            <a:endParaRPr lang="de-DE" sz="1800" dirty="0">
              <a:ea typeface="Verdana"/>
              <a:cs typeface="Verdana"/>
            </a:endParaRPr>
          </a:p>
          <a:p>
            <a:pPr lvl="1"/>
            <a:endParaRPr lang="de-DE" sz="1800" dirty="0"/>
          </a:p>
          <a:p>
            <a:pPr lvl="1"/>
            <a:r>
              <a:rPr lang="de-DE" sz="1800" dirty="0"/>
              <a:t>Bonus vor mündlicher Prüfung anmelden!</a:t>
            </a:r>
          </a:p>
          <a:p>
            <a:pPr lvl="2"/>
            <a:r>
              <a:rPr lang="de-DE" sz="1800" dirty="0"/>
              <a:t>2 Aufgaben werden Teil der Prüfung</a:t>
            </a:r>
          </a:p>
          <a:p>
            <a:pPr lvl="1"/>
            <a:endParaRPr lang="de-DE" sz="1800" dirty="0"/>
          </a:p>
          <a:p>
            <a:pPr lvl="1"/>
            <a:r>
              <a:rPr lang="de-DE" sz="1800" dirty="0"/>
              <a:t>Die Lösungen werden nur bis zum </a:t>
            </a:r>
            <a:r>
              <a:rPr lang="de-DE" sz="1800" b="1">
                <a:solidFill>
                  <a:srgbClr val="FF0000"/>
                </a:solidFill>
              </a:rPr>
              <a:t>31.07.2026</a:t>
            </a:r>
            <a:r>
              <a:rPr lang="de-DE" sz="1800"/>
              <a:t> angerechnet</a:t>
            </a:r>
            <a:r>
              <a:rPr lang="de-DE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89063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Prüfung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/>
              <a:t>mündliche Prüfung</a:t>
            </a:r>
          </a:p>
          <a:p>
            <a:pPr lvl="1"/>
            <a:r>
              <a:rPr lang="de-DE" sz="1800" dirty="0"/>
              <a:t>Bonus für Absolvieren der Übungen</a:t>
            </a:r>
          </a:p>
          <a:p>
            <a:pPr marL="457200" lvl="1" indent="0">
              <a:buNone/>
            </a:pPr>
            <a:endParaRPr lang="de-DE" sz="1800" dirty="0"/>
          </a:p>
          <a:p>
            <a:pPr lvl="1"/>
            <a:r>
              <a:rPr lang="de-DE" sz="1800" dirty="0"/>
              <a:t>Umfang: </a:t>
            </a:r>
          </a:p>
          <a:p>
            <a:pPr lvl="2"/>
            <a:r>
              <a:rPr lang="de-DE" sz="1800" dirty="0"/>
              <a:t>gemäß Modulbeschreibung</a:t>
            </a:r>
          </a:p>
          <a:p>
            <a:pPr lvl="2"/>
            <a:r>
              <a:rPr lang="de-DE" sz="1800" dirty="0"/>
              <a:t>üblicherweise: ca. 25 Minuten</a:t>
            </a:r>
          </a:p>
          <a:p>
            <a:pPr lvl="2"/>
            <a:endParaRPr lang="de-DE" sz="1800" dirty="0"/>
          </a:p>
          <a:p>
            <a:pPr lvl="1"/>
            <a:r>
              <a:rPr lang="de-DE" sz="1800" dirty="0"/>
              <a:t>Inhalt:</a:t>
            </a:r>
          </a:p>
          <a:p>
            <a:pPr lvl="2"/>
            <a:r>
              <a:rPr lang="de-DE" sz="1800" dirty="0"/>
              <a:t>Abprüfen der erlangten Kenntnisse im Gespräch</a:t>
            </a:r>
          </a:p>
          <a:p>
            <a:pPr lvl="2"/>
            <a:r>
              <a:rPr lang="de-DE" sz="1800" b="1" i="1" dirty="0">
                <a:solidFill>
                  <a:schemeClr val="tx2"/>
                </a:solidFill>
              </a:rPr>
              <a:t>keine</a:t>
            </a:r>
            <a:r>
              <a:rPr lang="de-DE" sz="1800" i="1" dirty="0"/>
              <a:t> </a:t>
            </a:r>
            <a:r>
              <a:rPr lang="de-DE" sz="1800" dirty="0"/>
              <a:t>Durchführung eines praktischen Penetrationstests</a:t>
            </a:r>
          </a:p>
          <a:p>
            <a:pPr lvl="2"/>
            <a:endParaRPr lang="de-DE" sz="1800" dirty="0"/>
          </a:p>
          <a:p>
            <a:pPr lvl="1"/>
            <a:r>
              <a:rPr lang="de-DE" sz="1800" dirty="0"/>
              <a:t>Terminvereinbarung:</a:t>
            </a:r>
          </a:p>
          <a:p>
            <a:pPr lvl="2"/>
            <a:r>
              <a:rPr lang="de-DE" sz="1800" dirty="0"/>
              <a:t>im Sekretariat (APB 3070)</a:t>
            </a:r>
          </a:p>
          <a:p>
            <a:pPr lvl="2"/>
            <a:r>
              <a:rPr lang="de-DE" sz="1800" dirty="0"/>
              <a:t>Prüfungszeit individuell vereinbar</a:t>
            </a:r>
          </a:p>
        </p:txBody>
      </p:sp>
    </p:spTree>
    <p:extLst>
      <p:ext uri="{BB962C8B-B14F-4D97-AF65-F5344CB8AC3E}">
        <p14:creationId xmlns:p14="http://schemas.microsoft.com/office/powerpoint/2010/main" val="400858825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Lab Übersicht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476672"/>
            <a:ext cx="7979312" cy="576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32403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SSH-Zugriff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099050"/>
          </a:xfrm>
        </p:spPr>
        <p:txBody>
          <a:bodyPr/>
          <a:lstStyle/>
          <a:p>
            <a:r>
              <a:rPr lang="de-DE" dirty="0"/>
              <a:t>SSH-Client unter Windows</a:t>
            </a:r>
          </a:p>
          <a:p>
            <a:pPr lvl="1"/>
            <a:r>
              <a:rPr lang="de-DE" dirty="0"/>
              <a:t>viele Möglichkeiten</a:t>
            </a:r>
          </a:p>
          <a:p>
            <a:pPr lvl="1"/>
            <a:r>
              <a:rPr lang="de-DE" dirty="0"/>
              <a:t>beispielsweise: </a:t>
            </a:r>
            <a:r>
              <a:rPr lang="de-DE" u="sng" dirty="0">
                <a:solidFill>
                  <a:schemeClr val="accent2"/>
                </a:solidFill>
              </a:rPr>
              <a:t>https://www.chiark.greenend.org.uk/~sgtatham/putty/latest.html</a:t>
            </a:r>
          </a:p>
          <a:p>
            <a:pPr lvl="1"/>
            <a:r>
              <a:rPr lang="de-DE" dirty="0"/>
              <a:t>kostenfrei</a:t>
            </a:r>
          </a:p>
          <a:p>
            <a:r>
              <a:rPr lang="de-DE" dirty="0"/>
              <a:t>Verbindung:</a:t>
            </a:r>
          </a:p>
          <a:p>
            <a:pPr lvl="1"/>
            <a:r>
              <a:rPr lang="de-DE" dirty="0"/>
              <a:t>Host: </a:t>
            </a:r>
            <a:r>
              <a:rPr lang="de-DE" dirty="0">
                <a:solidFill>
                  <a:schemeClr val="accent2"/>
                </a:solidFill>
              </a:rPr>
              <a:t>pentestlab-login.inf.tu-dresden.de</a:t>
            </a:r>
          </a:p>
          <a:p>
            <a:pPr lvl="1"/>
            <a:r>
              <a:rPr lang="de-DE" dirty="0"/>
              <a:t>Port: x (konkrete Portnummer gemäß persönlichen Login-Informationen)</a:t>
            </a:r>
          </a:p>
          <a:p>
            <a:pPr lvl="1"/>
            <a:r>
              <a:rPr lang="de-DE" dirty="0"/>
              <a:t>Username: root</a:t>
            </a:r>
          </a:p>
          <a:p>
            <a:pPr lvl="1"/>
            <a:r>
              <a:rPr lang="de-DE" dirty="0"/>
              <a:t>Password: *** (gemäß persönlichen Login-Informationen)</a:t>
            </a:r>
          </a:p>
          <a:p>
            <a:endParaRPr lang="de-DE" dirty="0"/>
          </a:p>
          <a:p>
            <a:r>
              <a:rPr lang="de-DE" dirty="0"/>
              <a:t>Port-</a:t>
            </a:r>
            <a:r>
              <a:rPr lang="de-DE" dirty="0" err="1"/>
              <a:t>Forwarding</a:t>
            </a:r>
            <a:r>
              <a:rPr lang="de-DE" dirty="0"/>
              <a:t> (für Remote Desktop / VNC)</a:t>
            </a:r>
          </a:p>
          <a:p>
            <a:pPr lvl="1"/>
            <a:r>
              <a:rPr lang="de-DE" dirty="0"/>
              <a:t>Menü „Connection | SSH | Tunnel“ (Options </a:t>
            </a:r>
            <a:r>
              <a:rPr lang="de-DE" dirty="0" err="1"/>
              <a:t>controlling</a:t>
            </a:r>
            <a:r>
              <a:rPr lang="de-DE" dirty="0"/>
              <a:t> SSH </a:t>
            </a:r>
            <a:r>
              <a:rPr lang="de-DE" dirty="0" err="1"/>
              <a:t>port</a:t>
            </a:r>
            <a:r>
              <a:rPr lang="de-DE" dirty="0"/>
              <a:t> </a:t>
            </a:r>
            <a:r>
              <a:rPr lang="de-DE" dirty="0" err="1"/>
              <a:t>forwarding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Source Port: 5900 (frei wählbar)</a:t>
            </a:r>
            <a:endParaRPr lang="de-DE" dirty="0">
              <a:ea typeface="Verdana"/>
              <a:cs typeface="Verdana"/>
            </a:endParaRPr>
          </a:p>
          <a:p>
            <a:pPr lvl="1"/>
            <a:r>
              <a:rPr lang="de-DE" dirty="0"/>
              <a:t>Destination: 127.0.0.1:5900</a:t>
            </a:r>
            <a:endParaRPr lang="de-DE" dirty="0">
              <a:ea typeface="Verdana"/>
              <a:cs typeface="Verdana"/>
            </a:endParaRPr>
          </a:p>
          <a:p>
            <a:pPr lvl="1"/>
            <a:r>
              <a:rPr lang="de-DE" dirty="0"/>
              <a:t>IPv4</a:t>
            </a:r>
          </a:p>
          <a:p>
            <a:pPr marL="457200" lvl="1" indent="0">
              <a:buNone/>
            </a:pPr>
            <a:endParaRPr lang="de-DE" dirty="0"/>
          </a:p>
          <a:p>
            <a:pPr marL="914400" lvl="2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98116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Microsoft Sans Serif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Microsoft Sans Serif" pitchFamily="34" charset="0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erteidigung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zwischenberichtboeblingen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Verteidigung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Verteidigung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Verteidigung">
  <a:themeElements>
    <a:clrScheme name="">
      <a:dk1>
        <a:srgbClr val="000000"/>
      </a:dk1>
      <a:lt1>
        <a:srgbClr val="FFFFFF"/>
      </a:lt1>
      <a:dk2>
        <a:srgbClr val="FF0000"/>
      </a:dk2>
      <a:lt2>
        <a:srgbClr val="B2B2B2"/>
      </a:lt2>
      <a:accent1>
        <a:srgbClr val="FFFF00"/>
      </a:accent1>
      <a:accent2>
        <a:srgbClr val="0033CC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2DB9"/>
      </a:accent6>
      <a:hlink>
        <a:srgbClr val="FF6600"/>
      </a:hlink>
      <a:folHlink>
        <a:srgbClr val="009900"/>
      </a:folHlink>
    </a:clrScheme>
    <a:fontScheme name="2_zwischenberichtboebling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6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2_zwischenberichtboebling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zwischenberichtboebling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zwischenberichtboeblin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5BF1E8B1B2D14F8C8C5A2135A3C921" ma:contentTypeVersion="2" ma:contentTypeDescription="Ein neues Dokument erstellen." ma:contentTypeScope="" ma:versionID="27d388cc910a73dbd00a41c7a590b8be">
  <xsd:schema xmlns:xsd="http://www.w3.org/2001/XMLSchema" xmlns:xs="http://www.w3.org/2001/XMLSchema" xmlns:p="http://schemas.microsoft.com/office/2006/metadata/properties" xmlns:ns2="06deb4cc-0a52-4aed-9ed4-6218039cc8f1" targetNamespace="http://schemas.microsoft.com/office/2006/metadata/properties" ma:root="true" ma:fieldsID="012f5520920e81fb83a8ba1a6a528351" ns2:_="">
    <xsd:import namespace="06deb4cc-0a52-4aed-9ed4-6218039cc8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eb4cc-0a52-4aed-9ed4-6218039c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8F73BB-3366-4A34-9084-CD6BDCFF1D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deb4cc-0a52-4aed-9ed4-6218039cc8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688E2B-E32D-47FE-B2AD-700053CC19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0CC2E2-DB45-4178-9D7B-E72315ABA2E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746</Words>
  <Application>Microsoft Office PowerPoint</Application>
  <PresentationFormat>Bildschirmpräsentation (4:3)</PresentationFormat>
  <Paragraphs>185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13</vt:i4>
      </vt:variant>
    </vt:vector>
  </HeadingPairs>
  <TitlesOfParts>
    <vt:vector size="24" baseType="lpstr">
      <vt:lpstr>Courier New</vt:lpstr>
      <vt:lpstr>Microsoft Sans Serif</vt:lpstr>
      <vt:lpstr>Times New Roman</vt:lpstr>
      <vt:lpstr>Verdana</vt:lpstr>
      <vt:lpstr>Wingdings</vt:lpstr>
      <vt:lpstr>Larissa</vt:lpstr>
      <vt:lpstr>Verteidigung</vt:lpstr>
      <vt:lpstr>2_zwischenberichtboeblingen</vt:lpstr>
      <vt:lpstr>1_Verteidigung</vt:lpstr>
      <vt:lpstr>5_Verteidigung</vt:lpstr>
      <vt:lpstr>7_Verteidigung</vt:lpstr>
      <vt:lpstr>Systemsicherheits-Labor — Einführung</vt:lpstr>
      <vt:lpstr>Lehrveranstaltung Systemsicherheits-Labor — Überblick</vt:lpstr>
      <vt:lpstr>Lehrveranstaltung Systemsicherheits-Labor — Überblick</vt:lpstr>
      <vt:lpstr>Organisatorisches</vt:lpstr>
      <vt:lpstr>Lehrveranstaltung Sicherheitslabor — Übungen</vt:lpstr>
      <vt:lpstr>Prüfung</vt:lpstr>
      <vt:lpstr>Prüfung</vt:lpstr>
      <vt:lpstr>Lab Übersicht</vt:lpstr>
      <vt:lpstr>SSH-Zugriff</vt:lpstr>
      <vt:lpstr>SSH-Zugriff</vt:lpstr>
      <vt:lpstr>Remote-Desktop</vt:lpstr>
      <vt:lpstr>Remote Zugriff mit TightVNC</vt:lpstr>
      <vt:lpstr>Geplanter zeitlicher Ablauf</vt:lpstr>
    </vt:vector>
  </TitlesOfParts>
  <Company>TUD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Titel der  Power Point Präsentation.</dc:title>
  <dc:creator>CD-Polizei</dc:creator>
  <cp:lastModifiedBy>Stefan Köpsell</cp:lastModifiedBy>
  <cp:revision>583</cp:revision>
  <dcterms:created xsi:type="dcterms:W3CDTF">2009-12-08T10:02:59Z</dcterms:created>
  <dcterms:modified xsi:type="dcterms:W3CDTF">2026-04-23T21:04:37Z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0x0101001C5BF1E8B1B2D14F8C8C5A2135A3C921</vt:lpwstr>
  </property>
</Properties>
</file>